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  <p:sldMasterId id="2147483960" r:id="rId2"/>
  </p:sldMasterIdLst>
  <p:notesMasterIdLst>
    <p:notesMasterId r:id="rId25"/>
  </p:notesMasterIdLst>
  <p:handoutMasterIdLst>
    <p:handoutMasterId r:id="rId26"/>
  </p:handoutMasterIdLst>
  <p:sldIdLst>
    <p:sldId id="256" r:id="rId3"/>
    <p:sldId id="263" r:id="rId4"/>
    <p:sldId id="397" r:id="rId5"/>
    <p:sldId id="379" r:id="rId6"/>
    <p:sldId id="380" r:id="rId7"/>
    <p:sldId id="337" r:id="rId8"/>
    <p:sldId id="381" r:id="rId9"/>
    <p:sldId id="382" r:id="rId10"/>
    <p:sldId id="383" r:id="rId11"/>
    <p:sldId id="384" r:id="rId12"/>
    <p:sldId id="385" r:id="rId13"/>
    <p:sldId id="386" r:id="rId14"/>
    <p:sldId id="387" r:id="rId15"/>
    <p:sldId id="388" r:id="rId16"/>
    <p:sldId id="389" r:id="rId17"/>
    <p:sldId id="390" r:id="rId18"/>
    <p:sldId id="392" r:id="rId19"/>
    <p:sldId id="393" r:id="rId20"/>
    <p:sldId id="394" r:id="rId21"/>
    <p:sldId id="395" r:id="rId22"/>
    <p:sldId id="396" r:id="rId23"/>
    <p:sldId id="398" r:id="rId24"/>
  </p:sldIdLst>
  <p:sldSz cx="9144000" cy="6858000" type="screen4x3"/>
  <p:notesSz cx="6797675" cy="9928225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Orta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>
        <p:scale>
          <a:sx n="100" d="100"/>
          <a:sy n="100" d="100"/>
        </p:scale>
        <p:origin x="-29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9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AF6CC-D5D4-493A-B887-02F64B137759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3A4A8-2991-4F31-A7F7-D49494A4D9C2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3A4A8-2991-4F31-A7F7-D49494A4D9C2}" type="slidenum">
              <a:rPr lang="tr-TR" smtClean="0"/>
              <a:pPr/>
              <a:t>1</a:t>
            </a:fld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3A4A8-2991-4F31-A7F7-D49494A4D9C2}" type="slidenum">
              <a:rPr lang="tr-TR" smtClean="0"/>
              <a:pPr/>
              <a:t>2</a:t>
            </a:fld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3A4A8-2991-4F31-A7F7-D49494A4D9C2}" type="slidenum">
              <a:rPr lang="tr-TR" smtClean="0"/>
              <a:pPr/>
              <a:t>3</a:t>
            </a:fld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3A4A8-2991-4F31-A7F7-D49494A4D9C2}" type="slidenum">
              <a:rPr lang="tr-TR" smtClean="0"/>
              <a:pPr/>
              <a:t>7</a:t>
            </a:fld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3A4A8-2991-4F31-A7F7-D49494A4D9C2}" type="slidenum">
              <a:rPr lang="tr-TR" smtClean="0"/>
              <a:pPr/>
              <a:t>20</a:t>
            </a:fld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3A4A8-2991-4F31-A7F7-D49494A4D9C2}" type="slidenum">
              <a:rPr lang="tr-TR" smtClean="0"/>
              <a:pPr/>
              <a:t>21</a:t>
            </a:fld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A40BC-6675-4C1B-84C3-83FCE8AEF213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0" y="1484784"/>
            <a:ext cx="9144000" cy="3384376"/>
          </a:xfrm>
        </p:spPr>
        <p:txBody>
          <a:bodyPr>
            <a:normAutofit/>
          </a:bodyPr>
          <a:lstStyle/>
          <a:p>
            <a:r>
              <a:rPr lang="tr-TR" b="1" dirty="0" smtClean="0"/>
              <a:t>Borsa Dışı Şirketler için Finansal Olmayan Raporlama Standartları</a:t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sz="2800" b="1" dirty="0" smtClean="0"/>
              <a:t>YOİKK Kurumsal Yönetim Teknik Komitesi Çalışması</a:t>
            </a:r>
            <a:r>
              <a:rPr lang="tr-TR" b="1" dirty="0" smtClean="0"/>
              <a:t/>
            </a:r>
            <a:br>
              <a:rPr lang="tr-TR" b="1" dirty="0" smtClean="0"/>
            </a:br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869160"/>
            <a:ext cx="20828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1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260648"/>
            <a:ext cx="8820472" cy="864096"/>
          </a:xfrm>
        </p:spPr>
        <p:txBody>
          <a:bodyPr>
            <a:noAutofit/>
          </a:bodyPr>
          <a:lstStyle/>
          <a:p>
            <a:pPr algn="l"/>
            <a:r>
              <a:rPr lang="tr-TR" sz="36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Faaliyet Sonuçları - I</a:t>
            </a:r>
            <a:endParaRPr lang="tr-TR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1628800"/>
            <a:ext cx="8786874" cy="4595826"/>
          </a:xfrm>
        </p:spPr>
        <p:txBody>
          <a:bodyPr>
            <a:normAutofit/>
          </a:bodyPr>
          <a:lstStyle/>
          <a:p>
            <a:endParaRPr lang="tr-TR" b="1" dirty="0" smtClean="0"/>
          </a:p>
          <a:p>
            <a:pPr>
              <a:buNone/>
            </a:pPr>
            <a:endParaRPr lang="tr-T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tr-TR" dirty="0"/>
          </a:p>
        </p:txBody>
      </p:sp>
      <p:sp>
        <p:nvSpPr>
          <p:cNvPr id="6" name="2 İçerik Yer Tutucusu"/>
          <p:cNvSpPr txBox="1">
            <a:spLocks/>
          </p:cNvSpPr>
          <p:nvPr/>
        </p:nvSpPr>
        <p:spPr>
          <a:xfrm>
            <a:off x="107504" y="1052736"/>
            <a:ext cx="8856984" cy="5589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Aft>
                <a:spcPts val="1200"/>
              </a:spcAft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800" dirty="0" smtClean="0"/>
              <a:t> </a:t>
            </a:r>
            <a:r>
              <a:rPr lang="en-US" sz="2800" b="1" dirty="0" err="1" smtClean="0"/>
              <a:t>Faaliyet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sonuçlarının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analizi</a:t>
            </a:r>
            <a:endParaRPr lang="tr-TR" sz="2800" b="1" dirty="0" smtClean="0"/>
          </a:p>
          <a:p>
            <a:pPr lvl="1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400" dirty="0" smtClean="0"/>
              <a:t> </a:t>
            </a:r>
            <a:r>
              <a:rPr lang="tr-TR" sz="2400" dirty="0" smtClean="0"/>
              <a:t>Gelir, gider, nakit akımları</a:t>
            </a:r>
          </a:p>
          <a:p>
            <a:pPr lvl="1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 İşletmenin performansına ilişkin temel oranlar</a:t>
            </a:r>
          </a:p>
          <a:p>
            <a:pPr lvl="1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 Performans analizleri</a:t>
            </a:r>
          </a:p>
          <a:p>
            <a:pPr>
              <a:buClr>
                <a:srgbClr val="FF0000"/>
              </a:buClr>
            </a:pPr>
            <a:endParaRPr lang="tr-TR" sz="2200" dirty="0" smtClean="0"/>
          </a:p>
          <a:p>
            <a:pPr lvl="0">
              <a:spcAft>
                <a:spcPts val="1200"/>
              </a:spcAft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400" dirty="0" smtClean="0"/>
              <a:t> </a:t>
            </a:r>
            <a:r>
              <a:rPr lang="tr-TR" sz="2800" b="1" dirty="0" smtClean="0"/>
              <a:t>Nadir veya bir defaya mahsus işlemler, işletmenin performansında kalıcı etkisi olabilecek önemli değişiklikler</a:t>
            </a:r>
            <a:endParaRPr lang="tr-TR" sz="2400" b="1" dirty="0" smtClean="0"/>
          </a:p>
          <a:p>
            <a:pPr lvl="1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200" dirty="0" smtClean="0"/>
              <a:t>Nadir veya bir defaya mahsus işlemlere örnek olarak, yangın, doğal afet, terör vb.</a:t>
            </a:r>
          </a:p>
          <a:p>
            <a:pPr lvl="1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200" dirty="0" smtClean="0"/>
              <a:t>İşletme performansında kalıcı etkisi olabilecek değişikliklere örnek olarak ise Türkiye’nin Kyoto protokolüne imza atmasıyla birlikte şirkete getireceği ek yükler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10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260648"/>
            <a:ext cx="8820472" cy="864096"/>
          </a:xfrm>
        </p:spPr>
        <p:txBody>
          <a:bodyPr>
            <a:noAutofit/>
          </a:bodyPr>
          <a:lstStyle/>
          <a:p>
            <a:pPr algn="l"/>
            <a:r>
              <a:rPr lang="tr-TR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Faaliyet Sonuçları - II</a:t>
            </a:r>
            <a:endParaRPr lang="tr-TR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1628800"/>
            <a:ext cx="8786874" cy="4595826"/>
          </a:xfrm>
        </p:spPr>
        <p:txBody>
          <a:bodyPr>
            <a:normAutofit/>
          </a:bodyPr>
          <a:lstStyle/>
          <a:p>
            <a:endParaRPr lang="tr-TR" b="1" dirty="0" smtClean="0"/>
          </a:p>
          <a:p>
            <a:pPr>
              <a:buNone/>
            </a:pPr>
            <a:endParaRPr lang="tr-T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tr-TR" dirty="0"/>
          </a:p>
        </p:txBody>
      </p:sp>
      <p:sp>
        <p:nvSpPr>
          <p:cNvPr id="6" name="2 İçerik Yer Tutucusu"/>
          <p:cNvSpPr txBox="1">
            <a:spLocks/>
          </p:cNvSpPr>
          <p:nvPr/>
        </p:nvSpPr>
        <p:spPr>
          <a:xfrm>
            <a:off x="107504" y="1052736"/>
            <a:ext cx="8856984" cy="5589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Aft>
                <a:spcPts val="1200"/>
              </a:spcAft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400" b="1" dirty="0" smtClean="0"/>
              <a:t> </a:t>
            </a:r>
            <a:r>
              <a:rPr lang="tr-TR" sz="2800" b="1" dirty="0" smtClean="0"/>
              <a:t>Yatırım politikası, yatırım harcamaları, yatırım harcamalarının gelişimi</a:t>
            </a:r>
            <a:endParaRPr lang="tr-TR" sz="1000" b="1" dirty="0" smtClean="0"/>
          </a:p>
          <a:p>
            <a:pPr lvl="1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b="1" dirty="0" smtClean="0"/>
              <a:t> </a:t>
            </a:r>
            <a:r>
              <a:rPr lang="tr-TR" sz="2400" dirty="0" smtClean="0"/>
              <a:t>Yatırımların bedelleri, yatırımların amaçları, tamamlanan veya devam eden önemli yatırımlar,</a:t>
            </a:r>
            <a:endParaRPr lang="tr-TR" sz="1000" dirty="0" smtClean="0"/>
          </a:p>
          <a:p>
            <a:pPr lvl="1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 Önemli varlık alımları ve elden çıkarmalar, </a:t>
            </a:r>
          </a:p>
          <a:p>
            <a:pPr>
              <a:spcAft>
                <a:spcPts val="1200"/>
              </a:spcAft>
            </a:pPr>
            <a:r>
              <a:rPr lang="tr-TR" sz="2400" dirty="0" smtClean="0"/>
              <a:t>        </a:t>
            </a:r>
            <a:r>
              <a:rPr lang="tr-TR" sz="2000" dirty="0" smtClean="0"/>
              <a:t>Örn: Önemli Varlık Alımları – Gebze Holding Binası alınması , 5.000.000 TL</a:t>
            </a:r>
          </a:p>
          <a:p>
            <a:pPr lvl="1">
              <a:spcAft>
                <a:spcPts val="1200"/>
              </a:spcAft>
              <a:buClr>
                <a:srgbClr val="FF0000"/>
              </a:buClr>
            </a:pPr>
            <a:r>
              <a:rPr lang="tr-TR" sz="2000" dirty="0" smtClean="0"/>
              <a:t>           Önemli Varlık Satışları – Montaj hattı , Satış bedeli 200.000 TL</a:t>
            </a:r>
            <a:endParaRPr lang="tr-TR" sz="1000" dirty="0" smtClean="0"/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 Son üç yıllık üretim ve kapasite kullanım bilgisi</a:t>
            </a:r>
          </a:p>
          <a:p>
            <a:pPr lvl="1">
              <a:buClr>
                <a:srgbClr val="FF0000"/>
              </a:buClr>
            </a:pPr>
            <a:endParaRPr lang="tr-TR" sz="1000" b="1" dirty="0" smtClean="0"/>
          </a:p>
          <a:p>
            <a:pPr>
              <a:spcAft>
                <a:spcPts val="1200"/>
              </a:spcAft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400" b="1" dirty="0" smtClean="0"/>
              <a:t> </a:t>
            </a:r>
            <a:r>
              <a:rPr lang="tr-TR" sz="2800" b="1" dirty="0" smtClean="0"/>
              <a:t>Temettü Politikası</a:t>
            </a:r>
            <a:endParaRPr lang="tr-TR" sz="1000" b="1" dirty="0" smtClean="0"/>
          </a:p>
          <a:p>
            <a:pPr lvl="1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200" dirty="0" smtClean="0"/>
              <a:t> İşletmenin kar dağıtım politikası ve kar dağıtımı</a:t>
            </a:r>
          </a:p>
          <a:p>
            <a:pPr lvl="1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200" dirty="0" smtClean="0"/>
              <a:t> Kara katılım konusunda ortaklara imtiyaz tanınıp tanımadığı bilgisi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endParaRPr lang="tr-TR" sz="2400" dirty="0" smtClean="0"/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endParaRPr lang="tr-TR" sz="2200" dirty="0" smtClean="0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11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95536" y="1916832"/>
            <a:ext cx="8352928" cy="2858090"/>
          </a:xfrm>
        </p:spPr>
        <p:txBody>
          <a:bodyPr>
            <a:normAutofit fontScale="90000"/>
          </a:bodyPr>
          <a:lstStyle/>
          <a:p>
            <a:pPr lvl="0"/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>III - İşletmenin Sürekliliği</a:t>
            </a:r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/>
            </a:r>
            <a:br>
              <a:rPr lang="tr-TR" b="1" i="1" dirty="0" smtClean="0"/>
            </a:br>
            <a:endParaRPr lang="tr-T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509120"/>
            <a:ext cx="20828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12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260648"/>
            <a:ext cx="8820472" cy="864096"/>
          </a:xfrm>
        </p:spPr>
        <p:txBody>
          <a:bodyPr>
            <a:noAutofit/>
          </a:bodyPr>
          <a:lstStyle/>
          <a:p>
            <a:pPr algn="l"/>
            <a:r>
              <a:rPr lang="tr-TR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İşletmenin Sürekliliği - I</a:t>
            </a:r>
            <a:endParaRPr lang="tr-TR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1628800"/>
            <a:ext cx="8786874" cy="4595826"/>
          </a:xfrm>
        </p:spPr>
        <p:txBody>
          <a:bodyPr>
            <a:normAutofit/>
          </a:bodyPr>
          <a:lstStyle/>
          <a:p>
            <a:endParaRPr lang="tr-TR" b="1" dirty="0" smtClean="0"/>
          </a:p>
          <a:p>
            <a:pPr>
              <a:buNone/>
            </a:pPr>
            <a:endParaRPr lang="tr-T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tr-TR" dirty="0"/>
          </a:p>
        </p:txBody>
      </p:sp>
      <p:sp>
        <p:nvSpPr>
          <p:cNvPr id="6" name="2 İçerik Yer Tutucusu"/>
          <p:cNvSpPr txBox="1">
            <a:spLocks/>
          </p:cNvSpPr>
          <p:nvPr/>
        </p:nvSpPr>
        <p:spPr>
          <a:xfrm>
            <a:off x="107504" y="1052736"/>
            <a:ext cx="8856984" cy="5589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400" dirty="0" smtClean="0"/>
              <a:t> </a:t>
            </a:r>
            <a:r>
              <a:rPr lang="tr-TR" sz="2800" b="1" dirty="0" smtClean="0"/>
              <a:t>İşletmenin risk yönetim politikaları </a:t>
            </a:r>
            <a:endParaRPr lang="tr-TR" sz="2400" b="1" dirty="0" smtClean="0"/>
          </a:p>
          <a:p>
            <a:pPr lvl="0">
              <a:buClr>
                <a:srgbClr val="FF0000"/>
              </a:buClr>
              <a:buFont typeface="Arial" pitchFamily="34" charset="0"/>
              <a:buChar char="•"/>
            </a:pPr>
            <a:endParaRPr lang="tr-TR" sz="1200" b="1" dirty="0" smtClean="0"/>
          </a:p>
          <a:p>
            <a:pPr lvl="1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000" dirty="0" smtClean="0"/>
              <a:t>Kurumun finansal ve  </a:t>
            </a:r>
            <a:r>
              <a:rPr lang="tr-TR" sz="2000" dirty="0" err="1" smtClean="0"/>
              <a:t>operasyonel</a:t>
            </a:r>
            <a:r>
              <a:rPr lang="tr-TR" sz="2000" dirty="0" smtClean="0"/>
              <a:t> tüm risklerini şeffaflıkla ortaya koyar</a:t>
            </a:r>
          </a:p>
          <a:p>
            <a:pPr lvl="1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000" dirty="0" smtClean="0"/>
              <a:t> İşletme faaliyetlerini etkileyen riskler ve bu risklerle gelen fırsatlar, yönetim kurulunun bu riskler karşısında kullandığı strateji, açık ve anlaşılabilir bir dille ortaya konulur</a:t>
            </a:r>
          </a:p>
          <a:p>
            <a:pPr lvl="1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000" dirty="0" err="1" smtClean="0"/>
              <a:t>Operasyonel</a:t>
            </a:r>
            <a:r>
              <a:rPr lang="tr-TR" sz="2000" dirty="0" smtClean="0"/>
              <a:t> riskler</a:t>
            </a:r>
          </a:p>
          <a:p>
            <a:pPr lvl="2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Müşteri kaynaklı riskler (talep, müşteri konsantrasyonu vb.)</a:t>
            </a:r>
          </a:p>
          <a:p>
            <a:pPr lvl="2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Ürün kaynaklı riskler (tedarik, üretim, dağıtım ve lojistik, satış, kalite  riskleri)</a:t>
            </a:r>
            <a:endParaRPr lang="tr-TR" sz="2400" dirty="0" smtClean="0"/>
          </a:p>
          <a:p>
            <a:pPr lvl="2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İnsan kaynakları ile ilişkili riskler (operasyonu sürdürecek insan kaynağı yetersizliği)</a:t>
            </a:r>
            <a:endParaRPr lang="tr-TR" sz="2400" dirty="0" smtClean="0"/>
          </a:p>
          <a:p>
            <a:pPr lvl="2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Dış etkenlerden kaynaklanan riskler (rekabet, çevre, iklim değişikliği vb.)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13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260648"/>
            <a:ext cx="8820472" cy="864096"/>
          </a:xfrm>
        </p:spPr>
        <p:txBody>
          <a:bodyPr>
            <a:noAutofit/>
          </a:bodyPr>
          <a:lstStyle/>
          <a:p>
            <a:pPr algn="l"/>
            <a:r>
              <a:rPr lang="tr-TR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 Yönetim Politikaları</a:t>
            </a:r>
            <a:endParaRPr lang="tr-TR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1628800"/>
            <a:ext cx="8786874" cy="4595826"/>
          </a:xfrm>
        </p:spPr>
        <p:txBody>
          <a:bodyPr>
            <a:normAutofit/>
          </a:bodyPr>
          <a:lstStyle/>
          <a:p>
            <a:endParaRPr lang="tr-TR" b="1" dirty="0" smtClean="0"/>
          </a:p>
          <a:p>
            <a:pPr>
              <a:buNone/>
            </a:pPr>
            <a:endParaRPr lang="tr-T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tr-TR" dirty="0"/>
          </a:p>
        </p:txBody>
      </p:sp>
      <p:sp>
        <p:nvSpPr>
          <p:cNvPr id="6" name="2 İçerik Yer Tutucusu"/>
          <p:cNvSpPr txBox="1">
            <a:spLocks/>
          </p:cNvSpPr>
          <p:nvPr/>
        </p:nvSpPr>
        <p:spPr>
          <a:xfrm>
            <a:off x="287016" y="1052736"/>
            <a:ext cx="8856984" cy="5589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1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000" dirty="0" smtClean="0"/>
              <a:t> </a:t>
            </a:r>
            <a:r>
              <a:rPr lang="tr-TR" sz="2400" dirty="0" smtClean="0"/>
              <a:t>Finansal Riskler (finansal risklerin yönetimine ilişkin politikalar, hedefler belirlenmeli)</a:t>
            </a:r>
            <a:endParaRPr lang="tr-TR" sz="2000" dirty="0" smtClean="0"/>
          </a:p>
          <a:p>
            <a:pPr lvl="2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Alacak Riski (vadesi geçmiş alacaklar, değer düşüklüğüne uğrayacak alacaklar vb.)</a:t>
            </a:r>
          </a:p>
          <a:p>
            <a:pPr lvl="2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Likidite Riski (sahip olunan varlıkların nakit talebini karşılayamaması riski –nakde ihtiyaç duyulduğu zaman varlıkların satılamaması ve paraya çevrilememesi)</a:t>
            </a:r>
          </a:p>
          <a:p>
            <a:pPr lvl="2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Döviz Riski (kur hareketlerinden kaynaklanmaktadır)</a:t>
            </a:r>
            <a:endParaRPr lang="tr-TR" sz="2400" dirty="0" smtClean="0"/>
          </a:p>
          <a:p>
            <a:pPr lvl="2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Piyasa Riski (duyarlılık analizleri bu bölümde yapılmalıdır)</a:t>
            </a:r>
          </a:p>
          <a:p>
            <a:pPr lvl="1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Hukuki Riskler </a:t>
            </a:r>
          </a:p>
          <a:p>
            <a:pPr lvl="2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İşletme aleyhine açılan davalar ve yürütülen icra takipleri</a:t>
            </a:r>
          </a:p>
          <a:p>
            <a:pPr lvl="2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Vergi ihtilafları</a:t>
            </a:r>
          </a:p>
          <a:p>
            <a:pPr lvl="2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Ürün veya sunulan hizmet ile ilgili davalar</a:t>
            </a:r>
          </a:p>
          <a:p>
            <a:pPr lvl="2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Fikri hakların ihlali</a:t>
            </a:r>
          </a:p>
          <a:p>
            <a:pPr lvl="2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Haksız rekabet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14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260648"/>
            <a:ext cx="8820472" cy="864096"/>
          </a:xfrm>
        </p:spPr>
        <p:txBody>
          <a:bodyPr>
            <a:noAutofit/>
          </a:bodyPr>
          <a:lstStyle/>
          <a:p>
            <a:pPr algn="l"/>
            <a:r>
              <a:rPr lang="tr-TR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 Yönetim Politikaları</a:t>
            </a:r>
            <a:endParaRPr lang="tr-TR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1628800"/>
            <a:ext cx="8786874" cy="4595826"/>
          </a:xfrm>
        </p:spPr>
        <p:txBody>
          <a:bodyPr>
            <a:normAutofit/>
          </a:bodyPr>
          <a:lstStyle/>
          <a:p>
            <a:endParaRPr lang="tr-TR" b="1" dirty="0" smtClean="0"/>
          </a:p>
          <a:p>
            <a:pPr>
              <a:buNone/>
            </a:pPr>
            <a:endParaRPr lang="tr-T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tr-TR" dirty="0"/>
          </a:p>
        </p:txBody>
      </p:sp>
      <p:sp>
        <p:nvSpPr>
          <p:cNvPr id="6" name="2 İçerik Yer Tutucusu"/>
          <p:cNvSpPr txBox="1">
            <a:spLocks/>
          </p:cNvSpPr>
          <p:nvPr/>
        </p:nvSpPr>
        <p:spPr>
          <a:xfrm>
            <a:off x="179512" y="908720"/>
            <a:ext cx="8856984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1">
              <a:spcAft>
                <a:spcPts val="7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Paydaşlara ve çevreye yönelik risk veya zarar </a:t>
            </a:r>
            <a:endParaRPr lang="tr-TR" sz="2000" dirty="0" smtClean="0"/>
          </a:p>
          <a:p>
            <a:pPr lvl="2">
              <a:spcAft>
                <a:spcPts val="7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İş güvenliği, sağlık ve çevre politikaları, organizasyon ve sorumluluklar </a:t>
            </a:r>
          </a:p>
          <a:p>
            <a:pPr lvl="2">
              <a:spcAft>
                <a:spcPts val="7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Örnek olarak işletme İş güvenliği, sağlık ve çevre (İSÇ) politikası, tanımları (kaza, hastalık izni vb.) verilebilir.</a:t>
            </a:r>
          </a:p>
          <a:p>
            <a:pPr lvl="1">
              <a:spcAft>
                <a:spcPts val="7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000" b="1" dirty="0" smtClean="0"/>
              <a:t> </a:t>
            </a:r>
            <a:r>
              <a:rPr lang="tr-TR" sz="2400" dirty="0" smtClean="0"/>
              <a:t>Bilgi Teknolojilerinde Risk Yönetimi</a:t>
            </a:r>
            <a:endParaRPr lang="tr-TR" sz="2000" dirty="0" smtClean="0"/>
          </a:p>
          <a:p>
            <a:pPr lvl="2">
              <a:spcAft>
                <a:spcPts val="7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Bilgi teknolojileri kaynaklı riskler ve bunların yönetimi, işletmenin stratejik ve </a:t>
            </a:r>
            <a:r>
              <a:rPr lang="tr-TR" sz="2000" dirty="0" err="1" smtClean="0"/>
              <a:t>operasyonel</a:t>
            </a:r>
            <a:r>
              <a:rPr lang="tr-TR" sz="2000" dirty="0" smtClean="0"/>
              <a:t> iş hedeflerine </a:t>
            </a:r>
            <a:r>
              <a:rPr lang="tr-TR" sz="2000" dirty="0" err="1" smtClean="0"/>
              <a:t>BT’nin</a:t>
            </a:r>
            <a:r>
              <a:rPr lang="tr-TR" sz="2000" dirty="0" smtClean="0"/>
              <a:t> önemi</a:t>
            </a:r>
          </a:p>
          <a:p>
            <a:pPr lvl="2">
              <a:spcAft>
                <a:spcPts val="7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Dış hizmet alımı gerçekleştirilen ana BT hizmetleri</a:t>
            </a:r>
          </a:p>
          <a:p>
            <a:pPr lvl="2">
              <a:spcAft>
                <a:spcPts val="7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İşletme tarafından kullanılan bilgi teknolojileri ve bu kapsamda sahip olunan belgeler (ISO 27001)</a:t>
            </a:r>
          </a:p>
          <a:p>
            <a:pPr lvl="1">
              <a:spcAft>
                <a:spcPts val="7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 İş Güvenliği Riskleri </a:t>
            </a:r>
          </a:p>
          <a:p>
            <a:pPr lvl="1">
              <a:spcAft>
                <a:spcPts val="7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 Acil Durum Eylem Planı (beklenmedik bir duruma karşı önlem alma)</a:t>
            </a:r>
          </a:p>
          <a:p>
            <a:pPr lvl="1">
              <a:spcAft>
                <a:spcPts val="7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İşletmenin Haleflik Planı (iş – aile ilişkilerinde düzenlemeler)</a:t>
            </a:r>
          </a:p>
          <a:p>
            <a:pPr lvl="1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§"/>
            </a:pPr>
            <a:endParaRPr lang="tr-TR" sz="2000" dirty="0" smtClean="0"/>
          </a:p>
          <a:p>
            <a:pPr lvl="2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endParaRPr lang="tr-TR" sz="2000" dirty="0" smtClean="0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15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260648"/>
            <a:ext cx="8820472" cy="864096"/>
          </a:xfrm>
        </p:spPr>
        <p:txBody>
          <a:bodyPr>
            <a:noAutofit/>
          </a:bodyPr>
          <a:lstStyle/>
          <a:p>
            <a:pPr algn="l"/>
            <a:r>
              <a:rPr lang="tr-TR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İşletmenin Sürekliliği - II</a:t>
            </a:r>
            <a:endParaRPr lang="tr-TR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1628800"/>
            <a:ext cx="8786874" cy="4595826"/>
          </a:xfrm>
        </p:spPr>
        <p:txBody>
          <a:bodyPr>
            <a:normAutofit/>
          </a:bodyPr>
          <a:lstStyle/>
          <a:p>
            <a:endParaRPr lang="tr-TR" b="1" dirty="0" smtClean="0"/>
          </a:p>
          <a:p>
            <a:pPr>
              <a:buNone/>
            </a:pPr>
            <a:endParaRPr lang="tr-T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tr-TR" dirty="0"/>
          </a:p>
        </p:txBody>
      </p:sp>
      <p:sp>
        <p:nvSpPr>
          <p:cNvPr id="6" name="2 İçerik Yer Tutucusu"/>
          <p:cNvSpPr txBox="1">
            <a:spLocks/>
          </p:cNvSpPr>
          <p:nvPr/>
        </p:nvSpPr>
        <p:spPr>
          <a:xfrm>
            <a:off x="107504" y="1124744"/>
            <a:ext cx="8856984" cy="5589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400" dirty="0" smtClean="0"/>
              <a:t> </a:t>
            </a:r>
            <a:r>
              <a:rPr lang="tr-TR" sz="2800" b="1" dirty="0" smtClean="0"/>
              <a:t>İç kontrol sistemi ve iç denetim yapısı</a:t>
            </a:r>
            <a:endParaRPr lang="tr-TR" sz="2400" b="1" dirty="0" smtClean="0"/>
          </a:p>
          <a:p>
            <a:pPr lvl="0">
              <a:buClr>
                <a:srgbClr val="FF0000"/>
              </a:buClr>
              <a:buFont typeface="Arial" pitchFamily="34" charset="0"/>
              <a:buChar char="•"/>
            </a:pPr>
            <a:endParaRPr lang="tr-TR" sz="1200" b="1" dirty="0" smtClean="0"/>
          </a:p>
          <a:p>
            <a:pPr lvl="1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000" dirty="0" smtClean="0"/>
              <a:t> İşletmenin iş hedeflerine ulaşmasında ortaya çıkan risklere karşı oluşturduğu kontrol noktaları değerlendirilir.</a:t>
            </a:r>
          </a:p>
          <a:p>
            <a:pPr lvl="1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000" dirty="0" smtClean="0"/>
              <a:t>İç kontrollerin etkinliğinin değerlendirilmesi için kullanılan iç denetim fonksiyonu ile ilgili bilgi verilir. </a:t>
            </a:r>
          </a:p>
          <a:p>
            <a:pPr lvl="2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İç denetimler kimler tarafından yapılıyor?, </a:t>
            </a:r>
          </a:p>
          <a:p>
            <a:pPr lvl="2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İç denetim süreçleri nasıldır? </a:t>
            </a:r>
          </a:p>
          <a:p>
            <a:pPr lvl="2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İç denetim çalışma yönetmeliği onay tarihleri vb. bilgiler</a:t>
            </a:r>
          </a:p>
          <a:p>
            <a:pPr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 </a:t>
            </a:r>
            <a:r>
              <a:rPr lang="tr-TR" sz="2800" b="1" dirty="0" smtClean="0"/>
              <a:t>Derecelendirme kuruluşları tarafından verilen dereceler </a:t>
            </a:r>
            <a:endParaRPr lang="tr-TR" sz="2400" b="1" dirty="0" smtClean="0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16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95536" y="1916832"/>
            <a:ext cx="8352928" cy="2858090"/>
          </a:xfrm>
        </p:spPr>
        <p:txBody>
          <a:bodyPr>
            <a:normAutofit fontScale="90000"/>
          </a:bodyPr>
          <a:lstStyle/>
          <a:p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>IV - Kurumsal Sosyal sorumluluk </a:t>
            </a:r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/>
            </a:r>
            <a:br>
              <a:rPr lang="tr-TR" b="1" i="1" dirty="0" smtClean="0"/>
            </a:br>
            <a:endParaRPr lang="tr-T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509120"/>
            <a:ext cx="20828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17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260648"/>
            <a:ext cx="8820472" cy="864096"/>
          </a:xfrm>
        </p:spPr>
        <p:txBody>
          <a:bodyPr>
            <a:noAutofit/>
          </a:bodyPr>
          <a:lstStyle/>
          <a:p>
            <a:pPr algn="l"/>
            <a:r>
              <a:rPr lang="tr-TR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Kurumsal Sosyal Sorumluluk</a:t>
            </a:r>
            <a:endParaRPr lang="tr-TR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1628800"/>
            <a:ext cx="8786874" cy="4595826"/>
          </a:xfrm>
        </p:spPr>
        <p:txBody>
          <a:bodyPr>
            <a:normAutofit/>
          </a:bodyPr>
          <a:lstStyle/>
          <a:p>
            <a:endParaRPr lang="tr-TR" b="1" dirty="0" smtClean="0"/>
          </a:p>
          <a:p>
            <a:pPr>
              <a:buNone/>
            </a:pPr>
            <a:endParaRPr lang="tr-T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tr-TR" dirty="0"/>
          </a:p>
        </p:txBody>
      </p:sp>
      <p:sp>
        <p:nvSpPr>
          <p:cNvPr id="6" name="2 İçerik Yer Tutucusu"/>
          <p:cNvSpPr txBox="1">
            <a:spLocks/>
          </p:cNvSpPr>
          <p:nvPr/>
        </p:nvSpPr>
        <p:spPr>
          <a:xfrm>
            <a:off x="107504" y="1052736"/>
            <a:ext cx="8856984" cy="5589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800" dirty="0" smtClean="0"/>
              <a:t> </a:t>
            </a:r>
            <a:r>
              <a:rPr lang="tr-TR" sz="2800" b="1" dirty="0" smtClean="0"/>
              <a:t>Çevreye duyarlılık ve sosyal sorumluluk projeleri</a:t>
            </a:r>
          </a:p>
          <a:p>
            <a:pPr lvl="0">
              <a:buClr>
                <a:srgbClr val="FF0000"/>
              </a:buClr>
              <a:buFont typeface="Arial" pitchFamily="34" charset="0"/>
              <a:buChar char="•"/>
            </a:pPr>
            <a:endParaRPr lang="tr-TR" sz="1200" b="1" dirty="0" smtClean="0"/>
          </a:p>
          <a:p>
            <a:pPr lvl="1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000" dirty="0" smtClean="0"/>
              <a:t> İşletmenin çalışanların işyerinde ve iş dışında çevre konusunda bilinçlerini arttırmak amacıyla yapılan çalışmalar anlatılır. Örnekler:</a:t>
            </a:r>
          </a:p>
          <a:p>
            <a:pPr lvl="2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Slogan yarışmaları</a:t>
            </a:r>
          </a:p>
          <a:p>
            <a:pPr lvl="2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5 Haziran Çevre Günü etkinlikleri</a:t>
            </a:r>
          </a:p>
          <a:p>
            <a:pPr lvl="2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Ağaçlandırma çalışmaları</a:t>
            </a:r>
          </a:p>
          <a:p>
            <a:pPr lvl="2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/>
              <a:t>Doğal Kaynaklar Doğada Kalsın vb. tematik etkinlikler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18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95536" y="1916832"/>
            <a:ext cx="8352928" cy="2858090"/>
          </a:xfrm>
        </p:spPr>
        <p:txBody>
          <a:bodyPr>
            <a:normAutofit fontScale="90000"/>
          </a:bodyPr>
          <a:lstStyle/>
          <a:p>
            <a:pPr lvl="0"/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>V - İşletmenin geleceği, beklentiler</a:t>
            </a:r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/>
            </a:r>
            <a:br>
              <a:rPr lang="tr-TR" b="1" i="1" dirty="0" smtClean="0"/>
            </a:br>
            <a:endParaRPr lang="tr-T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509120"/>
            <a:ext cx="20828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19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714380"/>
          </a:xfrm>
        </p:spPr>
        <p:txBody>
          <a:bodyPr>
            <a:noAutofit/>
          </a:bodyPr>
          <a:lstStyle/>
          <a:p>
            <a:pPr algn="l"/>
            <a:r>
              <a:rPr lang="tr-TR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İçerik</a:t>
            </a:r>
            <a:endParaRPr lang="tr-TR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1628800"/>
            <a:ext cx="8786874" cy="4595826"/>
          </a:xfrm>
        </p:spPr>
        <p:txBody>
          <a:bodyPr>
            <a:normAutofit/>
          </a:bodyPr>
          <a:lstStyle/>
          <a:p>
            <a:endParaRPr lang="tr-TR" b="1" dirty="0" smtClean="0"/>
          </a:p>
          <a:p>
            <a:pPr>
              <a:buNone/>
            </a:pPr>
            <a:endParaRPr lang="tr-T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tr-TR" dirty="0"/>
          </a:p>
        </p:txBody>
      </p:sp>
      <p:sp>
        <p:nvSpPr>
          <p:cNvPr id="6" name="2 İçerik Yer Tutucusu"/>
          <p:cNvSpPr txBox="1">
            <a:spLocks/>
          </p:cNvSpPr>
          <p:nvPr/>
        </p:nvSpPr>
        <p:spPr>
          <a:xfrm>
            <a:off x="251520" y="908720"/>
            <a:ext cx="85344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1028700" lvl="1" indent="-571500">
              <a:spcBef>
                <a:spcPct val="20000"/>
              </a:spcBef>
              <a:buClr>
                <a:srgbClr val="FF0000"/>
              </a:buClr>
              <a:buFont typeface="+mj-lt"/>
              <a:buAutoNum type="romanLcPeriod"/>
              <a:defRPr/>
            </a:pPr>
            <a:endParaRPr lang="tr-TR" sz="3200" dirty="0" smtClean="0"/>
          </a:p>
          <a:p>
            <a:pPr marL="1028700" lvl="1" indent="-571500">
              <a:spcBef>
                <a:spcPct val="20000"/>
              </a:spcBef>
              <a:buClr>
                <a:srgbClr val="FF0000"/>
              </a:buClr>
              <a:buFont typeface="+mj-lt"/>
              <a:buAutoNum type="romanLcPeriod"/>
              <a:defRPr/>
            </a:pPr>
            <a:r>
              <a:rPr lang="tr-TR" sz="3200" dirty="0" smtClean="0"/>
              <a:t>Yatırım Ortamını İyileştirme Koordinasyon Kurulu (YOİKK) nedir?</a:t>
            </a:r>
          </a:p>
          <a:p>
            <a:pPr marL="1028700" lvl="1" indent="-571500">
              <a:spcBef>
                <a:spcPct val="20000"/>
              </a:spcBef>
              <a:buClr>
                <a:srgbClr val="FF0000"/>
              </a:buClr>
              <a:buFont typeface="+mj-lt"/>
              <a:buAutoNum type="romanLcPeriod"/>
              <a:defRPr/>
            </a:pPr>
            <a:endParaRPr lang="tr-TR" sz="3200" dirty="0" smtClean="0"/>
          </a:p>
          <a:p>
            <a:pPr marL="1028700" lvl="1" indent="-571500">
              <a:spcBef>
                <a:spcPct val="20000"/>
              </a:spcBef>
              <a:buClr>
                <a:srgbClr val="FF0000"/>
              </a:buClr>
              <a:buFont typeface="+mj-lt"/>
              <a:buAutoNum type="romanLcPeriod"/>
              <a:defRPr/>
            </a:pPr>
            <a:r>
              <a:rPr lang="tr-TR" sz="3200" dirty="0" smtClean="0"/>
              <a:t>Rapora genel bakış</a:t>
            </a:r>
          </a:p>
          <a:p>
            <a:pPr marL="1028700" lvl="1" indent="-571500">
              <a:spcBef>
                <a:spcPct val="20000"/>
              </a:spcBef>
              <a:buClr>
                <a:srgbClr val="FF0000"/>
              </a:buClr>
              <a:buFont typeface="+mj-lt"/>
              <a:buAutoNum type="romanLcPeriod"/>
              <a:defRPr/>
            </a:pPr>
            <a:endParaRPr lang="tr-TR" sz="3200" dirty="0" smtClean="0"/>
          </a:p>
          <a:p>
            <a:pPr marL="1028700" lvl="1" indent="-571500">
              <a:spcBef>
                <a:spcPct val="20000"/>
              </a:spcBef>
              <a:buClr>
                <a:srgbClr val="FF0000"/>
              </a:buClr>
              <a:buFont typeface="+mj-lt"/>
              <a:buAutoNum type="romanLcPeriod"/>
              <a:defRPr/>
            </a:pPr>
            <a:r>
              <a:rPr lang="tr-TR" sz="3200" dirty="0" smtClean="0"/>
              <a:t>Yönetim Kurulu Başkanı / İcra Kurulu Başkanı /CEO’nun  mesajı</a:t>
            </a:r>
          </a:p>
          <a:p>
            <a:pPr marL="1028700" lvl="1" indent="-571500">
              <a:spcBef>
                <a:spcPct val="20000"/>
              </a:spcBef>
              <a:buClr>
                <a:srgbClr val="FF0000"/>
              </a:buClr>
              <a:buFont typeface="+mj-lt"/>
              <a:buAutoNum type="romanLcPeriod"/>
              <a:defRPr/>
            </a:pPr>
            <a:endParaRPr lang="tr-TR" sz="3200" dirty="0" smtClean="0"/>
          </a:p>
          <a:p>
            <a:pPr marL="1028700" lvl="1" indent="-571500">
              <a:spcBef>
                <a:spcPct val="20000"/>
              </a:spcBef>
              <a:buClr>
                <a:srgbClr val="FF0000"/>
              </a:buClr>
              <a:buFont typeface="+mj-lt"/>
              <a:buAutoNum type="romanLcPeriod"/>
              <a:defRPr/>
            </a:pPr>
            <a:r>
              <a:rPr lang="tr-TR" sz="3200" dirty="0" smtClean="0"/>
              <a:t>İşletme ve işletmenin faaliyetleri / İşletmeye genel bakış</a:t>
            </a:r>
          </a:p>
          <a:p>
            <a:pPr marL="1028700" lvl="1" indent="-571500">
              <a:spcBef>
                <a:spcPct val="20000"/>
              </a:spcBef>
              <a:buClr>
                <a:srgbClr val="FF0000"/>
              </a:buClr>
              <a:buFont typeface="+mj-lt"/>
              <a:buAutoNum type="romanLcPeriod"/>
              <a:defRPr/>
            </a:pPr>
            <a:endParaRPr lang="tr-TR" sz="3200" dirty="0" smtClean="0"/>
          </a:p>
          <a:p>
            <a:pPr marL="1028700" lvl="1" indent="-571500">
              <a:spcBef>
                <a:spcPct val="20000"/>
              </a:spcBef>
              <a:buClr>
                <a:srgbClr val="FF0000"/>
              </a:buClr>
              <a:buFont typeface="+mj-lt"/>
              <a:buAutoNum type="romanLcPeriod"/>
              <a:defRPr/>
            </a:pPr>
            <a:r>
              <a:rPr lang="tr-TR" sz="3200" dirty="0" smtClean="0"/>
              <a:t>Faaliyet sonuçları</a:t>
            </a:r>
          </a:p>
          <a:p>
            <a:pPr marL="1028700" lvl="1" indent="-571500">
              <a:spcBef>
                <a:spcPct val="20000"/>
              </a:spcBef>
              <a:buClr>
                <a:srgbClr val="FF0000"/>
              </a:buClr>
              <a:buFont typeface="+mj-lt"/>
              <a:buAutoNum type="romanLcPeriod"/>
              <a:defRPr/>
            </a:pPr>
            <a:endParaRPr lang="tr-TR" sz="3200" dirty="0" smtClean="0"/>
          </a:p>
          <a:p>
            <a:pPr marL="1028700" lvl="1" indent="-571500">
              <a:spcBef>
                <a:spcPct val="20000"/>
              </a:spcBef>
              <a:buClr>
                <a:srgbClr val="FF0000"/>
              </a:buClr>
              <a:buFont typeface="+mj-lt"/>
              <a:buAutoNum type="romanLcPeriod"/>
              <a:defRPr/>
            </a:pPr>
            <a:r>
              <a:rPr lang="tr-TR" sz="3200" dirty="0" smtClean="0"/>
              <a:t>İşletmenin sürekliliği</a:t>
            </a:r>
          </a:p>
          <a:p>
            <a:pPr marL="1028700" lvl="1" indent="-571500">
              <a:spcBef>
                <a:spcPct val="20000"/>
              </a:spcBef>
              <a:buClr>
                <a:srgbClr val="FF0000"/>
              </a:buClr>
              <a:buFont typeface="+mj-lt"/>
              <a:buAutoNum type="romanLcPeriod"/>
              <a:defRPr/>
            </a:pP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28700" lvl="1" indent="-571500">
              <a:spcBef>
                <a:spcPct val="20000"/>
              </a:spcBef>
              <a:buClr>
                <a:srgbClr val="FF0000"/>
              </a:buClr>
              <a:buFont typeface="+mj-lt"/>
              <a:buAutoNum type="romanLcPeriod"/>
              <a:defRPr/>
            </a:pPr>
            <a:r>
              <a:rPr lang="tr-TR" sz="3200" dirty="0" smtClean="0"/>
              <a:t>Kurumsal sosyal sorumluluk</a:t>
            </a:r>
          </a:p>
          <a:p>
            <a:pPr marL="1028700" lvl="1" indent="-571500">
              <a:spcBef>
                <a:spcPct val="20000"/>
              </a:spcBef>
              <a:buClr>
                <a:srgbClr val="FF0000"/>
              </a:buClr>
              <a:buFont typeface="+mj-lt"/>
              <a:buAutoNum type="romanLcPeriod"/>
              <a:defRPr/>
            </a:pP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28700" lvl="1" indent="-571500">
              <a:spcBef>
                <a:spcPct val="20000"/>
              </a:spcBef>
              <a:buClr>
                <a:srgbClr val="FF0000"/>
              </a:buClr>
              <a:buFont typeface="+mj-lt"/>
              <a:buAutoNum type="romanLcPeriod"/>
              <a:defRPr/>
            </a:pPr>
            <a:r>
              <a:rPr lang="tr-TR" sz="3200" dirty="0" smtClean="0"/>
              <a:t>İşletmenin geleceği, beklentiler</a:t>
            </a: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tr-T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2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260648"/>
            <a:ext cx="8820472" cy="864096"/>
          </a:xfrm>
        </p:spPr>
        <p:txBody>
          <a:bodyPr>
            <a:noAutofit/>
          </a:bodyPr>
          <a:lstStyle/>
          <a:p>
            <a:pPr algn="l"/>
            <a:r>
              <a:rPr lang="tr-TR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İşletmenin geleceği, beklentiler - I</a:t>
            </a:r>
            <a:endParaRPr lang="tr-TR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1628800"/>
            <a:ext cx="8786874" cy="4595826"/>
          </a:xfrm>
        </p:spPr>
        <p:txBody>
          <a:bodyPr>
            <a:normAutofit/>
          </a:bodyPr>
          <a:lstStyle/>
          <a:p>
            <a:endParaRPr lang="tr-TR" b="1" dirty="0" smtClean="0"/>
          </a:p>
          <a:p>
            <a:pPr>
              <a:buNone/>
            </a:pPr>
            <a:endParaRPr lang="tr-T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tr-TR" dirty="0"/>
          </a:p>
        </p:txBody>
      </p:sp>
      <p:sp>
        <p:nvSpPr>
          <p:cNvPr id="6" name="2 İçerik Yer Tutucusu"/>
          <p:cNvSpPr txBox="1">
            <a:spLocks/>
          </p:cNvSpPr>
          <p:nvPr/>
        </p:nvSpPr>
        <p:spPr>
          <a:xfrm>
            <a:off x="107504" y="1052736"/>
            <a:ext cx="8856984" cy="5805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400" dirty="0" smtClean="0"/>
              <a:t> </a:t>
            </a:r>
            <a:r>
              <a:rPr lang="tr-TR" sz="2800" b="1" dirty="0" smtClean="0"/>
              <a:t>Genel ekonomik durum ile ilgili beklentiler </a:t>
            </a:r>
            <a:endParaRPr lang="tr-TR" sz="2400" b="1" dirty="0" smtClean="0"/>
          </a:p>
          <a:p>
            <a:pPr lvl="0">
              <a:buClr>
                <a:srgbClr val="FF0000"/>
              </a:buClr>
              <a:buFont typeface="Arial" pitchFamily="34" charset="0"/>
              <a:buChar char="•"/>
            </a:pPr>
            <a:endParaRPr lang="tr-TR" sz="700" b="1" dirty="0" smtClean="0"/>
          </a:p>
          <a:p>
            <a:pPr lvl="1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000" dirty="0" smtClean="0"/>
              <a:t>İşletmelerin Türkiye ve Dünya ekonomisi ile ilgili görüş ve beklentileri</a:t>
            </a:r>
          </a:p>
          <a:p>
            <a:pPr lvl="2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dirty="0" smtClean="0"/>
              <a:t>Makro ekonomik veriler (beklenen büyüme, işsizlik oranları, kişi başına GSMH, enflasyon, cari denge vb)</a:t>
            </a:r>
          </a:p>
          <a:p>
            <a:pPr lvl="2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dirty="0" smtClean="0"/>
              <a:t>Faiz ve kur beklentileri</a:t>
            </a:r>
            <a:endParaRPr lang="tr-TR" sz="2000" dirty="0" smtClean="0"/>
          </a:p>
          <a:p>
            <a:pPr lvl="2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dirty="0" smtClean="0"/>
              <a:t>Emtia fiyatlarında beklenen eğilim (petrol, çelik, kömür, altın vb)</a:t>
            </a:r>
            <a:endParaRPr lang="tr-TR" sz="2000" dirty="0" smtClean="0"/>
          </a:p>
          <a:p>
            <a:pPr lvl="2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dirty="0" smtClean="0"/>
              <a:t>Kredi piyasalarındaki olası gelişmeler</a:t>
            </a:r>
          </a:p>
          <a:p>
            <a:pPr lvl="0">
              <a:spcAft>
                <a:spcPts val="600"/>
              </a:spcAft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400" b="1" dirty="0" smtClean="0"/>
              <a:t> </a:t>
            </a:r>
            <a:r>
              <a:rPr lang="tr-TR" sz="2800" b="1" dirty="0" smtClean="0"/>
              <a:t>İşletmenin faaliyet gösterdiği sektörün geleceği hakkında beklentiler</a:t>
            </a:r>
            <a:endParaRPr lang="tr-TR" sz="2400" b="1" dirty="0" smtClean="0"/>
          </a:p>
          <a:p>
            <a:pPr lvl="1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000" dirty="0" smtClean="0"/>
              <a:t>Dünyada (tekstil/otomotiv/enerji vb.) sektörü </a:t>
            </a:r>
          </a:p>
          <a:p>
            <a:pPr lvl="1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000" dirty="0" smtClean="0"/>
              <a:t>Türkiye’de (tekstil/otomotiv/enerji vb) sektörü </a:t>
            </a:r>
          </a:p>
          <a:p>
            <a:pPr lvl="1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000" dirty="0" smtClean="0"/>
              <a:t>Sektörü etkileyen faktörler (girdi fiyatları vb.)</a:t>
            </a:r>
          </a:p>
          <a:p>
            <a:pPr lvl="1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000" dirty="0" err="1" smtClean="0"/>
              <a:t>Sektörel</a:t>
            </a:r>
            <a:r>
              <a:rPr lang="tr-TR" sz="2000" dirty="0" smtClean="0"/>
              <a:t> teşvikler, </a:t>
            </a:r>
            <a:r>
              <a:rPr lang="tr-TR" sz="2000" dirty="0" err="1" smtClean="0"/>
              <a:t>sektörel</a:t>
            </a:r>
            <a:r>
              <a:rPr lang="tr-TR" sz="2000" dirty="0" smtClean="0"/>
              <a:t> riskler</a:t>
            </a:r>
          </a:p>
          <a:p>
            <a:pPr lvl="1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000" dirty="0" err="1" smtClean="0"/>
              <a:t>Sektörel</a:t>
            </a:r>
            <a:r>
              <a:rPr lang="tr-TR" sz="2000" dirty="0" smtClean="0"/>
              <a:t> hukuki ortam (kanun, tasarı vb.)</a:t>
            </a:r>
          </a:p>
          <a:p>
            <a:pPr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endParaRPr lang="tr-TR" sz="2400" dirty="0" smtClean="0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20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260648"/>
            <a:ext cx="8820472" cy="864096"/>
          </a:xfrm>
        </p:spPr>
        <p:txBody>
          <a:bodyPr>
            <a:noAutofit/>
          </a:bodyPr>
          <a:lstStyle/>
          <a:p>
            <a:pPr algn="l"/>
            <a:r>
              <a:rPr lang="tr-TR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İşletmenin geleceği, beklentiler - II</a:t>
            </a:r>
            <a:endParaRPr lang="tr-TR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1628800"/>
            <a:ext cx="8786874" cy="4595826"/>
          </a:xfrm>
        </p:spPr>
        <p:txBody>
          <a:bodyPr>
            <a:normAutofit/>
          </a:bodyPr>
          <a:lstStyle/>
          <a:p>
            <a:endParaRPr lang="tr-TR" b="1" dirty="0" smtClean="0"/>
          </a:p>
          <a:p>
            <a:pPr>
              <a:buNone/>
            </a:pPr>
            <a:endParaRPr lang="tr-T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tr-TR" dirty="0"/>
          </a:p>
        </p:txBody>
      </p:sp>
      <p:sp>
        <p:nvSpPr>
          <p:cNvPr id="6" name="2 İçerik Yer Tutucusu"/>
          <p:cNvSpPr txBox="1">
            <a:spLocks/>
          </p:cNvSpPr>
          <p:nvPr/>
        </p:nvSpPr>
        <p:spPr>
          <a:xfrm>
            <a:off x="107504" y="1052736"/>
            <a:ext cx="8928992" cy="5805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Aft>
                <a:spcPts val="1200"/>
              </a:spcAft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400" dirty="0" smtClean="0"/>
              <a:t> </a:t>
            </a:r>
            <a:r>
              <a:rPr lang="tr-TR" sz="2800" b="1" dirty="0" smtClean="0"/>
              <a:t>Planlanan önemli araştırma ve geliştirme faaliyetleri ile yatırım planları</a:t>
            </a:r>
            <a:endParaRPr lang="tr-TR" sz="700" b="1" dirty="0" smtClean="0"/>
          </a:p>
          <a:p>
            <a:pPr lvl="1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000" dirty="0" smtClean="0"/>
              <a:t>İşletmenin devam eden ve önümüzdeki yıllar için planladığı önemli araştırma ve geliştirme faaliyetleri ve beklenen getiriler (verimlilik artışı, ürün gamındaki artış vb.)</a:t>
            </a:r>
            <a:endParaRPr lang="tr-TR" dirty="0" smtClean="0"/>
          </a:p>
          <a:p>
            <a:pPr lvl="0">
              <a:spcAft>
                <a:spcPts val="1200"/>
              </a:spcAft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400" b="1" dirty="0" smtClean="0"/>
              <a:t> </a:t>
            </a:r>
            <a:r>
              <a:rPr lang="tr-TR" sz="2800" b="1" dirty="0" smtClean="0"/>
              <a:t>İşletme yönetiminin geleceğe yönelik tahmin ve beklentileri</a:t>
            </a:r>
            <a:endParaRPr lang="tr-TR" sz="2400" b="1" dirty="0" smtClean="0"/>
          </a:p>
          <a:p>
            <a:pPr lvl="1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dirty="0" smtClean="0"/>
              <a:t> İşletmenin, gelecekle ilgili tahmin ve beklentilerine, gerçekleşmesi beklenen bilgilere yer verilir. </a:t>
            </a:r>
            <a:endParaRPr lang="tr-TR" sz="2000" dirty="0" smtClean="0"/>
          </a:p>
          <a:p>
            <a:pPr lvl="1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dirty="0" smtClean="0"/>
              <a:t> Pazar paylarında yaşanan değişiklikler ve yeni coğrafi bölgelerde başlatılan operasyonlar  örnek olarak gösterilebilir.</a:t>
            </a:r>
            <a:endParaRPr lang="tr-TR" sz="2000" dirty="0" smtClean="0"/>
          </a:p>
          <a:p>
            <a:pPr lvl="1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dirty="0" smtClean="0"/>
              <a:t> Okuyucu ve/veya yatırımcıya, işletmeye yönetimin gözüyle ve bakış açısıyla bakabilme ve işletmenin sürekliliği konusunda değerlendirme yapabilme imkânı sağlar.</a:t>
            </a:r>
          </a:p>
          <a:p>
            <a:pPr lvl="1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000" dirty="0" smtClean="0"/>
              <a:t> Önümüzdeki dönemde işletme ile ilgili fırsatlar, tehditler ve belirsizliklere yer verilir.</a:t>
            </a:r>
          </a:p>
          <a:p>
            <a:pPr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endParaRPr lang="tr-TR" sz="2400" dirty="0" smtClean="0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21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95536" y="1916832"/>
            <a:ext cx="8352928" cy="2858090"/>
          </a:xfrm>
        </p:spPr>
        <p:txBody>
          <a:bodyPr>
            <a:normAutofit fontScale="90000"/>
          </a:bodyPr>
          <a:lstStyle/>
          <a:p>
            <a:pPr lvl="0"/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>Teşekkürler</a:t>
            </a:r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/>
            </a:r>
            <a:br>
              <a:rPr lang="tr-TR" b="1" i="1" dirty="0" smtClean="0"/>
            </a:br>
            <a:endParaRPr lang="tr-T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221088"/>
            <a:ext cx="20828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22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714380"/>
          </a:xfrm>
        </p:spPr>
        <p:txBody>
          <a:bodyPr>
            <a:noAutofit/>
          </a:bodyPr>
          <a:lstStyle/>
          <a:p>
            <a:pPr algn="l"/>
            <a:r>
              <a:rPr lang="tr-TR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YOİKK nedir?</a:t>
            </a:r>
            <a:endParaRPr lang="tr-TR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1628800"/>
            <a:ext cx="8786874" cy="4595826"/>
          </a:xfrm>
        </p:spPr>
        <p:txBody>
          <a:bodyPr>
            <a:normAutofit/>
          </a:bodyPr>
          <a:lstStyle/>
          <a:p>
            <a:endParaRPr lang="tr-TR" b="1" dirty="0" smtClean="0"/>
          </a:p>
          <a:p>
            <a:pPr>
              <a:buNone/>
            </a:pPr>
            <a:endParaRPr lang="tr-T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tr-TR" dirty="0"/>
          </a:p>
        </p:txBody>
      </p:sp>
      <p:sp>
        <p:nvSpPr>
          <p:cNvPr id="6" name="2 İçerik Yer Tutucusu"/>
          <p:cNvSpPr txBox="1">
            <a:spLocks/>
          </p:cNvSpPr>
          <p:nvPr/>
        </p:nvSpPr>
        <p:spPr>
          <a:xfrm>
            <a:off x="251520" y="908720"/>
            <a:ext cx="8712968" cy="56886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lvl="0">
              <a:spcAft>
                <a:spcPts val="1800"/>
              </a:spcAft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400" dirty="0" smtClean="0"/>
              <a:t> 2001 yılında Bakanlar Kurulu Prensip Kararı ile kuruldu</a:t>
            </a:r>
          </a:p>
          <a:p>
            <a:pPr lvl="0">
              <a:spcAft>
                <a:spcPts val="1800"/>
              </a:spcAft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400" dirty="0" smtClean="0">
                <a:solidFill>
                  <a:srgbClr val="FFC000"/>
                </a:solidFill>
              </a:rPr>
              <a:t> Kamu – özel sektör işbirliğinde </a:t>
            </a:r>
            <a:r>
              <a:rPr lang="tr-TR" sz="2400" dirty="0" smtClean="0"/>
              <a:t>yatırım ortamının iyileştirilmesi amacını taşımakta</a:t>
            </a:r>
          </a:p>
          <a:p>
            <a:pPr lvl="0">
              <a:spcAft>
                <a:spcPts val="1800"/>
              </a:spcAft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400" dirty="0" smtClean="0"/>
              <a:t> Özel sektörün yatırım ortamına ilişkin sorunları, odalar ve sektör meclisleri kanalıyla platforma taşınmakta</a:t>
            </a:r>
          </a:p>
          <a:p>
            <a:pPr lvl="0">
              <a:spcAft>
                <a:spcPts val="1800"/>
              </a:spcAft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400" dirty="0" smtClean="0"/>
              <a:t>12 teknik komite ile </a:t>
            </a:r>
            <a:r>
              <a:rPr lang="tr-TR" sz="2400" dirty="0" smtClean="0">
                <a:solidFill>
                  <a:srgbClr val="FFC000"/>
                </a:solidFill>
              </a:rPr>
              <a:t>yatırım ortamına ilişkin sorunlar </a:t>
            </a:r>
            <a:r>
              <a:rPr lang="tr-TR" sz="2400" dirty="0" smtClean="0"/>
              <a:t>ele alınmakta;</a:t>
            </a:r>
          </a:p>
          <a:p>
            <a:pPr lvl="1">
              <a:spcAft>
                <a:spcPts val="18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 </a:t>
            </a:r>
            <a:r>
              <a:rPr lang="tr-TR" sz="2200" dirty="0" smtClean="0"/>
              <a:t>Şirket kuruluşu,</a:t>
            </a:r>
          </a:p>
          <a:p>
            <a:pPr lvl="1">
              <a:spcAft>
                <a:spcPts val="18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200" dirty="0" smtClean="0"/>
              <a:t> Ar – </a:t>
            </a:r>
            <a:r>
              <a:rPr lang="tr-TR" sz="2200" dirty="0" err="1" smtClean="0"/>
              <a:t>Ge</a:t>
            </a:r>
            <a:r>
              <a:rPr lang="tr-TR" sz="2200" dirty="0" smtClean="0"/>
              <a:t>,</a:t>
            </a:r>
          </a:p>
          <a:p>
            <a:pPr lvl="1">
              <a:spcAft>
                <a:spcPts val="18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200" dirty="0" smtClean="0"/>
              <a:t> Dış Ticaret ve Gümrükler,</a:t>
            </a:r>
          </a:p>
          <a:p>
            <a:pPr lvl="1">
              <a:spcAft>
                <a:spcPts val="18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200" dirty="0" smtClean="0"/>
              <a:t> </a:t>
            </a:r>
            <a:r>
              <a:rPr lang="tr-TR" sz="2200" dirty="0" smtClean="0">
                <a:solidFill>
                  <a:srgbClr val="FFC000"/>
                </a:solidFill>
              </a:rPr>
              <a:t>Kurumsal Yönetim </a:t>
            </a:r>
            <a:r>
              <a:rPr lang="tr-TR" sz="2200" dirty="0" smtClean="0"/>
              <a:t>vb.</a:t>
            </a:r>
            <a:endParaRPr lang="tr-TR" sz="2400" dirty="0" smtClean="0"/>
          </a:p>
          <a:p>
            <a:pPr lvl="2">
              <a:spcAft>
                <a:spcPts val="18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dirty="0" smtClean="0">
                <a:solidFill>
                  <a:srgbClr val="FFC000"/>
                </a:solidFill>
              </a:rPr>
              <a:t> “</a:t>
            </a:r>
            <a:r>
              <a:rPr lang="tr-TR" dirty="0" smtClean="0">
                <a:solidFill>
                  <a:srgbClr val="FFC000"/>
                </a:solidFill>
              </a:rPr>
              <a:t>Borsa Dışı Şirketler için Kurumsal Yönetim İlkeleri” </a:t>
            </a:r>
            <a:r>
              <a:rPr lang="tr-TR" dirty="0" smtClean="0"/>
              <a:t>de bu komite çalışmaları kapsamında hazırlandı</a:t>
            </a:r>
            <a:endParaRPr lang="tr-TR" sz="2000" dirty="0" smtClean="0"/>
          </a:p>
          <a:p>
            <a:pPr lvl="0">
              <a:spcAft>
                <a:spcPts val="1200"/>
              </a:spcAft>
              <a:buClr>
                <a:srgbClr val="FF0000"/>
              </a:buClr>
              <a:buFont typeface="Arial" pitchFamily="34" charset="0"/>
              <a:buChar char="•"/>
            </a:pPr>
            <a:endParaRPr lang="tr-TR" sz="2400" dirty="0" smtClean="0"/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endParaRPr lang="tr-TR" sz="2000" dirty="0" smtClean="0"/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r-TR" sz="2800" dirty="0" smtClean="0"/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tr-TR" sz="2800" dirty="0" smtClean="0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3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714380"/>
          </a:xfrm>
        </p:spPr>
        <p:txBody>
          <a:bodyPr>
            <a:noAutofit/>
          </a:bodyPr>
          <a:lstStyle/>
          <a:p>
            <a:pPr algn="l"/>
            <a:r>
              <a:rPr lang="tr-TR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Rapora Genel Bakış</a:t>
            </a:r>
            <a:endParaRPr lang="tr-TR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1628800"/>
            <a:ext cx="8786874" cy="4595826"/>
          </a:xfrm>
        </p:spPr>
        <p:txBody>
          <a:bodyPr>
            <a:normAutofit/>
          </a:bodyPr>
          <a:lstStyle/>
          <a:p>
            <a:endParaRPr lang="tr-TR" b="1" dirty="0" smtClean="0"/>
          </a:p>
          <a:p>
            <a:pPr>
              <a:buNone/>
            </a:pPr>
            <a:endParaRPr lang="tr-T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tr-TR" dirty="0"/>
          </a:p>
        </p:txBody>
      </p:sp>
      <p:sp>
        <p:nvSpPr>
          <p:cNvPr id="6" name="2 İçerik Yer Tutucusu"/>
          <p:cNvSpPr txBox="1">
            <a:spLocks/>
          </p:cNvSpPr>
          <p:nvPr/>
        </p:nvSpPr>
        <p:spPr>
          <a:xfrm>
            <a:off x="251520" y="908720"/>
            <a:ext cx="8892480" cy="56886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285750" indent="-285750" algn="just">
              <a:spcBef>
                <a:spcPct val="20000"/>
              </a:spcBef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tr-TR" sz="2800" dirty="0" smtClean="0"/>
              <a:t>Rapor, YOİKK Kurumsal Yönetim Teknik Komitesi çalışmaları kapsamında YASED öncülüğünde hazırlandı</a:t>
            </a:r>
          </a:p>
          <a:p>
            <a:pPr marL="285750" indent="-285750" algn="just">
              <a:spcBef>
                <a:spcPct val="20000"/>
              </a:spcBef>
              <a:buClr>
                <a:srgbClr val="FF0000"/>
              </a:buClr>
              <a:buFont typeface="Arial" pitchFamily="34" charset="0"/>
              <a:buChar char="•"/>
              <a:defRPr/>
            </a:pPr>
            <a:endParaRPr lang="tr-TR" sz="2800" dirty="0" smtClean="0"/>
          </a:p>
          <a:p>
            <a:pPr marL="285750" indent="-285750" algn="just">
              <a:spcBef>
                <a:spcPct val="20000"/>
              </a:spcBef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en-US" sz="2800" dirty="0" err="1" smtClean="0"/>
              <a:t>Yeni</a:t>
            </a:r>
            <a:r>
              <a:rPr lang="en-US" sz="2800" dirty="0" smtClean="0"/>
              <a:t> TTK, </a:t>
            </a:r>
            <a:r>
              <a:rPr lang="en-US" sz="2800" dirty="0" err="1" smtClean="0"/>
              <a:t>Alman</a:t>
            </a:r>
            <a:r>
              <a:rPr lang="en-US" sz="2800" dirty="0" smtClean="0"/>
              <a:t> </a:t>
            </a:r>
            <a:r>
              <a:rPr lang="en-US" sz="2800" dirty="0" err="1" smtClean="0"/>
              <a:t>Standartları</a:t>
            </a:r>
            <a:r>
              <a:rPr lang="en-US" sz="2800" dirty="0" smtClean="0"/>
              <a:t> (GAS 15), Global Reporting Initiative (GRI) </a:t>
            </a:r>
            <a:r>
              <a:rPr lang="en-US" sz="2800" dirty="0" err="1" smtClean="0"/>
              <a:t>ve</a:t>
            </a:r>
            <a:r>
              <a:rPr lang="en-US" sz="2800" dirty="0" smtClean="0"/>
              <a:t> AB </a:t>
            </a:r>
            <a:r>
              <a:rPr lang="en-US" sz="2800" dirty="0" err="1" smtClean="0"/>
              <a:t>direktifleri</a:t>
            </a:r>
            <a:r>
              <a:rPr lang="en-US" sz="2800" dirty="0" smtClean="0"/>
              <a:t> </a:t>
            </a:r>
            <a:r>
              <a:rPr lang="en-US" sz="2800" dirty="0" err="1" smtClean="0"/>
              <a:t>gibi</a:t>
            </a:r>
            <a:r>
              <a:rPr lang="en-US" sz="2800" dirty="0" smtClean="0"/>
              <a:t> </a:t>
            </a:r>
            <a:r>
              <a:rPr lang="en-US" sz="2800" dirty="0" err="1" smtClean="0"/>
              <a:t>kaynaklar</a:t>
            </a:r>
            <a:r>
              <a:rPr lang="tr-TR" sz="2800" dirty="0" smtClean="0"/>
              <a:t> incelendi</a:t>
            </a:r>
          </a:p>
          <a:p>
            <a:pPr marL="285750" indent="-285750" algn="just">
              <a:spcBef>
                <a:spcPct val="20000"/>
              </a:spcBef>
              <a:buClr>
                <a:srgbClr val="FF0000"/>
              </a:buClr>
              <a:buFont typeface="Arial" pitchFamily="34" charset="0"/>
              <a:buChar char="•"/>
              <a:defRPr/>
            </a:pPr>
            <a:endParaRPr lang="tr-TR" sz="2800" dirty="0" smtClean="0"/>
          </a:p>
          <a:p>
            <a:pPr marL="285750" indent="-285750" algn="just">
              <a:spcBef>
                <a:spcPct val="20000"/>
              </a:spcBef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tr-TR" sz="2800" dirty="0" smtClean="0"/>
              <a:t>Sektöre ve işletmeye özgü finansal-olmayan raporlama ile ilgili tavsiye niteliği taşıyor</a:t>
            </a:r>
          </a:p>
          <a:p>
            <a:pPr marL="285750" indent="-285750">
              <a:spcBef>
                <a:spcPct val="20000"/>
              </a:spcBef>
              <a:buClr>
                <a:srgbClr val="FF0000"/>
              </a:buClr>
              <a:buFont typeface="Arial" pitchFamily="34" charset="0"/>
              <a:buChar char="•"/>
              <a:defRPr/>
            </a:pPr>
            <a:endParaRPr lang="tr-TR" sz="2800" dirty="0" smtClean="0"/>
          </a:p>
          <a:p>
            <a:pPr marL="285750" indent="-285750">
              <a:spcBef>
                <a:spcPct val="20000"/>
              </a:spcBef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tr-TR" sz="2800" dirty="0" smtClean="0"/>
              <a:t>Rapor, işletmeye büyük katkılar sağlayacak:</a:t>
            </a:r>
          </a:p>
          <a:p>
            <a:pPr marL="742950" lvl="1" indent="-28575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tr-TR" dirty="0" smtClean="0"/>
              <a:t>Yabancı yatırımcı güveninde artış ve daha şeffaf bir yapı</a:t>
            </a:r>
            <a:endParaRPr lang="tr-TR" sz="2000" dirty="0" smtClean="0"/>
          </a:p>
          <a:p>
            <a:pPr marL="742950" lvl="1" indent="-28575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tr-TR" dirty="0" smtClean="0"/>
              <a:t>Kredi imkanlarına erişimde tercih sebebi olma</a:t>
            </a:r>
            <a:endParaRPr lang="tr-TR" sz="2000" dirty="0" smtClean="0"/>
          </a:p>
          <a:p>
            <a:pPr marL="742950" lvl="1" indent="-28575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tr-TR" dirty="0" smtClean="0"/>
              <a:t>Borsaya açılmak isteyen işletmeler için ön değerlendirme yapma imkanı</a:t>
            </a:r>
          </a:p>
          <a:p>
            <a:pPr marL="742950" lvl="1" indent="-28575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tr-TR" dirty="0" smtClean="0"/>
              <a:t>İşletmenin vizyon ve uygulamaları arasında denge kurulması</a:t>
            </a:r>
          </a:p>
          <a:p>
            <a:pPr marL="742950" lvl="1" indent="-28575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tr-TR" dirty="0" smtClean="0"/>
              <a:t>İşletme varlıklarının etkin bir şekilde kullanılıyor olmasının izlenebilmesi</a:t>
            </a:r>
          </a:p>
          <a:p>
            <a:pPr marL="742950" lvl="1" indent="-28575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tr-TR" dirty="0" smtClean="0"/>
              <a:t>Kurumsal bir işletme yapısı için gösterge olması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r-TR" sz="2000" dirty="0" smtClean="0"/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r-TR" sz="2800" dirty="0" smtClean="0"/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tr-TR" sz="2800" dirty="0" smtClean="0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4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864096"/>
          </a:xfrm>
        </p:spPr>
        <p:txBody>
          <a:bodyPr>
            <a:noAutofit/>
          </a:bodyPr>
          <a:lstStyle/>
          <a:p>
            <a:pPr algn="l"/>
            <a:r>
              <a:rPr lang="tr-TR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Yönetim Kurulu Başkanı / İcra Kurulu Başkanı /CEO’nun  Mesajı</a:t>
            </a:r>
            <a:endParaRPr lang="tr-TR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1628800"/>
            <a:ext cx="8786874" cy="4595826"/>
          </a:xfrm>
        </p:spPr>
        <p:txBody>
          <a:bodyPr>
            <a:normAutofit/>
          </a:bodyPr>
          <a:lstStyle/>
          <a:p>
            <a:endParaRPr lang="tr-TR" b="1" dirty="0" smtClean="0"/>
          </a:p>
          <a:p>
            <a:pPr>
              <a:buNone/>
            </a:pPr>
            <a:endParaRPr lang="tr-T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tr-TR" dirty="0"/>
          </a:p>
        </p:txBody>
      </p:sp>
      <p:sp>
        <p:nvSpPr>
          <p:cNvPr id="6" name="2 İçerik Yer Tutucusu"/>
          <p:cNvSpPr txBox="1">
            <a:spLocks/>
          </p:cNvSpPr>
          <p:nvPr/>
        </p:nvSpPr>
        <p:spPr>
          <a:xfrm>
            <a:off x="251520" y="1268760"/>
            <a:ext cx="8892480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200" b="1" dirty="0" smtClean="0"/>
              <a:t> </a:t>
            </a:r>
            <a:r>
              <a:rPr lang="tr-TR" sz="2200" dirty="0" smtClean="0"/>
              <a:t>Raporda ilk olarak Yönetim Kurulu Başkanı/İcra Kurulu Başkanı/CEO’nun mesajı yer almalı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endParaRPr lang="tr-TR" sz="2200" dirty="0" smtClean="0"/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200" dirty="0" smtClean="0"/>
              <a:t> Mesajda üst yönetimin okuyucularına vermek istediği </a:t>
            </a:r>
            <a:r>
              <a:rPr lang="tr-TR" sz="2200" dirty="0" smtClean="0">
                <a:solidFill>
                  <a:srgbClr val="FFC000"/>
                </a:solidFill>
              </a:rPr>
              <a:t>önemli mesajlar</a:t>
            </a:r>
            <a:r>
              <a:rPr lang="tr-TR" sz="2200" dirty="0" smtClean="0"/>
              <a:t> vurgulanır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endParaRPr lang="tr-TR" sz="2200" dirty="0" smtClean="0"/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200" dirty="0" smtClean="0"/>
              <a:t> İşletme genel olarak tanıtılır , </a:t>
            </a:r>
            <a:r>
              <a:rPr lang="tr-TR" sz="2200" dirty="0" smtClean="0">
                <a:solidFill>
                  <a:srgbClr val="FFC000"/>
                </a:solidFill>
              </a:rPr>
              <a:t>vizyon</a:t>
            </a:r>
            <a:r>
              <a:rPr lang="tr-TR" sz="2200" dirty="0" smtClean="0"/>
              <a:t>, </a:t>
            </a:r>
            <a:r>
              <a:rPr lang="tr-TR" sz="2200" dirty="0" smtClean="0">
                <a:solidFill>
                  <a:srgbClr val="FFC000"/>
                </a:solidFill>
              </a:rPr>
              <a:t>misyon</a:t>
            </a:r>
            <a:r>
              <a:rPr lang="tr-TR" sz="2200" dirty="0" smtClean="0"/>
              <a:t>, </a:t>
            </a:r>
            <a:r>
              <a:rPr lang="tr-TR" sz="2200" dirty="0" smtClean="0">
                <a:solidFill>
                  <a:srgbClr val="FFC000"/>
                </a:solidFill>
              </a:rPr>
              <a:t>hedefler</a:t>
            </a:r>
            <a:r>
              <a:rPr lang="tr-TR" sz="2200" dirty="0" smtClean="0"/>
              <a:t> ve </a:t>
            </a:r>
            <a:r>
              <a:rPr lang="tr-TR" sz="2200" dirty="0" smtClean="0">
                <a:solidFill>
                  <a:srgbClr val="FFC000"/>
                </a:solidFill>
              </a:rPr>
              <a:t>stratejiler</a:t>
            </a:r>
            <a:r>
              <a:rPr lang="tr-TR" sz="2200" dirty="0" smtClean="0"/>
              <a:t> anlatılır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endParaRPr lang="tr-TR" sz="2200" dirty="0" smtClean="0"/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200" dirty="0" smtClean="0"/>
              <a:t> Geçmiş yılın genel bir değerlendirilmesi yapılır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endParaRPr lang="tr-TR" sz="2200" dirty="0" smtClean="0"/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200" dirty="0" smtClean="0"/>
              <a:t> </a:t>
            </a:r>
            <a:r>
              <a:rPr lang="tr-TR" sz="2200" dirty="0" smtClean="0">
                <a:solidFill>
                  <a:srgbClr val="FFC000"/>
                </a:solidFill>
              </a:rPr>
              <a:t>İşletme stratejisi</a:t>
            </a:r>
            <a:r>
              <a:rPr lang="tr-TR" sz="2200" dirty="0" smtClean="0"/>
              <a:t> ve performansı ile bundan sonraki dönemlerde  işletmenin izleyeceği yol konusunda bilgi verilir.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endParaRPr lang="tr-TR" sz="2200" dirty="0" smtClean="0"/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200" dirty="0" smtClean="0"/>
              <a:t> İşletmenin </a:t>
            </a:r>
            <a:r>
              <a:rPr lang="tr-TR" sz="2200" dirty="0" smtClean="0">
                <a:solidFill>
                  <a:srgbClr val="FFC000"/>
                </a:solidFill>
              </a:rPr>
              <a:t>gelecekte yapmayı planladığı yatırımlar</a:t>
            </a:r>
            <a:r>
              <a:rPr lang="tr-TR" sz="2200" dirty="0" smtClean="0"/>
              <a:t> ve bunların yaratacağı   sonuçlar konusunda bilgi verilir. 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5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95536" y="1916832"/>
            <a:ext cx="8352928" cy="2858090"/>
          </a:xfrm>
        </p:spPr>
        <p:txBody>
          <a:bodyPr>
            <a:normAutofit/>
          </a:bodyPr>
          <a:lstStyle/>
          <a:p>
            <a:pPr lvl="0"/>
            <a:r>
              <a:rPr lang="tr-TR" b="1" dirty="0" smtClean="0"/>
              <a:t>I - İşletme ve işletmenin faaliyetleri İşletmeye genel bakış</a:t>
            </a:r>
            <a:r>
              <a:rPr lang="tr-TR" b="1" i="1" dirty="0" smtClean="0"/>
              <a:t/>
            </a:r>
            <a:br>
              <a:rPr lang="tr-TR" b="1" i="1" dirty="0" smtClean="0"/>
            </a:br>
            <a:endParaRPr lang="tr-T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509120"/>
            <a:ext cx="20828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6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260648"/>
            <a:ext cx="8820472" cy="864096"/>
          </a:xfrm>
        </p:spPr>
        <p:txBody>
          <a:bodyPr>
            <a:noAutofit/>
          </a:bodyPr>
          <a:lstStyle/>
          <a:p>
            <a:pPr algn="l"/>
            <a:r>
              <a:rPr lang="tr-TR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İşletme ve İşletmenin Faaliyetleri – İşletmeye Genel Bakış  - I</a:t>
            </a:r>
            <a:endParaRPr lang="tr-TR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1628800"/>
            <a:ext cx="8786874" cy="4595826"/>
          </a:xfrm>
        </p:spPr>
        <p:txBody>
          <a:bodyPr>
            <a:normAutofit/>
          </a:bodyPr>
          <a:lstStyle/>
          <a:p>
            <a:endParaRPr lang="tr-TR" b="1" dirty="0" smtClean="0"/>
          </a:p>
          <a:p>
            <a:pPr>
              <a:buNone/>
            </a:pPr>
            <a:endParaRPr lang="tr-T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tr-TR" dirty="0"/>
          </a:p>
        </p:txBody>
      </p:sp>
      <p:sp>
        <p:nvSpPr>
          <p:cNvPr id="6" name="2 İçerik Yer Tutucusu"/>
          <p:cNvSpPr txBox="1">
            <a:spLocks/>
          </p:cNvSpPr>
          <p:nvPr/>
        </p:nvSpPr>
        <p:spPr>
          <a:xfrm>
            <a:off x="251520" y="1268760"/>
            <a:ext cx="8892480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800" b="1" dirty="0" smtClean="0"/>
              <a:t> İşletmenin vizyonu, misyonu, değerleri ve stratejisi</a:t>
            </a:r>
          </a:p>
          <a:p>
            <a:pPr lvl="0">
              <a:buClr>
                <a:srgbClr val="FF0000"/>
              </a:buClr>
            </a:pPr>
            <a:endParaRPr lang="tr-TR" sz="2800" dirty="0" smtClean="0"/>
          </a:p>
          <a:p>
            <a:pPr>
              <a:spcAft>
                <a:spcPts val="1200"/>
              </a:spcAft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800" dirty="0" smtClean="0"/>
              <a:t> </a:t>
            </a:r>
            <a:r>
              <a:rPr lang="tr-TR" sz="2800" b="1" dirty="0" smtClean="0"/>
              <a:t>Organizasyon yapısı, işletmenin tabi olduğu yasal çevre ve düzenlemeler, yönetim organizasyonu ve önemli işletme birimleri</a:t>
            </a:r>
          </a:p>
          <a:p>
            <a:pPr lvl="1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800" dirty="0" smtClean="0"/>
              <a:t> </a:t>
            </a:r>
            <a:r>
              <a:rPr lang="tr-TR" sz="2400" dirty="0" smtClean="0"/>
              <a:t>İşletme kuruluş tarihi, başlangıç statüsü, ortaklık yapısı,  organizasyon şeması</a:t>
            </a:r>
          </a:p>
          <a:p>
            <a:pPr lvl="1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 İşletmenin ortaklıkları (yerli ve yabancı)</a:t>
            </a:r>
          </a:p>
          <a:p>
            <a:pPr lvl="1"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 Özel düzenlemeler, teşvik, muafiyet, yasal düzenlemeler (çevre, enerji vb.)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endParaRPr lang="tr-TR" sz="2800" dirty="0" smtClean="0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7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23528" y="260648"/>
            <a:ext cx="8820472" cy="864096"/>
          </a:xfrm>
        </p:spPr>
        <p:txBody>
          <a:bodyPr>
            <a:noAutofit/>
          </a:bodyPr>
          <a:lstStyle/>
          <a:p>
            <a:pPr algn="l"/>
            <a:r>
              <a:rPr lang="tr-TR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İşletme ve İşletmenin Faaliyetleri – İşletmeye Genel Bakış - II</a:t>
            </a:r>
            <a:endParaRPr lang="tr-TR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1628800"/>
            <a:ext cx="8786874" cy="4595826"/>
          </a:xfrm>
        </p:spPr>
        <p:txBody>
          <a:bodyPr>
            <a:normAutofit/>
          </a:bodyPr>
          <a:lstStyle/>
          <a:p>
            <a:endParaRPr lang="tr-TR" b="1" dirty="0" smtClean="0"/>
          </a:p>
          <a:p>
            <a:pPr>
              <a:buNone/>
            </a:pPr>
            <a:endParaRPr lang="tr-T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tr-TR" dirty="0"/>
          </a:p>
        </p:txBody>
      </p:sp>
      <p:sp>
        <p:nvSpPr>
          <p:cNvPr id="6" name="2 İçerik Yer Tutucusu"/>
          <p:cNvSpPr txBox="1">
            <a:spLocks/>
          </p:cNvSpPr>
          <p:nvPr/>
        </p:nvSpPr>
        <p:spPr>
          <a:xfrm>
            <a:off x="251520" y="1268760"/>
            <a:ext cx="8892480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400" dirty="0" smtClean="0"/>
              <a:t> </a:t>
            </a:r>
            <a:r>
              <a:rPr lang="tr-TR" sz="2800" b="1" dirty="0" smtClean="0"/>
              <a:t>Faaliyet gösterilen sektör ve işletmenin bu sektör içindeki yeri, önemli hizmet ve ürünler, önemli mevsimsel faktörler vb.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İşletmenin ürettiği hizmet/ürün bilgileri,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İşletmenin sektördeki konumu, pazar payı,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Dünyadaki gelişmelerin şirket üzerindeki etkisi,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Ürün/hizmet kalite belgeleri, kalite yönetim sistemleri ile ilgili bilgiler,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Yeniden yapılanma faaliyetleri,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Müşteri memnuniyeti politikaları,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tr-TR" sz="2400" dirty="0" smtClean="0"/>
              <a:t>Satış analizleri.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endParaRPr lang="tr-TR" sz="2400" dirty="0" smtClean="0"/>
          </a:p>
          <a:p>
            <a:pPr lvl="0">
              <a:buClr>
                <a:srgbClr val="FF0000"/>
              </a:buClr>
              <a:buFont typeface="Arial" pitchFamily="34" charset="0"/>
              <a:buChar char="•"/>
            </a:pPr>
            <a:r>
              <a:rPr lang="tr-TR" sz="2400" dirty="0" smtClean="0"/>
              <a:t> </a:t>
            </a:r>
            <a:r>
              <a:rPr lang="en-US" sz="2800" b="1" dirty="0" err="1" smtClean="0"/>
              <a:t>Denetlenmiş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yıllık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mali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tablolar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ve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bağımsız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denetim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raporu</a:t>
            </a:r>
            <a:endParaRPr lang="tr-TR" sz="2400" b="1" dirty="0" smtClean="0"/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endParaRPr lang="tr-TR" sz="2200" dirty="0" smtClean="0"/>
          </a:p>
          <a:p>
            <a:pPr>
              <a:buClr>
                <a:srgbClr val="FF0000"/>
              </a:buClr>
            </a:pPr>
            <a:endParaRPr lang="tr-TR" sz="2200" dirty="0" smtClean="0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8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95536" y="1916832"/>
            <a:ext cx="8352928" cy="2858090"/>
          </a:xfrm>
        </p:spPr>
        <p:txBody>
          <a:bodyPr>
            <a:normAutofit/>
          </a:bodyPr>
          <a:lstStyle/>
          <a:p>
            <a:r>
              <a:rPr lang="tr-TR" b="1" dirty="0" smtClean="0"/>
              <a:t>II - Faaliyet sonuçları</a:t>
            </a:r>
            <a:r>
              <a:rPr lang="tr-TR" b="1" i="1" dirty="0" smtClean="0"/>
              <a:t/>
            </a:r>
            <a:br>
              <a:rPr lang="tr-TR" b="1" i="1" dirty="0" smtClean="0"/>
            </a:br>
            <a:r>
              <a:rPr lang="tr-TR" b="1" i="1" dirty="0" smtClean="0"/>
              <a:t/>
            </a:r>
            <a:br>
              <a:rPr lang="tr-TR" b="1" i="1" dirty="0" smtClean="0"/>
            </a:br>
            <a:endParaRPr lang="tr-T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509120"/>
            <a:ext cx="20828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15.12.2011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40BC-6675-4C1B-84C3-83FCE8AEF213}" type="slidenum">
              <a:rPr lang="tr-TR" smtClean="0"/>
              <a:pPr/>
              <a:t>9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Özel Tasarım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1701</TotalTime>
  <Words>1343</Words>
  <Application>Microsoft Office PowerPoint</Application>
  <PresentationFormat>Ekran Gösterisi (4:3)</PresentationFormat>
  <Paragraphs>244</Paragraphs>
  <Slides>22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Slayt Başlıkları</vt:lpstr>
      </vt:variant>
      <vt:variant>
        <vt:i4>22</vt:i4>
      </vt:variant>
    </vt:vector>
  </HeadingPairs>
  <TitlesOfParts>
    <vt:vector size="24" baseType="lpstr">
      <vt:lpstr>Özel Tasarım</vt:lpstr>
      <vt:lpstr>Ofis Teması</vt:lpstr>
      <vt:lpstr>Borsa Dışı Şirketler için Finansal Olmayan Raporlama Standartları  YOİKK Kurumsal Yönetim Teknik Komitesi Çalışması </vt:lpstr>
      <vt:lpstr>İçerik</vt:lpstr>
      <vt:lpstr>YOİKK nedir?</vt:lpstr>
      <vt:lpstr>Rapora Genel Bakış</vt:lpstr>
      <vt:lpstr>Yönetim Kurulu Başkanı / İcra Kurulu Başkanı /CEO’nun  Mesajı</vt:lpstr>
      <vt:lpstr>I - İşletme ve işletmenin faaliyetleri İşletmeye genel bakış </vt:lpstr>
      <vt:lpstr>İşletme ve İşletmenin Faaliyetleri – İşletmeye Genel Bakış  - I</vt:lpstr>
      <vt:lpstr>İşletme ve İşletmenin Faaliyetleri – İşletmeye Genel Bakış - II</vt:lpstr>
      <vt:lpstr>II - Faaliyet sonuçları  </vt:lpstr>
      <vt:lpstr>Faaliyet Sonuçları - I</vt:lpstr>
      <vt:lpstr>Faaliyet Sonuçları - II</vt:lpstr>
      <vt:lpstr> III - İşletmenin Sürekliliği   </vt:lpstr>
      <vt:lpstr>İşletmenin Sürekliliği - I</vt:lpstr>
      <vt:lpstr>Risk Yönetim Politikaları</vt:lpstr>
      <vt:lpstr>Risk Yönetim Politikaları</vt:lpstr>
      <vt:lpstr>İşletmenin Sürekliliği - II</vt:lpstr>
      <vt:lpstr>  IV - Kurumsal Sosyal sorumluluk     </vt:lpstr>
      <vt:lpstr>Kurumsal Sosyal Sorumluluk</vt:lpstr>
      <vt:lpstr>   V - İşletmenin geleceği, beklentiler     </vt:lpstr>
      <vt:lpstr>İşletmenin geleceği, beklentiler - I</vt:lpstr>
      <vt:lpstr>İşletmenin geleceği, beklentiler - II</vt:lpstr>
      <vt:lpstr>   Teşekkürler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AHMET SAYGIN BABAN</dc:creator>
  <cp:lastModifiedBy>TOBB</cp:lastModifiedBy>
  <cp:revision>403</cp:revision>
  <dcterms:created xsi:type="dcterms:W3CDTF">2011-01-05T14:53:43Z</dcterms:created>
  <dcterms:modified xsi:type="dcterms:W3CDTF">2011-12-12T14:54:03Z</dcterms:modified>
</cp:coreProperties>
</file>