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xlsx" ContentType="application/vnd.openxmlformats-officedocument.spreadsheetml.sheet"/>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3.xml" ContentType="application/vnd.openxmlformats-officedocument.presentationml.notesSlide+xml"/>
  <Override PartName="/ppt/charts/chart3.xml" ContentType="application/vnd.openxmlformats-officedocument.drawingml.chart+xml"/>
  <Override PartName="/ppt/embeddings/oleObject1.bin" ContentType="application/vnd.openxmlformats-officedocument.oleObject"/>
  <Override PartName="/ppt/charts/chart4.xml" ContentType="application/vnd.openxmlformats-officedocument.drawingml.chart+xml"/>
  <Override PartName="/ppt/notesSlides/notesSlide4.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notesSlides/notesSlide5.xml" ContentType="application/vnd.openxmlformats-officedocument.presentationml.notesSlide+xml"/>
  <Override PartName="/ppt/charts/chart8.xml" ContentType="application/vnd.openxmlformats-officedocument.drawingml.chart+xml"/>
  <Override PartName="/ppt/embeddings/oleObject2.bin" ContentType="application/vnd.openxmlformats-officedocument.oleObject"/>
  <Override PartName="/ppt/charts/chart9.xml" ContentType="application/vnd.openxmlformats-officedocument.drawingml.chart+xml"/>
  <Override PartName="/ppt/notesSlides/notesSlide6.xml" ContentType="application/vnd.openxmlformats-officedocument.presentationml.notesSlide+xml"/>
  <Override PartName="/ppt/charts/chart10.xml" ContentType="application/vnd.openxmlformats-officedocument.drawingml.chart+xml"/>
  <Override PartName="/ppt/charts/chart11.xml" ContentType="application/vnd.openxmlformats-officedocument.drawingml.chart+xml"/>
  <Override PartName="/ppt/embeddings/oleObject3.bin" ContentType="application/vnd.openxmlformats-officedocument.oleObject"/>
  <Override PartName="/ppt/notesSlides/notesSlide7.xml" ContentType="application/vnd.openxmlformats-officedocument.presentationml.notesSlide+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notesSlides/notesSlide8.xml" ContentType="application/vnd.openxmlformats-officedocument.presentationml.notesSlide+xml"/>
  <Override PartName="/ppt/charts/chart15.xml" ContentType="application/vnd.openxmlformats-officedocument.drawingml.chart+xml"/>
  <Override PartName="/ppt/embeddings/oleObject4.bin" ContentType="application/vnd.openxmlformats-officedocument.oleObject"/>
  <Override PartName="/ppt/notesSlides/notesSlide9.xml" ContentType="application/vnd.openxmlformats-officedocument.presentationml.notesSlide+xml"/>
  <Override PartName="/ppt/charts/chart16.xml" ContentType="application/vnd.openxmlformats-officedocument.drawingml.chart+xml"/>
  <Override PartName="/ppt/charts/chart17.xml" ContentType="application/vnd.openxmlformats-officedocument.drawingml.chart+xml"/>
  <Override PartName="/ppt/notesSlides/notesSlide10.xml" ContentType="application/vnd.openxmlformats-officedocument.presentationml.notesSlide+xml"/>
  <Override PartName="/ppt/charts/chart18.xml" ContentType="application/vnd.openxmlformats-officedocument.drawingml.chart+xml"/>
  <Override PartName="/ppt/charts/chart19.xml" ContentType="application/vnd.openxmlformats-officedocument.drawingml.chart+xml"/>
  <Override PartName="/ppt/notesSlides/notesSlide11.xml" ContentType="application/vnd.openxmlformats-officedocument.presentationml.notesSlide+xml"/>
  <Override PartName="/ppt/charts/chart20.xml" ContentType="application/vnd.openxmlformats-officedocument.drawingml.chart+xml"/>
  <Override PartName="/ppt/charts/chart21.xml" ContentType="application/vnd.openxmlformats-officedocument.drawingml.chart+xml"/>
  <Override PartName="/ppt/notesSlides/notesSlide12.xml" ContentType="application/vnd.openxmlformats-officedocument.presentationml.notesSlide+xml"/>
  <Override PartName="/ppt/charts/chart22.xml" ContentType="application/vnd.openxmlformats-officedocument.drawingml.chart+xml"/>
  <Override PartName="/ppt/embeddings/oleObject5.bin" ContentType="application/vnd.openxmlformats-officedocument.oleObject"/>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23.xml" ContentType="application/vnd.openxmlformats-officedocument.drawingml.chart+xml"/>
  <Override PartName="/ppt/embeddings/oleObject6.bin" ContentType="application/vnd.openxmlformats-officedocument.oleObject"/>
  <Override PartName="/ppt/drawings/drawing1.xml" ContentType="application/vnd.openxmlformats-officedocument.drawingml.chartshape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24.xml" ContentType="application/vnd.openxmlformats-officedocument.drawingml.chart+xml"/>
  <Override PartName="/ppt/charts/chart25.xml" ContentType="application/vnd.openxmlformats-officedocument.drawingml.chart+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26.xml" ContentType="application/vnd.openxmlformats-officedocument.drawingml.chart+xml"/>
  <Override PartName="/ppt/theme/themeOverride1.xml" ContentType="application/vnd.openxmlformats-officedocument.themeOverride+xml"/>
  <Override PartName="/ppt/charts/chart27.xml" ContentType="application/vnd.openxmlformats-officedocument.drawingml.chart+xml"/>
  <Override PartName="/ppt/charts/chart28.xml" ContentType="application/vnd.openxmlformats-officedocument.drawingml.chart+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29.xml" ContentType="application/vnd.openxmlformats-officedocument.drawingml.chart+xml"/>
  <Override PartName="/ppt/charts/chart30.xml" ContentType="application/vnd.openxmlformats-officedocument.drawingml.chart+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rts/chart31.xml" ContentType="application/vnd.openxmlformats-officedocument.drawingml.chart+xml"/>
  <Override PartName="/ppt/drawings/drawing2.xml" ContentType="application/vnd.openxmlformats-officedocument.drawingml.chartshapes+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32.xml" ContentType="application/vnd.openxmlformats-officedocument.drawingml.chart+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rts/chart33.xml" ContentType="application/vnd.openxmlformats-officedocument.drawingml.chart+xml"/>
  <Override PartName="/ppt/charts/chart34.xml" ContentType="application/vnd.openxmlformats-officedocument.drawingml.chart+xml"/>
  <Override PartName="/ppt/notesSlides/notesSlide36.xml" ContentType="application/vnd.openxmlformats-officedocument.presentationml.notesSlide+xml"/>
  <Override PartName="/ppt/charts/chart35.xml" ContentType="application/vnd.openxmlformats-officedocument.drawingml.chart+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style1.xml" ContentType="application/vnd.ms-office.chartstyle+xml"/>
  <Override PartName="/ppt/charts/colors1.xml" ContentType="application/vnd.ms-office.chartcolorstyle+xml"/>
  <Override PartName="/ppt/charts/style2.xml" ContentType="application/vnd.ms-office.chartstyle+xml"/>
  <Override PartName="/ppt/charts/colors2.xml" ContentType="application/vnd.ms-office.chartcolorstyle+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 id="2147483769" r:id="rId2"/>
    <p:sldMasterId id="2147484394" r:id="rId3"/>
  </p:sldMasterIdLst>
  <p:notesMasterIdLst>
    <p:notesMasterId r:id="rId49"/>
  </p:notesMasterIdLst>
  <p:handoutMasterIdLst>
    <p:handoutMasterId r:id="rId50"/>
  </p:handoutMasterIdLst>
  <p:sldIdLst>
    <p:sldId id="3622" r:id="rId4"/>
    <p:sldId id="3561" r:id="rId5"/>
    <p:sldId id="3562" r:id="rId6"/>
    <p:sldId id="3623" r:id="rId7"/>
    <p:sldId id="3624" r:id="rId8"/>
    <p:sldId id="3626" r:id="rId9"/>
    <p:sldId id="3627" r:id="rId10"/>
    <p:sldId id="3628" r:id="rId11"/>
    <p:sldId id="3629" r:id="rId12"/>
    <p:sldId id="3630" r:id="rId13"/>
    <p:sldId id="3631" r:id="rId14"/>
    <p:sldId id="3634" r:id="rId15"/>
    <p:sldId id="3614" r:id="rId16"/>
    <p:sldId id="3632" r:id="rId17"/>
    <p:sldId id="3633" r:id="rId18"/>
    <p:sldId id="3609" r:id="rId19"/>
    <p:sldId id="3566" r:id="rId20"/>
    <p:sldId id="3567" r:id="rId21"/>
    <p:sldId id="3568" r:id="rId22"/>
    <p:sldId id="3569" r:id="rId23"/>
    <p:sldId id="3570" r:id="rId24"/>
    <p:sldId id="3571" r:id="rId25"/>
    <p:sldId id="3573" r:id="rId26"/>
    <p:sldId id="3574" r:id="rId27"/>
    <p:sldId id="3616" r:id="rId28"/>
    <p:sldId id="3575" r:id="rId29"/>
    <p:sldId id="3619" r:id="rId30"/>
    <p:sldId id="3596" r:id="rId31"/>
    <p:sldId id="3577" r:id="rId32"/>
    <p:sldId id="3578" r:id="rId33"/>
    <p:sldId id="3581" r:id="rId34"/>
    <p:sldId id="3621" r:id="rId35"/>
    <p:sldId id="3583" r:id="rId36"/>
    <p:sldId id="3635" r:id="rId37"/>
    <p:sldId id="3585" r:id="rId38"/>
    <p:sldId id="3636" r:id="rId39"/>
    <p:sldId id="3587" r:id="rId40"/>
    <p:sldId id="3588" r:id="rId41"/>
    <p:sldId id="3589" r:id="rId42"/>
    <p:sldId id="3590" r:id="rId43"/>
    <p:sldId id="3591" r:id="rId44"/>
    <p:sldId id="3592" r:id="rId45"/>
    <p:sldId id="3595" r:id="rId46"/>
    <p:sldId id="3545" r:id="rId47"/>
    <p:sldId id="3435" r:id="rId48"/>
  </p:sldIdLst>
  <p:sldSz cx="9144000" cy="6858000" type="screen4x3"/>
  <p:notesSz cx="7315200" cy="9601200"/>
  <p:defaultTextStyle>
    <a:defPPr>
      <a:defRPr lang="es-ES"/>
    </a:defPPr>
    <a:lvl1pPr algn="l" rtl="0" fontAlgn="base">
      <a:spcBef>
        <a:spcPct val="0"/>
      </a:spcBef>
      <a:spcAft>
        <a:spcPct val="0"/>
      </a:spcAft>
      <a:defRPr sz="2000" kern="1200">
        <a:solidFill>
          <a:schemeClr val="tx1"/>
        </a:solidFill>
        <a:latin typeface="Arial" pitchFamily="34" charset="0"/>
        <a:ea typeface="+mn-ea"/>
        <a:cs typeface="+mn-cs"/>
      </a:defRPr>
    </a:lvl1pPr>
    <a:lvl2pPr marL="457200" algn="l" rtl="0" fontAlgn="base">
      <a:spcBef>
        <a:spcPct val="0"/>
      </a:spcBef>
      <a:spcAft>
        <a:spcPct val="0"/>
      </a:spcAft>
      <a:defRPr sz="2000" kern="1200">
        <a:solidFill>
          <a:schemeClr val="tx1"/>
        </a:solidFill>
        <a:latin typeface="Arial" pitchFamily="34" charset="0"/>
        <a:ea typeface="+mn-ea"/>
        <a:cs typeface="+mn-cs"/>
      </a:defRPr>
    </a:lvl2pPr>
    <a:lvl3pPr marL="914400" algn="l" rtl="0" fontAlgn="base">
      <a:spcBef>
        <a:spcPct val="0"/>
      </a:spcBef>
      <a:spcAft>
        <a:spcPct val="0"/>
      </a:spcAft>
      <a:defRPr sz="2000" kern="1200">
        <a:solidFill>
          <a:schemeClr val="tx1"/>
        </a:solidFill>
        <a:latin typeface="Arial" pitchFamily="34" charset="0"/>
        <a:ea typeface="+mn-ea"/>
        <a:cs typeface="+mn-cs"/>
      </a:defRPr>
    </a:lvl3pPr>
    <a:lvl4pPr marL="1371600" algn="l" rtl="0" fontAlgn="base">
      <a:spcBef>
        <a:spcPct val="0"/>
      </a:spcBef>
      <a:spcAft>
        <a:spcPct val="0"/>
      </a:spcAft>
      <a:defRPr sz="2000" kern="1200">
        <a:solidFill>
          <a:schemeClr val="tx1"/>
        </a:solidFill>
        <a:latin typeface="Arial" pitchFamily="34" charset="0"/>
        <a:ea typeface="+mn-ea"/>
        <a:cs typeface="+mn-cs"/>
      </a:defRPr>
    </a:lvl4pPr>
    <a:lvl5pPr marL="1828800" algn="l" rtl="0" fontAlgn="base">
      <a:spcBef>
        <a:spcPct val="0"/>
      </a:spcBef>
      <a:spcAft>
        <a:spcPct val="0"/>
      </a:spcAft>
      <a:defRPr sz="2000" kern="1200">
        <a:solidFill>
          <a:schemeClr val="tx1"/>
        </a:solidFill>
        <a:latin typeface="Arial" pitchFamily="34" charset="0"/>
        <a:ea typeface="+mn-ea"/>
        <a:cs typeface="+mn-cs"/>
      </a:defRPr>
    </a:lvl5pPr>
    <a:lvl6pPr marL="2286000" algn="l" defTabSz="914400" rtl="0" eaLnBrk="1" latinLnBrk="0" hangingPunct="1">
      <a:defRPr sz="2000" kern="1200">
        <a:solidFill>
          <a:schemeClr val="tx1"/>
        </a:solidFill>
        <a:latin typeface="Arial" pitchFamily="34" charset="0"/>
        <a:ea typeface="+mn-ea"/>
        <a:cs typeface="+mn-cs"/>
      </a:defRPr>
    </a:lvl6pPr>
    <a:lvl7pPr marL="2743200" algn="l" defTabSz="914400" rtl="0" eaLnBrk="1" latinLnBrk="0" hangingPunct="1">
      <a:defRPr sz="2000" kern="1200">
        <a:solidFill>
          <a:schemeClr val="tx1"/>
        </a:solidFill>
        <a:latin typeface="Arial" pitchFamily="34" charset="0"/>
        <a:ea typeface="+mn-ea"/>
        <a:cs typeface="+mn-cs"/>
      </a:defRPr>
    </a:lvl7pPr>
    <a:lvl8pPr marL="3200400" algn="l" defTabSz="914400" rtl="0" eaLnBrk="1" latinLnBrk="0" hangingPunct="1">
      <a:defRPr sz="2000" kern="1200">
        <a:solidFill>
          <a:schemeClr val="tx1"/>
        </a:solidFill>
        <a:latin typeface="Arial" pitchFamily="34" charset="0"/>
        <a:ea typeface="+mn-ea"/>
        <a:cs typeface="+mn-cs"/>
      </a:defRPr>
    </a:lvl8pPr>
    <a:lvl9pPr marL="3657600" algn="l" defTabSz="914400" rtl="0" eaLnBrk="1" latinLnBrk="0" hangingPunct="1">
      <a:defRPr sz="2000"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025" userDrawn="1">
          <p15:clr>
            <a:srgbClr val="A4A3A4"/>
          </p15:clr>
        </p15:guide>
        <p15:guide id="2" pos="2305"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6699FF"/>
    <a:srgbClr val="093BA9"/>
    <a:srgbClr val="B54C0B"/>
    <a:srgbClr val="768137"/>
    <a:srgbClr val="86923E"/>
    <a:srgbClr val="A5B44C"/>
    <a:srgbClr val="AF9051"/>
    <a:srgbClr val="89A4A7"/>
    <a:srgbClr val="135D0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Estilo medio 1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Estilo medio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368" autoAdjust="0"/>
    <p:restoredTop sz="94434" autoAdjust="0"/>
  </p:normalViewPr>
  <p:slideViewPr>
    <p:cSldViewPr>
      <p:cViewPr varScale="1">
        <p:scale>
          <a:sx n="101" d="100"/>
          <a:sy n="101" d="100"/>
        </p:scale>
        <p:origin x="-1000" y="-10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6188"/>
    </p:cViewPr>
  </p:sorterViewPr>
  <p:notesViewPr>
    <p:cSldViewPr>
      <p:cViewPr>
        <p:scale>
          <a:sx n="30" d="100"/>
          <a:sy n="30" d="100"/>
        </p:scale>
        <p:origin x="-3402" y="-780"/>
      </p:cViewPr>
      <p:guideLst>
        <p:guide orient="horz" pos="3025"/>
        <p:guide pos="2305"/>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50" Type="http://schemas.openxmlformats.org/officeDocument/2006/relationships/handoutMaster" Target="handoutMasters/handoutMaster1.xml"/><Relationship Id="rId51" Type="http://schemas.openxmlformats.org/officeDocument/2006/relationships/printerSettings" Target="printerSettings/printerSettings1.bin"/><Relationship Id="rId52" Type="http://schemas.openxmlformats.org/officeDocument/2006/relationships/presProps" Target="presProps.xml"/><Relationship Id="rId53" Type="http://schemas.openxmlformats.org/officeDocument/2006/relationships/viewProps" Target="viewProps.xml"/><Relationship Id="rId54" Type="http://schemas.openxmlformats.org/officeDocument/2006/relationships/theme" Target="theme/theme1.xml"/><Relationship Id="rId55" Type="http://schemas.openxmlformats.org/officeDocument/2006/relationships/tableStyles" Target="tableStyles.xml"/><Relationship Id="rId40" Type="http://schemas.openxmlformats.org/officeDocument/2006/relationships/slide" Target="slides/slide37.xml"/><Relationship Id="rId41" Type="http://schemas.openxmlformats.org/officeDocument/2006/relationships/slide" Target="slides/slide38.xml"/><Relationship Id="rId42" Type="http://schemas.openxmlformats.org/officeDocument/2006/relationships/slide" Target="slides/slide39.xml"/><Relationship Id="rId43" Type="http://schemas.openxmlformats.org/officeDocument/2006/relationships/slide" Target="slides/slide40.xml"/><Relationship Id="rId44" Type="http://schemas.openxmlformats.org/officeDocument/2006/relationships/slide" Target="slides/slide41.xml"/><Relationship Id="rId45" Type="http://schemas.openxmlformats.org/officeDocument/2006/relationships/slide" Target="slides/slide42.xml"/><Relationship Id="rId46" Type="http://schemas.openxmlformats.org/officeDocument/2006/relationships/slide" Target="slides/slide43.xml"/><Relationship Id="rId47" Type="http://schemas.openxmlformats.org/officeDocument/2006/relationships/slide" Target="slides/slide44.xml"/><Relationship Id="rId48" Type="http://schemas.openxmlformats.org/officeDocument/2006/relationships/slide" Target="slides/slide45.xml"/><Relationship Id="rId4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37" Type="http://schemas.openxmlformats.org/officeDocument/2006/relationships/slide" Target="slides/slide34.xml"/><Relationship Id="rId38" Type="http://schemas.openxmlformats.org/officeDocument/2006/relationships/slide" Target="slides/slide35.xml"/><Relationship Id="rId39" Type="http://schemas.openxmlformats.org/officeDocument/2006/relationships/slide" Target="slides/slide3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s>
</file>

<file path=ppt/charts/_rels/chart1.xml.rels><?xml version="1.0" encoding="UTF-8" standalone="yes"?>
<Relationships xmlns="http://schemas.openxmlformats.org/package/2006/relationships"><Relationship Id="rId1" Type="http://schemas.openxmlformats.org/officeDocument/2006/relationships/oleObject" Target="file:///C:\MACRO\Cuadro%20Macro%20enero2015.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C:\MACRO\Cuadro%20Macro%20enero2015.xlsx" TargetMode="External"/><Relationship Id="rId2" Type="http://schemas.microsoft.com/office/2011/relationships/chartStyle" Target="style1.xml"/><Relationship Id="rId3" Type="http://schemas.microsoft.com/office/2011/relationships/chartColorStyle" Target="colors1.xml"/></Relationships>
</file>

<file path=ppt/charts/_rels/chart11.xml.rels><?xml version="1.0" encoding="UTF-8" standalone="yes"?>
<Relationships xmlns="http://schemas.openxmlformats.org/package/2006/relationships"><Relationship Id="rId1" Type="http://schemas.openxmlformats.org/officeDocument/2006/relationships/oleObject" Target="../embeddings/oleObject3.bin"/></Relationships>
</file>

<file path=ppt/charts/_rels/chart12.xml.rels><?xml version="1.0" encoding="UTF-8" standalone="yes"?>
<Relationships xmlns="http://schemas.openxmlformats.org/package/2006/relationships"><Relationship Id="rId1" Type="http://schemas.openxmlformats.org/officeDocument/2006/relationships/oleObject" Target="file:///C:\Users\mrasmussen\AppData\Local\Microsoft\Windows\INetCache\Content.Outlook\QH1MSSVG\Gr&#225;ficos%20DI%20e%20importaciones.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C:\Users\mrasmussen\AppData\Local\Microsoft\Windows\INetCache\Content.Outlook\QH1MSSVG\Gr&#225;ficos%20DI%20e%20importaciones.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Libro1"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embeddings/oleObject4.bin"/></Relationships>
</file>

<file path=ppt/charts/_rels/chart16.xml.rels><?xml version="1.0" encoding="UTF-8" standalone="yes"?>
<Relationships xmlns="http://schemas.openxmlformats.org/package/2006/relationships"><Relationship Id="rId1" Type="http://schemas.openxmlformats.org/officeDocument/2006/relationships/oleObject" Target="file:///C:\Users\bcasaboza.PROINVERSION\Desktop\Por%20qu&#233;%20invertir%20en%20el%20Per&#250;.xlsx"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file:///C:\MACRO\Cuadro%20Macro%20enero2015.xlsx" TargetMode="External"/></Relationships>
</file>

<file path=ppt/charts/_rels/chart18.xml.rels><?xml version="1.0" encoding="UTF-8" standalone="yes"?>
<Relationships xmlns="http://schemas.openxmlformats.org/package/2006/relationships"><Relationship Id="rId1" Type="http://schemas.openxmlformats.org/officeDocument/2006/relationships/oleObject" Target="file:///C:\Users\mrasmussen\Desktop\MACRO\Cuadro%20Macro%20enero2015.xlsx" TargetMode="External"/></Relationships>
</file>

<file path=ppt/charts/_rels/chart19.xml.rels><?xml version="1.0" encoding="UTF-8" standalone="yes"?>
<Relationships xmlns="http://schemas.openxmlformats.org/package/2006/relationships"><Relationship Id="rId1" Type="http://schemas.openxmlformats.org/officeDocument/2006/relationships/oleObject" Target="file:///C:\Users\bcasaboza.PROINVERSION\Desktop\Por%20qu&#233;%20invertir%20en%20el%20Per&#250;.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Libro1" TargetMode="External"/></Relationships>
</file>

<file path=ppt/charts/_rels/chart20.xml.rels><?xml version="1.0" encoding="UTF-8" standalone="yes"?>
<Relationships xmlns="http://schemas.openxmlformats.org/package/2006/relationships"><Relationship Id="rId1" Type="http://schemas.openxmlformats.org/officeDocument/2006/relationships/oleObject" Target="file:///C:\MACRO\Cuadro%20Macro%20enero2015.xlsx" TargetMode="External"/><Relationship Id="rId2" Type="http://schemas.microsoft.com/office/2011/relationships/chartStyle" Target="style2.xml"/><Relationship Id="rId3" Type="http://schemas.microsoft.com/office/2011/relationships/chartColorStyle" Target="colors2.xml"/></Relationships>
</file>

<file path=ppt/charts/_rels/chart21.xml.rels><?xml version="1.0" encoding="UTF-8" standalone="yes"?>
<Relationships xmlns="http://schemas.openxmlformats.org/package/2006/relationships"><Relationship Id="rId1" Type="http://schemas.openxmlformats.org/officeDocument/2006/relationships/oleObject" Target="file:///C:\Users\bcasaboza.PROINVERSION\Desktop\Por%20qu&#233;%20invertir%20en%20el%20Per&#250;.xlsx" TargetMode="External"/></Relationships>
</file>

<file path=ppt/charts/_rels/chart22.xml.rels><?xml version="1.0" encoding="UTF-8" standalone="yes"?>
<Relationships xmlns="http://schemas.openxmlformats.org/package/2006/relationships"><Relationship Id="rId1" Type="http://schemas.openxmlformats.org/officeDocument/2006/relationships/oleObject" Target="../embeddings/oleObject5.bin"/></Relationships>
</file>

<file path=ppt/charts/_rels/chart23.xml.rels><?xml version="1.0" encoding="UTF-8" standalone="yes"?>
<Relationships xmlns="http://schemas.openxmlformats.org/package/2006/relationships"><Relationship Id="rId1" Type="http://schemas.openxmlformats.org/officeDocument/2006/relationships/oleObject" Target="../embeddings/oleObject6.bin"/><Relationship Id="rId2" Type="http://schemas.openxmlformats.org/officeDocument/2006/relationships/chartUserShapes" Target="../drawings/drawing1.xml"/></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_rels/chart25.xml.rels><?xml version="1.0" encoding="UTF-8" standalone="yes"?>
<Relationships xmlns="http://schemas.openxmlformats.org/package/2006/relationships"><Relationship Id="rId1" Type="http://schemas.openxmlformats.org/officeDocument/2006/relationships/oleObject" Target="file:///C:\Users\lchumbes\AppData\Local\Microsoft\Windows\INetCache\Content.Outlook\6RAUYPD0\Sector%20Agro%20Gr&#225;ficas.xlsx" TargetMode="External"/></Relationships>
</file>

<file path=ppt/charts/_rels/chart26.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package" Target="../embeddings/Microsoft_Excel_Sheet2.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Sheet3.xlsx"/></Relationships>
</file>

<file path=ppt/charts/_rels/chart28.xml.rels><?xml version="1.0" encoding="UTF-8" standalone="yes"?>
<Relationships xmlns="http://schemas.openxmlformats.org/package/2006/relationships"><Relationship Id="rId1" Type="http://schemas.openxmlformats.org/officeDocument/2006/relationships/oleObject" Target="file:///C:\Users\lchumbes\Desktop\excel%20de%20inmuebles%20de%20ppt%20pa&#237;s.xlsx" TargetMode="External"/></Relationships>
</file>

<file path=ppt/charts/_rels/chart29.xml.rels><?xml version="1.0" encoding="UTF-8" standalone="yes"?>
<Relationships xmlns="http://schemas.openxmlformats.org/package/2006/relationships"><Relationship Id="rId1" Type="http://schemas.openxmlformats.org/officeDocument/2006/relationships/oleObject" Target="file:///C:\Users\lchumbes\Desktop\cuadros%20ppt%20pa&#237;s%20actualizaci&#243;n.xls"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embeddings/oleObject1.bin"/></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Sheet4.xlsx"/></Relationships>
</file>

<file path=ppt/charts/_rels/chart31.xml.rels><?xml version="1.0" encoding="UTF-8" standalone="yes"?>
<Relationships xmlns="http://schemas.openxmlformats.org/package/2006/relationships"><Relationship Id="rId1" Type="http://schemas.openxmlformats.org/officeDocument/2006/relationships/oleObject" Target="file:///C:\Users\lloja\AppData\Local\Microsoft\Windows\INetCache\Content.Outlook\K130GH24\Mineria%20Hidrocarburos%20y%20Electricidad.xlsx" TargetMode="External"/><Relationship Id="rId2" Type="http://schemas.openxmlformats.org/officeDocument/2006/relationships/chartUserShapes" Target="../drawings/drawing2.xml"/></Relationships>
</file>

<file path=ppt/charts/_rels/chart32.xml.rels><?xml version="1.0" encoding="UTF-8" standalone="yes"?>
<Relationships xmlns="http://schemas.openxmlformats.org/package/2006/relationships"><Relationship Id="rId1" Type="http://schemas.openxmlformats.org/officeDocument/2006/relationships/oleObject" Target="file:///C:\Users\lchumbes\Desktop\cuadros%20ppt%20pa&#237;s%20actualizaci&#243;n.xls" TargetMode="External"/></Relationships>
</file>

<file path=ppt/charts/_rels/chart33.xml.rels><?xml version="1.0" encoding="UTF-8" standalone="yes"?>
<Relationships xmlns="http://schemas.openxmlformats.org/package/2006/relationships"><Relationship Id="rId1" Type="http://schemas.openxmlformats.org/officeDocument/2006/relationships/oleObject" Target="file:///C:\Users\lchumbes\Desktop\Turismo.xlsx" TargetMode="External"/></Relationships>
</file>

<file path=ppt/charts/_rels/chart34.xml.rels><?xml version="1.0" encoding="UTF-8" standalone="yes"?>
<Relationships xmlns="http://schemas.openxmlformats.org/package/2006/relationships"><Relationship Id="rId1" Type="http://schemas.openxmlformats.org/officeDocument/2006/relationships/oleObject" Target="file:///C:\Users\lchumbes\Desktop\Turismo.xlsx" TargetMode="External"/></Relationships>
</file>

<file path=ppt/charts/_rels/chart35.xml.rels><?xml version="1.0" encoding="UTF-8" standalone="yes"?>
<Relationships xmlns="http://schemas.openxmlformats.org/package/2006/relationships"><Relationship Id="rId1" Type="http://schemas.openxmlformats.org/officeDocument/2006/relationships/oleObject" Target="file:///C:\Users\lchumbes\Desktop\excel%20de%20inmuebles%20de%20ppt%20pa&#237;s.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mrasmussen\Desktop\Cuadro%20Macro%20Enero%202012.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mrasmussen\Desktop\MACRO\2014\Cuadro%20Macro%20marzo2014.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Libro1"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Libro1"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embeddings/oleObject2.bin"/></Relationships>
</file>

<file path=ppt/charts/_rels/chart9.xml.rels><?xml version="1.0" encoding="UTF-8" standalone="yes"?>
<Relationships xmlns="http://schemas.openxmlformats.org/package/2006/relationships"><Relationship Id="rId1" Type="http://schemas.openxmlformats.org/officeDocument/2006/relationships/oleObject" Target="file:///C:\MACRO\Cuadro%20Macro%20enero2015.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135619539814145"/>
          <c:y val="0.137122904029009"/>
          <c:w val="0.964588260252629"/>
          <c:h val="0.743827663500274"/>
        </c:manualLayout>
      </c:layout>
      <c:barChart>
        <c:barDir val="col"/>
        <c:grouping val="clustered"/>
        <c:varyColors val="0"/>
        <c:ser>
          <c:idx val="0"/>
          <c:order val="0"/>
          <c:spPr>
            <a:solidFill>
              <a:srgbClr val="FF0000"/>
            </a:solidFill>
            <a:ln w="25400">
              <a:noFill/>
            </a:ln>
          </c:spPr>
          <c:invertIfNegative val="0"/>
          <c:dPt>
            <c:idx val="11"/>
            <c:invertIfNegative val="0"/>
            <c:bubble3D val="0"/>
            <c:spPr>
              <a:solidFill>
                <a:schemeClr val="bg1">
                  <a:lumMod val="85000"/>
                </a:schemeClr>
              </a:solidFill>
              <a:ln w="25400">
                <a:noFill/>
              </a:ln>
            </c:spPr>
          </c:dPt>
          <c:dPt>
            <c:idx val="12"/>
            <c:invertIfNegative val="0"/>
            <c:bubble3D val="0"/>
            <c:spPr>
              <a:solidFill>
                <a:schemeClr val="bg1">
                  <a:lumMod val="85000"/>
                </a:schemeClr>
              </a:solidFill>
              <a:ln w="25400">
                <a:noFill/>
              </a:ln>
            </c:spPr>
          </c:dPt>
          <c:dLbls>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'PBI PERU'!$A$33:$A$45</c:f>
              <c:strCache>
                <c:ptCount val="13"/>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strCache>
            </c:strRef>
          </c:cat>
          <c:val>
            <c:numRef>
              <c:f>'PBI PERU'!$B$33:$B$45</c:f>
              <c:numCache>
                <c:formatCode>0.00</c:formatCode>
                <c:ptCount val="13"/>
                <c:pt idx="0">
                  <c:v>4.9767314724473</c:v>
                </c:pt>
                <c:pt idx="1">
                  <c:v>6.2851720933397</c:v>
                </c:pt>
                <c:pt idx="2">
                  <c:v>7.528816829819408</c:v>
                </c:pt>
                <c:pt idx="3">
                  <c:v>8.4808096539029</c:v>
                </c:pt>
                <c:pt idx="4">
                  <c:v>9.14314819752494</c:v>
                </c:pt>
                <c:pt idx="5">
                  <c:v>1.04923238175454</c:v>
                </c:pt>
                <c:pt idx="6">
                  <c:v>8.4507468752586</c:v>
                </c:pt>
                <c:pt idx="7">
                  <c:v>6.45221600233765</c:v>
                </c:pt>
                <c:pt idx="8">
                  <c:v>5.95034634044937</c:v>
                </c:pt>
                <c:pt idx="9">
                  <c:v>5.77343068775131</c:v>
                </c:pt>
                <c:pt idx="10">
                  <c:v>2.4</c:v>
                </c:pt>
                <c:pt idx="11">
                  <c:v>2.9</c:v>
                </c:pt>
                <c:pt idx="12">
                  <c:v>4.0</c:v>
                </c:pt>
              </c:numCache>
            </c:numRef>
          </c:val>
        </c:ser>
        <c:dLbls>
          <c:showLegendKey val="0"/>
          <c:showVal val="0"/>
          <c:showCatName val="0"/>
          <c:showSerName val="0"/>
          <c:showPercent val="0"/>
          <c:showBubbleSize val="0"/>
        </c:dLbls>
        <c:gapWidth val="150"/>
        <c:axId val="-2140863016"/>
        <c:axId val="-2140859720"/>
      </c:barChart>
      <c:catAx>
        <c:axId val="-2140863016"/>
        <c:scaling>
          <c:orientation val="minMax"/>
        </c:scaling>
        <c:delete val="0"/>
        <c:axPos val="b"/>
        <c:numFmt formatCode="General" sourceLinked="1"/>
        <c:majorTickMark val="none"/>
        <c:minorTickMark val="none"/>
        <c:tickLblPos val="nextTo"/>
        <c:spPr>
          <a:ln w="3175">
            <a:solidFill>
              <a:srgbClr val="808080"/>
            </a:solidFill>
            <a:prstDash val="solid"/>
          </a:ln>
        </c:spPr>
        <c:crossAx val="-2140859720"/>
        <c:crosses val="autoZero"/>
        <c:auto val="1"/>
        <c:lblAlgn val="ctr"/>
        <c:lblOffset val="100"/>
        <c:noMultiLvlLbl val="0"/>
      </c:catAx>
      <c:valAx>
        <c:axId val="-2140859720"/>
        <c:scaling>
          <c:orientation val="minMax"/>
          <c:max val="10.0"/>
        </c:scaling>
        <c:delete val="1"/>
        <c:axPos val="l"/>
        <c:numFmt formatCode="#,##0.0" sourceLinked="0"/>
        <c:majorTickMark val="none"/>
        <c:minorTickMark val="none"/>
        <c:tickLblPos val="nextTo"/>
        <c:crossAx val="-2140863016"/>
        <c:crosses val="autoZero"/>
        <c:crossBetween val="between"/>
      </c:valAx>
      <c:spPr>
        <a:noFill/>
        <a:ln w="25400">
          <a:noFill/>
        </a:ln>
      </c:spPr>
    </c:plotArea>
    <c:plotVisOnly val="1"/>
    <c:dispBlanksAs val="gap"/>
    <c:showDLblsOverMax val="0"/>
  </c:chart>
  <c:spPr>
    <a:noFill/>
    <a:ln w="9525">
      <a:noFill/>
    </a:ln>
  </c:spPr>
  <c:txPr>
    <a:bodyPr/>
    <a:lstStyle/>
    <a:p>
      <a:pPr>
        <a:defRPr sz="1000" b="0" i="0" u="none" strike="noStrike" baseline="0">
          <a:solidFill>
            <a:srgbClr val="000000"/>
          </a:solidFill>
          <a:latin typeface="+mn-lt"/>
          <a:ea typeface="Calibri"/>
          <a:cs typeface="Calibri"/>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spPr>
            <a:solidFill>
              <a:schemeClr val="bg1">
                <a:lumMod val="75000"/>
              </a:schemeClr>
            </a:solidFill>
            <a:ln>
              <a:noFill/>
            </a:ln>
            <a:effectLst/>
          </c:spPr>
          <c:invertIfNegative val="0"/>
          <c:dPt>
            <c:idx val="2"/>
            <c:invertIfNegative val="0"/>
            <c:bubble3D val="0"/>
            <c:spPr>
              <a:solidFill>
                <a:srgbClr val="FF0000"/>
              </a:solidFill>
              <a:ln>
                <a:noFill/>
              </a:ln>
              <a:effectLst/>
            </c:spPr>
          </c:dPt>
          <c:dLbls>
            <c:numFmt formatCode="0.0%" sourceLinked="0"/>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Narrow" panose="020B0606020202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Comparativos!$F$197:$F$202</c:f>
              <c:strCache>
                <c:ptCount val="6"/>
                <c:pt idx="0">
                  <c:v>Chile</c:v>
                </c:pt>
                <c:pt idx="1">
                  <c:v>Colombia</c:v>
                </c:pt>
                <c:pt idx="2">
                  <c:v>Perú </c:v>
                </c:pt>
                <c:pt idx="3">
                  <c:v>Brasil</c:v>
                </c:pt>
                <c:pt idx="4">
                  <c:v>LAC</c:v>
                </c:pt>
                <c:pt idx="5">
                  <c:v>México</c:v>
                </c:pt>
              </c:strCache>
            </c:strRef>
          </c:cat>
          <c:val>
            <c:numRef>
              <c:f>Comparativos!$G$197:$G$202</c:f>
              <c:numCache>
                <c:formatCode>0.0%</c:formatCode>
                <c:ptCount val="6"/>
                <c:pt idx="0">
                  <c:v>0.0839889768630683</c:v>
                </c:pt>
                <c:pt idx="1">
                  <c:v>0.0412899881668104</c:v>
                </c:pt>
                <c:pt idx="2">
                  <c:v>0.0357081518260028</c:v>
                </c:pt>
                <c:pt idx="3">
                  <c:v>0.0364709472979918</c:v>
                </c:pt>
                <c:pt idx="4">
                  <c:v>0.0331682067986689</c:v>
                </c:pt>
                <c:pt idx="5">
                  <c:v>0.0264651753771189</c:v>
                </c:pt>
              </c:numCache>
            </c:numRef>
          </c:val>
        </c:ser>
        <c:dLbls>
          <c:showLegendKey val="0"/>
          <c:showVal val="0"/>
          <c:showCatName val="0"/>
          <c:showSerName val="0"/>
          <c:showPercent val="0"/>
          <c:showBubbleSize val="0"/>
        </c:dLbls>
        <c:gapWidth val="219"/>
        <c:overlap val="-27"/>
        <c:axId val="-2140355368"/>
        <c:axId val="-2140351944"/>
      </c:barChart>
      <c:catAx>
        <c:axId val="-2140355368"/>
        <c:scaling>
          <c:orientation val="minMax"/>
        </c:scaling>
        <c:delete val="0"/>
        <c:axPos val="b"/>
        <c:numFmt formatCode="General" sourceLinked="0"/>
        <c:majorTickMark val="none"/>
        <c:minorTickMark val="none"/>
        <c:tickLblPos val="nextTo"/>
        <c:spPr>
          <a:solidFill>
            <a:schemeClr val="bg1"/>
          </a:solid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crossAx val="-2140351944"/>
        <c:crosses val="autoZero"/>
        <c:auto val="1"/>
        <c:lblAlgn val="ctr"/>
        <c:lblOffset val="100"/>
        <c:noMultiLvlLbl val="0"/>
      </c:catAx>
      <c:valAx>
        <c:axId val="-2140351944"/>
        <c:scaling>
          <c:orientation val="minMax"/>
          <c:max val="0.09"/>
        </c:scaling>
        <c:delete val="1"/>
        <c:axPos val="l"/>
        <c:numFmt formatCode="0.0%" sourceLinked="1"/>
        <c:majorTickMark val="none"/>
        <c:minorTickMark val="none"/>
        <c:tickLblPos val="nextTo"/>
        <c:crossAx val="-2140355368"/>
        <c:crosses val="autoZero"/>
        <c:crossBetween val="between"/>
      </c:valAx>
      <c:spPr>
        <a:noFill/>
        <a:ln>
          <a:noFill/>
        </a:ln>
        <a:effectLst/>
      </c:spPr>
    </c:plotArea>
    <c:plotVisOnly val="1"/>
    <c:dispBlanksAs val="gap"/>
    <c:showDLblsOverMax val="0"/>
  </c:chart>
  <c:spPr>
    <a:noFill/>
    <a:ln>
      <a:noFill/>
    </a:ln>
    <a:effectLst/>
  </c:spPr>
  <c:txPr>
    <a:bodyPr/>
    <a:lstStyle/>
    <a:p>
      <a:pPr>
        <a:defRPr sz="1200">
          <a:latin typeface="Arial Narrow" panose="020B0606020202030204" pitchFamily="34" charset="0"/>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IED!$F$5</c:f>
              <c:strCache>
                <c:ptCount val="1"/>
                <c:pt idx="0">
                  <c:v>INV. DIRECTA EXTRANJERA BCRP</c:v>
                </c:pt>
              </c:strCache>
            </c:strRef>
          </c:tx>
          <c:spPr>
            <a:solidFill>
              <a:srgbClr val="FF0000"/>
            </a:solidFill>
          </c:spPr>
          <c:invertIfNegative val="0"/>
          <c:dPt>
            <c:idx val="12"/>
            <c:invertIfNegative val="0"/>
            <c:bubble3D val="0"/>
            <c:spPr>
              <a:solidFill>
                <a:schemeClr val="bg1">
                  <a:lumMod val="65000"/>
                </a:schemeClr>
              </a:solidFill>
              <a:ln>
                <a:noFill/>
              </a:ln>
            </c:spPr>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IED!$E$6:$E$18</c:f>
              <c:strCache>
                <c:ptCount val="13"/>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strCache>
            </c:strRef>
          </c:cat>
          <c:val>
            <c:numRef>
              <c:f>IED!$F$6:$F$18</c:f>
              <c:numCache>
                <c:formatCode>_(* #,##0.0_);_(* \(#,##0.0\);_(* "-"??_);_(@_)</c:formatCode>
                <c:ptCount val="13"/>
                <c:pt idx="0">
                  <c:v>1599.038388965</c:v>
                </c:pt>
                <c:pt idx="1">
                  <c:v>2578.719365109999</c:v>
                </c:pt>
                <c:pt idx="2">
                  <c:v>3466.53106127322</c:v>
                </c:pt>
                <c:pt idx="3">
                  <c:v>5490.96130708952</c:v>
                </c:pt>
                <c:pt idx="4">
                  <c:v>6923.65128462579</c:v>
                </c:pt>
                <c:pt idx="5">
                  <c:v>6430.652960911833</c:v>
                </c:pt>
                <c:pt idx="6">
                  <c:v>8454.627587910586</c:v>
                </c:pt>
                <c:pt idx="7">
                  <c:v>7664.946686642802</c:v>
                </c:pt>
                <c:pt idx="8">
                  <c:v>11917.77637417677</c:v>
                </c:pt>
                <c:pt idx="9">
                  <c:v>9298.078236999721</c:v>
                </c:pt>
                <c:pt idx="10">
                  <c:v>7884.539123828696</c:v>
                </c:pt>
                <c:pt idx="11">
                  <c:v>7817.116455462503</c:v>
                </c:pt>
                <c:pt idx="12">
                  <c:v>5098.0</c:v>
                </c:pt>
              </c:numCache>
            </c:numRef>
          </c:val>
        </c:ser>
        <c:dLbls>
          <c:dLblPos val="outEnd"/>
          <c:showLegendKey val="0"/>
          <c:showVal val="1"/>
          <c:showCatName val="0"/>
          <c:showSerName val="0"/>
          <c:showPercent val="0"/>
          <c:showBubbleSize val="0"/>
        </c:dLbls>
        <c:gapWidth val="150"/>
        <c:axId val="-2140396248"/>
        <c:axId val="-2140386552"/>
      </c:barChart>
      <c:catAx>
        <c:axId val="-2140396248"/>
        <c:scaling>
          <c:orientation val="minMax"/>
        </c:scaling>
        <c:delete val="0"/>
        <c:axPos val="b"/>
        <c:numFmt formatCode="General" sourceLinked="0"/>
        <c:majorTickMark val="none"/>
        <c:minorTickMark val="none"/>
        <c:tickLblPos val="nextTo"/>
        <c:txPr>
          <a:bodyPr rot="-5400000" vert="horz"/>
          <a:lstStyle/>
          <a:p>
            <a:pPr>
              <a:defRPr/>
            </a:pPr>
            <a:endParaRPr lang="en-US"/>
          </a:p>
        </c:txPr>
        <c:crossAx val="-2140386552"/>
        <c:crosses val="autoZero"/>
        <c:auto val="1"/>
        <c:lblAlgn val="ctr"/>
        <c:lblOffset val="100"/>
        <c:noMultiLvlLbl val="0"/>
      </c:catAx>
      <c:valAx>
        <c:axId val="-2140386552"/>
        <c:scaling>
          <c:orientation val="minMax"/>
        </c:scaling>
        <c:delete val="1"/>
        <c:axPos val="l"/>
        <c:numFmt formatCode="_(* #,##0.0_);_(* \(#,##0.0\);_(* &quot;-&quot;??_);_(@_)" sourceLinked="1"/>
        <c:majorTickMark val="out"/>
        <c:minorTickMark val="none"/>
        <c:tickLblPos val="nextTo"/>
        <c:crossAx val="-2140396248"/>
        <c:crosses val="autoZero"/>
        <c:crossBetween val="between"/>
        <c:dispUnits>
          <c:builtInUnit val="thousands"/>
          <c:dispUnitsLbl>
            <c:layout/>
          </c:dispUnitsLbl>
        </c:dispUnits>
      </c:valAx>
    </c:plotArea>
    <c:plotVisOnly val="1"/>
    <c:dispBlanksAs val="gap"/>
    <c:showDLblsOverMax val="0"/>
  </c:chart>
  <c:txPr>
    <a:bodyPr/>
    <a:lstStyle/>
    <a:p>
      <a:pPr>
        <a:defRPr sz="1100">
          <a:latin typeface="Arial Narrow" panose="020B0606020202030204" pitchFamily="34" charset="0"/>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
          <c:y val="0.0501924883725526"/>
          <c:w val="0.954350898532471"/>
          <c:h val="0.824477973158346"/>
        </c:manualLayout>
      </c:layout>
      <c:barChart>
        <c:barDir val="col"/>
        <c:grouping val="clustered"/>
        <c:varyColors val="0"/>
        <c:ser>
          <c:idx val="0"/>
          <c:order val="0"/>
          <c:spPr>
            <a:solidFill>
              <a:schemeClr val="bg1">
                <a:lumMod val="65000"/>
              </a:schemeClr>
            </a:solidFill>
          </c:spPr>
          <c:invertIfNegative val="0"/>
          <c:dLbls>
            <c:numFmt formatCode="#,##0" sourceLinked="0"/>
            <c:spPr>
              <a:noFill/>
              <a:ln>
                <a:noFill/>
              </a:ln>
              <a:effectLst/>
            </c:spPr>
            <c:txPr>
              <a:bodyPr/>
              <a:lstStyle/>
              <a:p>
                <a:pPr>
                  <a:defRPr sz="11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'BIENES DOMESTICOS'!$B$21:$C$21</c:f>
              <c:numCache>
                <c:formatCode>General</c:formatCode>
                <c:ptCount val="2"/>
                <c:pt idx="0">
                  <c:v>2005.0</c:v>
                </c:pt>
                <c:pt idx="1">
                  <c:v>2015.0</c:v>
                </c:pt>
              </c:numCache>
            </c:numRef>
          </c:cat>
          <c:val>
            <c:numRef>
              <c:f>'BIENES DOMESTICOS'!$B$22:$C$22</c:f>
              <c:numCache>
                <c:formatCode>#,##0.00</c:formatCode>
                <c:ptCount val="2"/>
                <c:pt idx="0" formatCode="0.0">
                  <c:v>458.368241212</c:v>
                </c:pt>
                <c:pt idx="1">
                  <c:v>1567.03</c:v>
                </c:pt>
              </c:numCache>
            </c:numRef>
          </c:val>
        </c:ser>
        <c:dLbls>
          <c:dLblPos val="outEnd"/>
          <c:showLegendKey val="0"/>
          <c:showVal val="1"/>
          <c:showCatName val="0"/>
          <c:showSerName val="0"/>
          <c:showPercent val="0"/>
          <c:showBubbleSize val="0"/>
        </c:dLbls>
        <c:gapWidth val="200"/>
        <c:axId val="-2141648680"/>
        <c:axId val="-2141645064"/>
      </c:barChart>
      <c:catAx>
        <c:axId val="-2141648680"/>
        <c:scaling>
          <c:orientation val="minMax"/>
        </c:scaling>
        <c:delete val="0"/>
        <c:axPos val="b"/>
        <c:numFmt formatCode="General" sourceLinked="1"/>
        <c:majorTickMark val="out"/>
        <c:minorTickMark val="none"/>
        <c:tickLblPos val="nextTo"/>
        <c:crossAx val="-2141645064"/>
        <c:crosses val="autoZero"/>
        <c:auto val="1"/>
        <c:lblAlgn val="ctr"/>
        <c:lblOffset val="100"/>
        <c:noMultiLvlLbl val="0"/>
      </c:catAx>
      <c:valAx>
        <c:axId val="-2141645064"/>
        <c:scaling>
          <c:orientation val="minMax"/>
        </c:scaling>
        <c:delete val="1"/>
        <c:axPos val="l"/>
        <c:numFmt formatCode="0.0" sourceLinked="1"/>
        <c:majorTickMark val="out"/>
        <c:minorTickMark val="none"/>
        <c:tickLblPos val="nextTo"/>
        <c:crossAx val="-2141648680"/>
        <c:crosses val="autoZero"/>
        <c:crossBetween val="between"/>
      </c:valAx>
    </c:plotArea>
    <c:plotVisOnly val="1"/>
    <c:dispBlanksAs val="gap"/>
    <c:showDLblsOverMax val="0"/>
  </c:chart>
  <c:txPr>
    <a:bodyPr/>
    <a:lstStyle/>
    <a:p>
      <a:pPr>
        <a:defRPr sz="1200">
          <a:latin typeface="Arial Narrow" panose="020B0606020202030204" pitchFamily="34" charset="0"/>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spPr>
            <a:solidFill>
              <a:schemeClr val="bg1">
                <a:lumMod val="65000"/>
              </a:schemeClr>
            </a:solidFill>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VEHICULOS!$B$7:$C$7</c:f>
              <c:numCache>
                <c:formatCode>General</c:formatCode>
                <c:ptCount val="2"/>
                <c:pt idx="0">
                  <c:v>2005.0</c:v>
                </c:pt>
                <c:pt idx="1">
                  <c:v>2015.0</c:v>
                </c:pt>
              </c:numCache>
            </c:numRef>
          </c:cat>
          <c:val>
            <c:numRef>
              <c:f>VEHICULOS!$B$8:$C$8</c:f>
              <c:numCache>
                <c:formatCode>#,##0.00</c:formatCode>
                <c:ptCount val="2"/>
                <c:pt idx="0">
                  <c:v>267.955844397</c:v>
                </c:pt>
                <c:pt idx="1">
                  <c:v>1801.45</c:v>
                </c:pt>
              </c:numCache>
            </c:numRef>
          </c:val>
        </c:ser>
        <c:dLbls>
          <c:dLblPos val="outEnd"/>
          <c:showLegendKey val="0"/>
          <c:showVal val="1"/>
          <c:showCatName val="0"/>
          <c:showSerName val="0"/>
          <c:showPercent val="0"/>
          <c:showBubbleSize val="0"/>
        </c:dLbls>
        <c:gapWidth val="200"/>
        <c:axId val="2056521400"/>
        <c:axId val="2056405176"/>
      </c:barChart>
      <c:catAx>
        <c:axId val="2056521400"/>
        <c:scaling>
          <c:orientation val="minMax"/>
        </c:scaling>
        <c:delete val="0"/>
        <c:axPos val="b"/>
        <c:numFmt formatCode="General" sourceLinked="1"/>
        <c:majorTickMark val="out"/>
        <c:minorTickMark val="none"/>
        <c:tickLblPos val="nextTo"/>
        <c:crossAx val="2056405176"/>
        <c:crosses val="autoZero"/>
        <c:auto val="1"/>
        <c:lblAlgn val="ctr"/>
        <c:lblOffset val="100"/>
        <c:noMultiLvlLbl val="0"/>
      </c:catAx>
      <c:valAx>
        <c:axId val="2056405176"/>
        <c:scaling>
          <c:orientation val="minMax"/>
        </c:scaling>
        <c:delete val="1"/>
        <c:axPos val="l"/>
        <c:numFmt formatCode="#,##0.00" sourceLinked="1"/>
        <c:majorTickMark val="out"/>
        <c:minorTickMark val="none"/>
        <c:tickLblPos val="nextTo"/>
        <c:crossAx val="2056521400"/>
        <c:crosses val="autoZero"/>
        <c:crossBetween val="between"/>
      </c:valAx>
    </c:plotArea>
    <c:plotVisOnly val="1"/>
    <c:dispBlanksAs val="gap"/>
    <c:showDLblsOverMax val="0"/>
  </c:chart>
  <c:txPr>
    <a:bodyPr/>
    <a:lstStyle/>
    <a:p>
      <a:pPr>
        <a:defRPr sz="1200">
          <a:latin typeface="Arial Narrow" panose="020B0606020202030204" pitchFamily="34" charset="0"/>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'Demanda interna'!$E$3</c:f>
              <c:strCache>
                <c:ptCount val="1"/>
                <c:pt idx="0">
                  <c:v>Producto bruto interno por tipo de gasto (variaciones porcentuales reales) - Demanda Interna</c:v>
                </c:pt>
              </c:strCache>
            </c:strRef>
          </c:tx>
          <c:spPr>
            <a:solidFill>
              <a:srgbClr val="FF0000"/>
            </a:solidFill>
          </c:spPr>
          <c:invertIfNegative val="0"/>
          <c:dPt>
            <c:idx val="12"/>
            <c:invertIfNegative val="0"/>
            <c:bubble3D val="0"/>
            <c:spPr>
              <a:solidFill>
                <a:schemeClr val="bg1">
                  <a:lumMod val="65000"/>
                </a:schemeClr>
              </a:solidFill>
              <a:ln>
                <a:noFill/>
              </a:ln>
            </c:spPr>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'Demanda interna'!$D$4:$D$16</c:f>
              <c:strCache>
                <c:ptCount val="13"/>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strCache>
            </c:strRef>
          </c:cat>
          <c:val>
            <c:numRef>
              <c:f>'Demanda interna'!$E$4:$E$16</c:f>
              <c:numCache>
                <c:formatCode>General</c:formatCode>
                <c:ptCount val="13"/>
                <c:pt idx="0">
                  <c:v>2.7</c:v>
                </c:pt>
                <c:pt idx="1">
                  <c:v>4.2</c:v>
                </c:pt>
                <c:pt idx="2">
                  <c:v>11.4</c:v>
                </c:pt>
                <c:pt idx="3">
                  <c:v>12.1</c:v>
                </c:pt>
                <c:pt idx="4">
                  <c:v>13.6</c:v>
                </c:pt>
                <c:pt idx="5">
                  <c:v>-3.3</c:v>
                </c:pt>
                <c:pt idx="6">
                  <c:v>14.9</c:v>
                </c:pt>
                <c:pt idx="7">
                  <c:v>7.7</c:v>
                </c:pt>
                <c:pt idx="8">
                  <c:v>7.2</c:v>
                </c:pt>
                <c:pt idx="9">
                  <c:v>7.2</c:v>
                </c:pt>
                <c:pt idx="10">
                  <c:v>2.2</c:v>
                </c:pt>
                <c:pt idx="11">
                  <c:v>2.9</c:v>
                </c:pt>
                <c:pt idx="12">
                  <c:v>1.8</c:v>
                </c:pt>
              </c:numCache>
            </c:numRef>
          </c:val>
        </c:ser>
        <c:dLbls>
          <c:dLblPos val="outEnd"/>
          <c:showLegendKey val="0"/>
          <c:showVal val="1"/>
          <c:showCatName val="0"/>
          <c:showSerName val="0"/>
          <c:showPercent val="0"/>
          <c:showBubbleSize val="0"/>
        </c:dLbls>
        <c:gapWidth val="150"/>
        <c:axId val="2056553336"/>
        <c:axId val="2056542008"/>
      </c:barChart>
      <c:catAx>
        <c:axId val="2056553336"/>
        <c:scaling>
          <c:orientation val="minMax"/>
        </c:scaling>
        <c:delete val="0"/>
        <c:axPos val="b"/>
        <c:numFmt formatCode="General" sourceLinked="0"/>
        <c:majorTickMark val="none"/>
        <c:minorTickMark val="none"/>
        <c:tickLblPos val="low"/>
        <c:txPr>
          <a:bodyPr rot="-5400000" vert="horz"/>
          <a:lstStyle/>
          <a:p>
            <a:pPr>
              <a:defRPr/>
            </a:pPr>
            <a:endParaRPr lang="en-US"/>
          </a:p>
        </c:txPr>
        <c:crossAx val="2056542008"/>
        <c:crosses val="autoZero"/>
        <c:auto val="1"/>
        <c:lblAlgn val="ctr"/>
        <c:lblOffset val="100"/>
        <c:noMultiLvlLbl val="0"/>
      </c:catAx>
      <c:valAx>
        <c:axId val="2056542008"/>
        <c:scaling>
          <c:orientation val="minMax"/>
        </c:scaling>
        <c:delete val="1"/>
        <c:axPos val="l"/>
        <c:numFmt formatCode="General" sourceLinked="1"/>
        <c:majorTickMark val="out"/>
        <c:minorTickMark val="none"/>
        <c:tickLblPos val="nextTo"/>
        <c:crossAx val="2056553336"/>
        <c:crosses val="autoZero"/>
        <c:crossBetween val="between"/>
      </c:valAx>
    </c:plotArea>
    <c:plotVisOnly val="1"/>
    <c:dispBlanksAs val="gap"/>
    <c:showDLblsOverMax val="0"/>
  </c:chart>
  <c:txPr>
    <a:bodyPr/>
    <a:lstStyle/>
    <a:p>
      <a:pPr>
        <a:defRPr sz="1100">
          <a:latin typeface="Arial Narrow" panose="020B0606020202030204" pitchFamily="34" charset="0"/>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'Balanza comercial'!$D$6</c:f>
              <c:strCache>
                <c:ptCount val="1"/>
                <c:pt idx="0">
                  <c:v>Exportaciones</c:v>
                </c:pt>
              </c:strCache>
            </c:strRef>
          </c:tx>
          <c:spPr>
            <a:solidFill>
              <a:srgbClr val="FF0000"/>
            </a:solidFill>
          </c:spPr>
          <c:invertIfNegative val="0"/>
          <c:cat>
            <c:strRef>
              <c:f>'Balanza comercial'!$C$7:$C$19</c:f>
              <c:strCache>
                <c:ptCount val="13"/>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strCache>
            </c:strRef>
          </c:cat>
          <c:val>
            <c:numRef>
              <c:f>'Balanza comercial'!$D$7:$D$19</c:f>
              <c:numCache>
                <c:formatCode>#,##0</c:formatCode>
                <c:ptCount val="13"/>
                <c:pt idx="0">
                  <c:v>12809.1689453125</c:v>
                </c:pt>
                <c:pt idx="1">
                  <c:v>17367.68359375</c:v>
                </c:pt>
                <c:pt idx="2">
                  <c:v>23830.146484375</c:v>
                </c:pt>
                <c:pt idx="3">
                  <c:v>28093.759765625</c:v>
                </c:pt>
                <c:pt idx="4">
                  <c:v>31018.541015625</c:v>
                </c:pt>
                <c:pt idx="5">
                  <c:v>27070.51953125</c:v>
                </c:pt>
                <c:pt idx="6">
                  <c:v>35803.08203125</c:v>
                </c:pt>
                <c:pt idx="7">
                  <c:v>46375.9609375</c:v>
                </c:pt>
                <c:pt idx="8">
                  <c:v>47410.60546874999</c:v>
                </c:pt>
                <c:pt idx="9">
                  <c:v>42860.63671875</c:v>
                </c:pt>
                <c:pt idx="10">
                  <c:v>39532.68359375</c:v>
                </c:pt>
                <c:pt idx="11">
                  <c:v>34236.0</c:v>
                </c:pt>
                <c:pt idx="12">
                  <c:v>35299.0</c:v>
                </c:pt>
              </c:numCache>
            </c:numRef>
          </c:val>
        </c:ser>
        <c:ser>
          <c:idx val="1"/>
          <c:order val="1"/>
          <c:tx>
            <c:strRef>
              <c:f>'Balanza comercial'!$E$6</c:f>
              <c:strCache>
                <c:ptCount val="1"/>
                <c:pt idx="0">
                  <c:v>Importaciones</c:v>
                </c:pt>
              </c:strCache>
            </c:strRef>
          </c:tx>
          <c:spPr>
            <a:solidFill>
              <a:schemeClr val="bg1">
                <a:lumMod val="65000"/>
              </a:schemeClr>
            </a:solidFill>
          </c:spPr>
          <c:invertIfNegative val="0"/>
          <c:cat>
            <c:strRef>
              <c:f>'Balanza comercial'!$C$7:$C$19</c:f>
              <c:strCache>
                <c:ptCount val="13"/>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strCache>
            </c:strRef>
          </c:cat>
          <c:val>
            <c:numRef>
              <c:f>'Balanza comercial'!$E$7:$E$19</c:f>
              <c:numCache>
                <c:formatCode>#,##0</c:formatCode>
                <c:ptCount val="13"/>
                <c:pt idx="0">
                  <c:v>9804.775979999999</c:v>
                </c:pt>
                <c:pt idx="1">
                  <c:v>12081.608791</c:v>
                </c:pt>
                <c:pt idx="2">
                  <c:v>14844.082095</c:v>
                </c:pt>
                <c:pt idx="3">
                  <c:v>19590.52</c:v>
                </c:pt>
                <c:pt idx="4">
                  <c:v>28449.18600000001</c:v>
                </c:pt>
                <c:pt idx="5">
                  <c:v>21010.687576</c:v>
                </c:pt>
                <c:pt idx="6">
                  <c:v>28815.31946599999</c:v>
                </c:pt>
                <c:pt idx="7">
                  <c:v>37151.5216</c:v>
                </c:pt>
                <c:pt idx="8">
                  <c:v>41017.93714</c:v>
                </c:pt>
                <c:pt idx="9">
                  <c:v>42356.184715</c:v>
                </c:pt>
                <c:pt idx="10">
                  <c:v>41042.15055</c:v>
                </c:pt>
                <c:pt idx="11">
                  <c:v>37385.0</c:v>
                </c:pt>
                <c:pt idx="12">
                  <c:v>35741.0</c:v>
                </c:pt>
              </c:numCache>
            </c:numRef>
          </c:val>
        </c:ser>
        <c:dLbls>
          <c:showLegendKey val="0"/>
          <c:showVal val="0"/>
          <c:showCatName val="0"/>
          <c:showSerName val="0"/>
          <c:showPercent val="0"/>
          <c:showBubbleSize val="0"/>
        </c:dLbls>
        <c:gapWidth val="150"/>
        <c:axId val="2141570760"/>
        <c:axId val="2141592936"/>
      </c:barChart>
      <c:lineChart>
        <c:grouping val="standard"/>
        <c:varyColors val="0"/>
        <c:ser>
          <c:idx val="2"/>
          <c:order val="2"/>
          <c:tx>
            <c:strRef>
              <c:f>'Balanza comercial'!$F$6</c:f>
              <c:strCache>
                <c:ptCount val="1"/>
                <c:pt idx="0">
                  <c:v>Balanza Comercial</c:v>
                </c:pt>
              </c:strCache>
            </c:strRef>
          </c:tx>
          <c:spPr>
            <a:ln>
              <a:solidFill>
                <a:schemeClr val="tx1"/>
              </a:solidFill>
            </a:ln>
          </c:spPr>
          <c:marker>
            <c:spPr>
              <a:solidFill>
                <a:schemeClr val="tx1"/>
              </a:solidFill>
              <a:ln>
                <a:solidFill>
                  <a:schemeClr val="tx1"/>
                </a:solidFill>
              </a:ln>
            </c:spPr>
          </c:marker>
          <c:cat>
            <c:strRef>
              <c:f>'Balanza comercial'!$C$7:$C$19</c:f>
              <c:strCache>
                <c:ptCount val="13"/>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strCache>
            </c:strRef>
          </c:cat>
          <c:val>
            <c:numRef>
              <c:f>'Balanza comercial'!$F$7:$F$19</c:f>
              <c:numCache>
                <c:formatCode>#,##0</c:formatCode>
                <c:ptCount val="13"/>
                <c:pt idx="0">
                  <c:v>3004.3929653125</c:v>
                </c:pt>
                <c:pt idx="1">
                  <c:v>5286.074802749999</c:v>
                </c:pt>
                <c:pt idx="2">
                  <c:v>8986.064389375</c:v>
                </c:pt>
                <c:pt idx="3">
                  <c:v>8503.239765625</c:v>
                </c:pt>
                <c:pt idx="4">
                  <c:v>2569.355015624999</c:v>
                </c:pt>
                <c:pt idx="5">
                  <c:v>6059.83195525</c:v>
                </c:pt>
                <c:pt idx="6">
                  <c:v>6987.76256525</c:v>
                </c:pt>
                <c:pt idx="7">
                  <c:v>9224.4393375</c:v>
                </c:pt>
                <c:pt idx="8">
                  <c:v>6392.66832875</c:v>
                </c:pt>
                <c:pt idx="9">
                  <c:v>504.4520037499969</c:v>
                </c:pt>
                <c:pt idx="10">
                  <c:v>-1509.466956249998</c:v>
                </c:pt>
                <c:pt idx="11">
                  <c:v>-3149.0</c:v>
                </c:pt>
                <c:pt idx="12">
                  <c:v>-442.0</c:v>
                </c:pt>
              </c:numCache>
            </c:numRef>
          </c:val>
          <c:smooth val="0"/>
        </c:ser>
        <c:dLbls>
          <c:showLegendKey val="0"/>
          <c:showVal val="0"/>
          <c:showCatName val="0"/>
          <c:showSerName val="0"/>
          <c:showPercent val="0"/>
          <c:showBubbleSize val="0"/>
        </c:dLbls>
        <c:marker val="1"/>
        <c:smooth val="0"/>
        <c:axId val="2141570760"/>
        <c:axId val="2141592936"/>
      </c:lineChart>
      <c:catAx>
        <c:axId val="2141570760"/>
        <c:scaling>
          <c:orientation val="minMax"/>
        </c:scaling>
        <c:delete val="0"/>
        <c:axPos val="b"/>
        <c:numFmt formatCode="General" sourceLinked="0"/>
        <c:majorTickMark val="none"/>
        <c:minorTickMark val="none"/>
        <c:tickLblPos val="nextTo"/>
        <c:crossAx val="2141592936"/>
        <c:crosses val="autoZero"/>
        <c:auto val="1"/>
        <c:lblAlgn val="ctr"/>
        <c:lblOffset val="100"/>
        <c:noMultiLvlLbl val="0"/>
      </c:catAx>
      <c:valAx>
        <c:axId val="2141592936"/>
        <c:scaling>
          <c:orientation val="minMax"/>
        </c:scaling>
        <c:delete val="0"/>
        <c:axPos val="l"/>
        <c:numFmt formatCode="#,##0" sourceLinked="0"/>
        <c:majorTickMark val="none"/>
        <c:minorTickMark val="none"/>
        <c:tickLblPos val="nextTo"/>
        <c:txPr>
          <a:bodyPr/>
          <a:lstStyle/>
          <a:p>
            <a:pPr>
              <a:defRPr sz="1200"/>
            </a:pPr>
            <a:endParaRPr lang="en-US"/>
          </a:p>
        </c:txPr>
        <c:crossAx val="2141570760"/>
        <c:crosses val="autoZero"/>
        <c:crossBetween val="between"/>
      </c:valAx>
      <c:dTable>
        <c:showHorzBorder val="1"/>
        <c:showVertBorder val="1"/>
        <c:showOutline val="1"/>
        <c:showKeys val="1"/>
        <c:txPr>
          <a:bodyPr/>
          <a:lstStyle/>
          <a:p>
            <a:pPr rtl="0">
              <a:defRPr sz="1100"/>
            </a:pPr>
            <a:endParaRPr lang="en-US"/>
          </a:p>
        </c:txPr>
      </c:dTable>
    </c:plotArea>
    <c:plotVisOnly val="1"/>
    <c:dispBlanksAs val="gap"/>
    <c:showDLblsOverMax val="0"/>
  </c:chart>
  <c:txPr>
    <a:bodyPr/>
    <a:lstStyle/>
    <a:p>
      <a:pPr>
        <a:defRPr sz="1050"/>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IPC!$B$4</c:f>
              <c:strCache>
                <c:ptCount val="1"/>
                <c:pt idx="0">
                  <c:v>Promedio</c:v>
                </c:pt>
              </c:strCache>
            </c:strRef>
          </c:tx>
          <c:spPr>
            <a:solidFill>
              <a:schemeClr val="bg1">
                <a:lumMod val="65000"/>
              </a:schemeClr>
            </a:solidFill>
          </c:spPr>
          <c:invertIfNegative val="0"/>
          <c:dPt>
            <c:idx val="0"/>
            <c:invertIfNegative val="0"/>
            <c:bubble3D val="0"/>
            <c:spPr>
              <a:solidFill>
                <a:srgbClr val="FF0000"/>
              </a:solidFill>
            </c:spPr>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IPC!$A$5:$A$9</c:f>
              <c:strCache>
                <c:ptCount val="5"/>
                <c:pt idx="0">
                  <c:v>Perú</c:v>
                </c:pt>
                <c:pt idx="1">
                  <c:v>Chile</c:v>
                </c:pt>
                <c:pt idx="2">
                  <c:v>México</c:v>
                </c:pt>
                <c:pt idx="3">
                  <c:v>Colombia</c:v>
                </c:pt>
                <c:pt idx="4">
                  <c:v>Brasil</c:v>
                </c:pt>
              </c:strCache>
            </c:strRef>
          </c:cat>
          <c:val>
            <c:numRef>
              <c:f>IPC!$B$5:$B$9</c:f>
              <c:numCache>
                <c:formatCode>0.0</c:formatCode>
                <c:ptCount val="5"/>
                <c:pt idx="0">
                  <c:v>3.011636363636363</c:v>
                </c:pt>
                <c:pt idx="1">
                  <c:v>3.589818181818181</c:v>
                </c:pt>
                <c:pt idx="2">
                  <c:v>4.020818181818181</c:v>
                </c:pt>
                <c:pt idx="3">
                  <c:v>4.077272727272728</c:v>
                </c:pt>
                <c:pt idx="4">
                  <c:v>5.646717166909967</c:v>
                </c:pt>
              </c:numCache>
            </c:numRef>
          </c:val>
        </c:ser>
        <c:dLbls>
          <c:dLblPos val="outEnd"/>
          <c:showLegendKey val="0"/>
          <c:showVal val="1"/>
          <c:showCatName val="0"/>
          <c:showSerName val="0"/>
          <c:showPercent val="0"/>
          <c:showBubbleSize val="0"/>
        </c:dLbls>
        <c:gapWidth val="150"/>
        <c:axId val="-2140464296"/>
        <c:axId val="-2140455080"/>
      </c:barChart>
      <c:catAx>
        <c:axId val="-2140464296"/>
        <c:scaling>
          <c:orientation val="minMax"/>
        </c:scaling>
        <c:delete val="0"/>
        <c:axPos val="b"/>
        <c:numFmt formatCode="General" sourceLinked="0"/>
        <c:majorTickMark val="none"/>
        <c:minorTickMark val="none"/>
        <c:tickLblPos val="nextTo"/>
        <c:crossAx val="-2140455080"/>
        <c:crosses val="autoZero"/>
        <c:auto val="1"/>
        <c:lblAlgn val="ctr"/>
        <c:lblOffset val="100"/>
        <c:noMultiLvlLbl val="0"/>
      </c:catAx>
      <c:valAx>
        <c:axId val="-2140455080"/>
        <c:scaling>
          <c:orientation val="minMax"/>
        </c:scaling>
        <c:delete val="1"/>
        <c:axPos val="l"/>
        <c:numFmt formatCode="0.0" sourceLinked="1"/>
        <c:majorTickMark val="out"/>
        <c:minorTickMark val="none"/>
        <c:tickLblPos val="nextTo"/>
        <c:crossAx val="-2140464296"/>
        <c:crosses val="autoZero"/>
        <c:crossBetween val="between"/>
      </c:valAx>
      <c:spPr>
        <a:ln>
          <a:noFill/>
        </a:ln>
      </c:spPr>
    </c:plotArea>
    <c:plotVisOnly val="1"/>
    <c:dispBlanksAs val="gap"/>
    <c:showDLblsOverMax val="0"/>
  </c:chart>
  <c:spPr>
    <a:ln>
      <a:noFill/>
    </a:ln>
  </c:spPr>
  <c:txPr>
    <a:bodyPr/>
    <a:lstStyle/>
    <a:p>
      <a:pPr>
        <a:defRPr sz="1200">
          <a:latin typeface="Arial Narrow" panose="020B0606020202030204" pitchFamily="34" charset="0"/>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360967183671047"/>
          <c:y val="0.0"/>
          <c:w val="0.938888888888889"/>
          <c:h val="0.865184009549777"/>
        </c:manualLayout>
      </c:layout>
      <c:barChart>
        <c:barDir val="col"/>
        <c:grouping val="clustered"/>
        <c:varyColors val="0"/>
        <c:ser>
          <c:idx val="0"/>
          <c:order val="0"/>
          <c:spPr>
            <a:solidFill>
              <a:schemeClr val="bg1">
                <a:lumMod val="75000"/>
              </a:schemeClr>
            </a:solidFill>
          </c:spPr>
          <c:invertIfNegative val="0"/>
          <c:dPt>
            <c:idx val="1"/>
            <c:invertIfNegative val="0"/>
            <c:bubble3D val="0"/>
            <c:spPr>
              <a:solidFill>
                <a:srgbClr val="FF0000"/>
              </a:solidFill>
            </c:spPr>
          </c:dPt>
          <c:dLbls>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IPC!$J$86:$J$90</c:f>
              <c:strCache>
                <c:ptCount val="5"/>
                <c:pt idx="0">
                  <c:v>México</c:v>
                </c:pt>
                <c:pt idx="1">
                  <c:v>Perú</c:v>
                </c:pt>
                <c:pt idx="2">
                  <c:v>Chile</c:v>
                </c:pt>
                <c:pt idx="3">
                  <c:v>Colombia</c:v>
                </c:pt>
                <c:pt idx="4">
                  <c:v>Brasil</c:v>
                </c:pt>
              </c:strCache>
            </c:strRef>
          </c:cat>
          <c:val>
            <c:numRef>
              <c:f>IPC!$K$86:$K$90</c:f>
              <c:numCache>
                <c:formatCode>_(* #,##0.00_);_(* \(#,##0.00\);_(* "-"??_);_(@_)</c:formatCode>
                <c:ptCount val="5"/>
                <c:pt idx="0">
                  <c:v>2.131</c:v>
                </c:pt>
                <c:pt idx="1">
                  <c:v>4.4</c:v>
                </c:pt>
                <c:pt idx="2">
                  <c:v>4.405</c:v>
                </c:pt>
                <c:pt idx="3">
                  <c:v>6.771</c:v>
                </c:pt>
                <c:pt idx="4">
                  <c:v>10.673</c:v>
                </c:pt>
              </c:numCache>
            </c:numRef>
          </c:val>
        </c:ser>
        <c:dLbls>
          <c:showLegendKey val="0"/>
          <c:showVal val="0"/>
          <c:showCatName val="0"/>
          <c:showSerName val="0"/>
          <c:showPercent val="0"/>
          <c:showBubbleSize val="0"/>
        </c:dLbls>
        <c:gapWidth val="150"/>
        <c:axId val="-2140699272"/>
        <c:axId val="-2140711624"/>
      </c:barChart>
      <c:catAx>
        <c:axId val="-2140699272"/>
        <c:scaling>
          <c:orientation val="minMax"/>
        </c:scaling>
        <c:delete val="0"/>
        <c:axPos val="b"/>
        <c:numFmt formatCode="General" sourceLinked="0"/>
        <c:majorTickMark val="out"/>
        <c:minorTickMark val="none"/>
        <c:tickLblPos val="nextTo"/>
        <c:crossAx val="-2140711624"/>
        <c:crosses val="autoZero"/>
        <c:auto val="1"/>
        <c:lblAlgn val="ctr"/>
        <c:lblOffset val="100"/>
        <c:noMultiLvlLbl val="0"/>
      </c:catAx>
      <c:valAx>
        <c:axId val="-2140711624"/>
        <c:scaling>
          <c:orientation val="minMax"/>
        </c:scaling>
        <c:delete val="1"/>
        <c:axPos val="l"/>
        <c:numFmt formatCode="_(* #,##0.00_);_(* \(#,##0.00\);_(* &quot;-&quot;??_);_(@_)" sourceLinked="1"/>
        <c:majorTickMark val="out"/>
        <c:minorTickMark val="none"/>
        <c:tickLblPos val="nextTo"/>
        <c:crossAx val="-2140699272"/>
        <c:crosses val="autoZero"/>
        <c:crossBetween val="between"/>
      </c:valAx>
    </c:plotArea>
    <c:plotVisOnly val="1"/>
    <c:dispBlanksAs val="gap"/>
    <c:showDLblsOverMax val="0"/>
  </c:chart>
  <c:txPr>
    <a:bodyPr/>
    <a:lstStyle/>
    <a:p>
      <a:pPr>
        <a:defRPr sz="1200">
          <a:latin typeface="Arial Narrow" pitchFamily="34" charset="0"/>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0294769587404196"/>
          <c:y val="0.0321498936527482"/>
          <c:w val="0.994670719726214"/>
          <c:h val="0.81432806046647"/>
        </c:manualLayout>
      </c:layout>
      <c:areaChart>
        <c:grouping val="standard"/>
        <c:varyColors val="0"/>
        <c:ser>
          <c:idx val="1"/>
          <c:order val="0"/>
          <c:tx>
            <c:strRef>
              <c:f>'EMBI DIARIO'!$U$4</c:f>
              <c:strCache>
                <c:ptCount val="1"/>
                <c:pt idx="0">
                  <c:v>Spread - Perú (pbs)</c:v>
                </c:pt>
              </c:strCache>
            </c:strRef>
          </c:tx>
          <c:spPr>
            <a:solidFill>
              <a:srgbClr val="FF0000"/>
            </a:solidFill>
            <a:ln w="12700">
              <a:solidFill>
                <a:srgbClr val="FF0000"/>
              </a:solidFill>
              <a:prstDash val="solid"/>
            </a:ln>
          </c:spPr>
          <c:cat>
            <c:numRef>
              <c:f>'EMBI DIARIO'!$R$5:$R$1815</c:f>
              <c:numCache>
                <c:formatCode>mmm\-yy</c:formatCode>
                <c:ptCount val="1811"/>
                <c:pt idx="0">
                  <c:v>42036.0</c:v>
                </c:pt>
                <c:pt idx="1">
                  <c:v>42036.0</c:v>
                </c:pt>
                <c:pt idx="2">
                  <c:v>42036.0</c:v>
                </c:pt>
                <c:pt idx="3">
                  <c:v>42036.0</c:v>
                </c:pt>
                <c:pt idx="4">
                  <c:v>42036.0</c:v>
                </c:pt>
                <c:pt idx="5">
                  <c:v>42036.0</c:v>
                </c:pt>
                <c:pt idx="6">
                  <c:v>42005.0</c:v>
                </c:pt>
                <c:pt idx="7">
                  <c:v>42005.0</c:v>
                </c:pt>
                <c:pt idx="8">
                  <c:v>42005.0</c:v>
                </c:pt>
                <c:pt idx="9">
                  <c:v>42005.0</c:v>
                </c:pt>
                <c:pt idx="10">
                  <c:v>42005.0</c:v>
                </c:pt>
                <c:pt idx="11">
                  <c:v>42005.0</c:v>
                </c:pt>
                <c:pt idx="12">
                  <c:v>42005.0</c:v>
                </c:pt>
                <c:pt idx="13">
                  <c:v>42005.0</c:v>
                </c:pt>
                <c:pt idx="14">
                  <c:v>42005.0</c:v>
                </c:pt>
                <c:pt idx="15">
                  <c:v>42005.0</c:v>
                </c:pt>
                <c:pt idx="16">
                  <c:v>42005.0</c:v>
                </c:pt>
                <c:pt idx="17">
                  <c:v>42005.0</c:v>
                </c:pt>
                <c:pt idx="18">
                  <c:v>42005.0</c:v>
                </c:pt>
                <c:pt idx="19">
                  <c:v>42005.0</c:v>
                </c:pt>
                <c:pt idx="20">
                  <c:v>42005.0</c:v>
                </c:pt>
                <c:pt idx="21">
                  <c:v>42005.0</c:v>
                </c:pt>
                <c:pt idx="22">
                  <c:v>42005.0</c:v>
                </c:pt>
                <c:pt idx="23">
                  <c:v>42005.0</c:v>
                </c:pt>
                <c:pt idx="24">
                  <c:v>42005.0</c:v>
                </c:pt>
                <c:pt idx="25">
                  <c:v>42005.0</c:v>
                </c:pt>
                <c:pt idx="26">
                  <c:v>42005.0</c:v>
                </c:pt>
                <c:pt idx="27">
                  <c:v>41974.0</c:v>
                </c:pt>
                <c:pt idx="28">
                  <c:v>41974.0</c:v>
                </c:pt>
                <c:pt idx="29">
                  <c:v>41974.0</c:v>
                </c:pt>
                <c:pt idx="30">
                  <c:v>41974.0</c:v>
                </c:pt>
                <c:pt idx="31">
                  <c:v>41974.0</c:v>
                </c:pt>
                <c:pt idx="32">
                  <c:v>41974.0</c:v>
                </c:pt>
                <c:pt idx="33">
                  <c:v>41974.0</c:v>
                </c:pt>
                <c:pt idx="34">
                  <c:v>41974.0</c:v>
                </c:pt>
                <c:pt idx="35">
                  <c:v>41974.0</c:v>
                </c:pt>
                <c:pt idx="36">
                  <c:v>41974.0</c:v>
                </c:pt>
                <c:pt idx="37">
                  <c:v>41974.0</c:v>
                </c:pt>
                <c:pt idx="38">
                  <c:v>41974.0</c:v>
                </c:pt>
                <c:pt idx="39">
                  <c:v>41974.0</c:v>
                </c:pt>
                <c:pt idx="40">
                  <c:v>41974.0</c:v>
                </c:pt>
                <c:pt idx="41">
                  <c:v>41974.0</c:v>
                </c:pt>
                <c:pt idx="42">
                  <c:v>41974.0</c:v>
                </c:pt>
                <c:pt idx="43">
                  <c:v>41974.0</c:v>
                </c:pt>
                <c:pt idx="44">
                  <c:v>41974.0</c:v>
                </c:pt>
                <c:pt idx="45">
                  <c:v>41974.0</c:v>
                </c:pt>
                <c:pt idx="46">
                  <c:v>41974.0</c:v>
                </c:pt>
                <c:pt idx="47">
                  <c:v>41974.0</c:v>
                </c:pt>
                <c:pt idx="48">
                  <c:v>41974.0</c:v>
                </c:pt>
                <c:pt idx="49">
                  <c:v>41974.0</c:v>
                </c:pt>
                <c:pt idx="50">
                  <c:v>41944.0</c:v>
                </c:pt>
                <c:pt idx="51">
                  <c:v>41944.0</c:v>
                </c:pt>
                <c:pt idx="52">
                  <c:v>41944.0</c:v>
                </c:pt>
                <c:pt idx="53">
                  <c:v>41944.0</c:v>
                </c:pt>
                <c:pt idx="54">
                  <c:v>41944.0</c:v>
                </c:pt>
                <c:pt idx="55">
                  <c:v>41944.0</c:v>
                </c:pt>
                <c:pt idx="56">
                  <c:v>41944.0</c:v>
                </c:pt>
                <c:pt idx="57">
                  <c:v>41944.0</c:v>
                </c:pt>
                <c:pt idx="58">
                  <c:v>41944.0</c:v>
                </c:pt>
                <c:pt idx="59">
                  <c:v>41944.0</c:v>
                </c:pt>
                <c:pt idx="60">
                  <c:v>41944.0</c:v>
                </c:pt>
                <c:pt idx="61">
                  <c:v>41944.0</c:v>
                </c:pt>
                <c:pt idx="62">
                  <c:v>41944.0</c:v>
                </c:pt>
                <c:pt idx="63">
                  <c:v>41944.0</c:v>
                </c:pt>
                <c:pt idx="64">
                  <c:v>41944.0</c:v>
                </c:pt>
                <c:pt idx="65">
                  <c:v>41944.0</c:v>
                </c:pt>
                <c:pt idx="66">
                  <c:v>41944.0</c:v>
                </c:pt>
                <c:pt idx="67">
                  <c:v>41944.0</c:v>
                </c:pt>
                <c:pt idx="68">
                  <c:v>41944.0</c:v>
                </c:pt>
                <c:pt idx="69">
                  <c:v>41944.0</c:v>
                </c:pt>
                <c:pt idx="70">
                  <c:v>41913.0</c:v>
                </c:pt>
                <c:pt idx="71">
                  <c:v>41913.0</c:v>
                </c:pt>
                <c:pt idx="72">
                  <c:v>41913.0</c:v>
                </c:pt>
                <c:pt idx="73">
                  <c:v>41913.0</c:v>
                </c:pt>
                <c:pt idx="74">
                  <c:v>41913.0</c:v>
                </c:pt>
                <c:pt idx="75">
                  <c:v>41913.0</c:v>
                </c:pt>
                <c:pt idx="76">
                  <c:v>41913.0</c:v>
                </c:pt>
                <c:pt idx="77">
                  <c:v>41913.0</c:v>
                </c:pt>
                <c:pt idx="78">
                  <c:v>41913.0</c:v>
                </c:pt>
                <c:pt idx="79">
                  <c:v>41913.0</c:v>
                </c:pt>
                <c:pt idx="80">
                  <c:v>41913.0</c:v>
                </c:pt>
                <c:pt idx="81">
                  <c:v>41913.0</c:v>
                </c:pt>
                <c:pt idx="82">
                  <c:v>41913.0</c:v>
                </c:pt>
                <c:pt idx="83">
                  <c:v>41913.0</c:v>
                </c:pt>
                <c:pt idx="84">
                  <c:v>41913.0</c:v>
                </c:pt>
                <c:pt idx="85">
                  <c:v>41913.0</c:v>
                </c:pt>
                <c:pt idx="86">
                  <c:v>41913.0</c:v>
                </c:pt>
                <c:pt idx="87">
                  <c:v>41913.0</c:v>
                </c:pt>
                <c:pt idx="88">
                  <c:v>41913.0</c:v>
                </c:pt>
                <c:pt idx="89">
                  <c:v>41913.0</c:v>
                </c:pt>
                <c:pt idx="90">
                  <c:v>41913.0</c:v>
                </c:pt>
                <c:pt idx="91">
                  <c:v>41913.0</c:v>
                </c:pt>
                <c:pt idx="92">
                  <c:v>41913.0</c:v>
                </c:pt>
                <c:pt idx="93">
                  <c:v>41883.0</c:v>
                </c:pt>
                <c:pt idx="94">
                  <c:v>41883.0</c:v>
                </c:pt>
                <c:pt idx="95">
                  <c:v>41883.0</c:v>
                </c:pt>
                <c:pt idx="96">
                  <c:v>41883.0</c:v>
                </c:pt>
                <c:pt idx="97">
                  <c:v>41883.0</c:v>
                </c:pt>
                <c:pt idx="98">
                  <c:v>41883.0</c:v>
                </c:pt>
                <c:pt idx="99">
                  <c:v>41883.0</c:v>
                </c:pt>
                <c:pt idx="100">
                  <c:v>41883.0</c:v>
                </c:pt>
                <c:pt idx="101">
                  <c:v>41883.0</c:v>
                </c:pt>
                <c:pt idx="102">
                  <c:v>41883.0</c:v>
                </c:pt>
                <c:pt idx="103">
                  <c:v>41883.0</c:v>
                </c:pt>
                <c:pt idx="104">
                  <c:v>41883.0</c:v>
                </c:pt>
                <c:pt idx="105">
                  <c:v>41883.0</c:v>
                </c:pt>
                <c:pt idx="106">
                  <c:v>41883.0</c:v>
                </c:pt>
                <c:pt idx="107">
                  <c:v>41883.0</c:v>
                </c:pt>
                <c:pt idx="108">
                  <c:v>41883.0</c:v>
                </c:pt>
                <c:pt idx="109">
                  <c:v>41883.0</c:v>
                </c:pt>
                <c:pt idx="110">
                  <c:v>41883.0</c:v>
                </c:pt>
                <c:pt idx="111">
                  <c:v>41883.0</c:v>
                </c:pt>
                <c:pt idx="112">
                  <c:v>41883.0</c:v>
                </c:pt>
                <c:pt idx="113">
                  <c:v>41883.0</c:v>
                </c:pt>
                <c:pt idx="114">
                  <c:v>41883.0</c:v>
                </c:pt>
                <c:pt idx="115">
                  <c:v>41852.0</c:v>
                </c:pt>
                <c:pt idx="116">
                  <c:v>41852.0</c:v>
                </c:pt>
                <c:pt idx="117">
                  <c:v>41852.0</c:v>
                </c:pt>
                <c:pt idx="118">
                  <c:v>41852.0</c:v>
                </c:pt>
                <c:pt idx="119">
                  <c:v>41852.0</c:v>
                </c:pt>
                <c:pt idx="120">
                  <c:v>41852.0</c:v>
                </c:pt>
                <c:pt idx="121">
                  <c:v>41852.0</c:v>
                </c:pt>
                <c:pt idx="122">
                  <c:v>41852.0</c:v>
                </c:pt>
                <c:pt idx="123">
                  <c:v>41852.0</c:v>
                </c:pt>
                <c:pt idx="124">
                  <c:v>41852.0</c:v>
                </c:pt>
                <c:pt idx="125">
                  <c:v>41852.0</c:v>
                </c:pt>
                <c:pt idx="126">
                  <c:v>41852.0</c:v>
                </c:pt>
                <c:pt idx="127">
                  <c:v>41852.0</c:v>
                </c:pt>
                <c:pt idx="128">
                  <c:v>41852.0</c:v>
                </c:pt>
                <c:pt idx="129">
                  <c:v>41852.0</c:v>
                </c:pt>
                <c:pt idx="130">
                  <c:v>41852.0</c:v>
                </c:pt>
                <c:pt idx="131">
                  <c:v>41852.0</c:v>
                </c:pt>
                <c:pt idx="132">
                  <c:v>41852.0</c:v>
                </c:pt>
                <c:pt idx="133">
                  <c:v>41852.0</c:v>
                </c:pt>
                <c:pt idx="134">
                  <c:v>41852.0</c:v>
                </c:pt>
                <c:pt idx="135">
                  <c:v>41852.0</c:v>
                </c:pt>
                <c:pt idx="136">
                  <c:v>41821.0</c:v>
                </c:pt>
                <c:pt idx="137">
                  <c:v>41821.0</c:v>
                </c:pt>
                <c:pt idx="138">
                  <c:v>41821.0</c:v>
                </c:pt>
                <c:pt idx="139">
                  <c:v>41821.0</c:v>
                </c:pt>
                <c:pt idx="140">
                  <c:v>41821.0</c:v>
                </c:pt>
                <c:pt idx="141">
                  <c:v>41821.0</c:v>
                </c:pt>
                <c:pt idx="142">
                  <c:v>41821.0</c:v>
                </c:pt>
                <c:pt idx="143">
                  <c:v>41821.0</c:v>
                </c:pt>
                <c:pt idx="144">
                  <c:v>41821.0</c:v>
                </c:pt>
                <c:pt idx="145">
                  <c:v>41821.0</c:v>
                </c:pt>
                <c:pt idx="146">
                  <c:v>41821.0</c:v>
                </c:pt>
                <c:pt idx="147">
                  <c:v>41821.0</c:v>
                </c:pt>
                <c:pt idx="148">
                  <c:v>41821.0</c:v>
                </c:pt>
                <c:pt idx="149">
                  <c:v>41821.0</c:v>
                </c:pt>
                <c:pt idx="150">
                  <c:v>41821.0</c:v>
                </c:pt>
                <c:pt idx="151">
                  <c:v>41821.0</c:v>
                </c:pt>
                <c:pt idx="152">
                  <c:v>41821.0</c:v>
                </c:pt>
                <c:pt idx="153">
                  <c:v>41821.0</c:v>
                </c:pt>
                <c:pt idx="154">
                  <c:v>41821.0</c:v>
                </c:pt>
                <c:pt idx="155">
                  <c:v>41821.0</c:v>
                </c:pt>
                <c:pt idx="156">
                  <c:v>41821.0</c:v>
                </c:pt>
                <c:pt idx="157">
                  <c:v>41821.0</c:v>
                </c:pt>
                <c:pt idx="158">
                  <c:v>41791.0</c:v>
                </c:pt>
                <c:pt idx="159">
                  <c:v>41791.0</c:v>
                </c:pt>
                <c:pt idx="160">
                  <c:v>41791.0</c:v>
                </c:pt>
                <c:pt idx="161">
                  <c:v>41791.0</c:v>
                </c:pt>
                <c:pt idx="162">
                  <c:v>41791.0</c:v>
                </c:pt>
                <c:pt idx="163">
                  <c:v>41791.0</c:v>
                </c:pt>
                <c:pt idx="164">
                  <c:v>41791.0</c:v>
                </c:pt>
                <c:pt idx="165">
                  <c:v>41791.0</c:v>
                </c:pt>
                <c:pt idx="166">
                  <c:v>41791.0</c:v>
                </c:pt>
                <c:pt idx="167">
                  <c:v>41791.0</c:v>
                </c:pt>
                <c:pt idx="168">
                  <c:v>41791.0</c:v>
                </c:pt>
                <c:pt idx="169">
                  <c:v>41791.0</c:v>
                </c:pt>
                <c:pt idx="170">
                  <c:v>41791.0</c:v>
                </c:pt>
                <c:pt idx="171">
                  <c:v>41791.0</c:v>
                </c:pt>
                <c:pt idx="172">
                  <c:v>41791.0</c:v>
                </c:pt>
                <c:pt idx="173">
                  <c:v>41791.0</c:v>
                </c:pt>
                <c:pt idx="174">
                  <c:v>41791.0</c:v>
                </c:pt>
                <c:pt idx="175">
                  <c:v>41791.0</c:v>
                </c:pt>
                <c:pt idx="176">
                  <c:v>41791.0</c:v>
                </c:pt>
                <c:pt idx="177">
                  <c:v>41791.0</c:v>
                </c:pt>
                <c:pt idx="178">
                  <c:v>41791.0</c:v>
                </c:pt>
                <c:pt idx="179">
                  <c:v>41760.0</c:v>
                </c:pt>
                <c:pt idx="180">
                  <c:v>41760.0</c:v>
                </c:pt>
                <c:pt idx="181">
                  <c:v>41760.0</c:v>
                </c:pt>
                <c:pt idx="182">
                  <c:v>41760.0</c:v>
                </c:pt>
                <c:pt idx="183">
                  <c:v>41760.0</c:v>
                </c:pt>
                <c:pt idx="184">
                  <c:v>41760.0</c:v>
                </c:pt>
                <c:pt idx="185">
                  <c:v>41760.0</c:v>
                </c:pt>
                <c:pt idx="186">
                  <c:v>41760.0</c:v>
                </c:pt>
                <c:pt idx="187">
                  <c:v>41760.0</c:v>
                </c:pt>
                <c:pt idx="188">
                  <c:v>41760.0</c:v>
                </c:pt>
                <c:pt idx="189">
                  <c:v>41760.0</c:v>
                </c:pt>
                <c:pt idx="190">
                  <c:v>41760.0</c:v>
                </c:pt>
                <c:pt idx="191">
                  <c:v>41760.0</c:v>
                </c:pt>
                <c:pt idx="192">
                  <c:v>41760.0</c:v>
                </c:pt>
                <c:pt idx="193">
                  <c:v>41760.0</c:v>
                </c:pt>
                <c:pt idx="194">
                  <c:v>41760.0</c:v>
                </c:pt>
                <c:pt idx="195">
                  <c:v>41760.0</c:v>
                </c:pt>
                <c:pt idx="196">
                  <c:v>41760.0</c:v>
                </c:pt>
                <c:pt idx="197">
                  <c:v>41760.0</c:v>
                </c:pt>
                <c:pt idx="198">
                  <c:v>41760.0</c:v>
                </c:pt>
                <c:pt idx="199">
                  <c:v>41760.0</c:v>
                </c:pt>
                <c:pt idx="200">
                  <c:v>41730.0</c:v>
                </c:pt>
                <c:pt idx="201">
                  <c:v>41730.0</c:v>
                </c:pt>
                <c:pt idx="202">
                  <c:v>41730.0</c:v>
                </c:pt>
                <c:pt idx="203">
                  <c:v>41730.0</c:v>
                </c:pt>
                <c:pt idx="204">
                  <c:v>41730.0</c:v>
                </c:pt>
                <c:pt idx="205">
                  <c:v>41730.0</c:v>
                </c:pt>
                <c:pt idx="206">
                  <c:v>41730.0</c:v>
                </c:pt>
                <c:pt idx="207">
                  <c:v>41730.0</c:v>
                </c:pt>
                <c:pt idx="208">
                  <c:v>41730.0</c:v>
                </c:pt>
                <c:pt idx="209">
                  <c:v>41730.0</c:v>
                </c:pt>
                <c:pt idx="210">
                  <c:v>41730.0</c:v>
                </c:pt>
                <c:pt idx="211">
                  <c:v>41730.0</c:v>
                </c:pt>
                <c:pt idx="212">
                  <c:v>41730.0</c:v>
                </c:pt>
                <c:pt idx="213">
                  <c:v>41730.0</c:v>
                </c:pt>
                <c:pt idx="214">
                  <c:v>41730.0</c:v>
                </c:pt>
                <c:pt idx="215">
                  <c:v>41730.0</c:v>
                </c:pt>
                <c:pt idx="216">
                  <c:v>41730.0</c:v>
                </c:pt>
                <c:pt idx="217">
                  <c:v>41730.0</c:v>
                </c:pt>
                <c:pt idx="218">
                  <c:v>41730.0</c:v>
                </c:pt>
                <c:pt idx="219">
                  <c:v>41730.0</c:v>
                </c:pt>
                <c:pt idx="220">
                  <c:v>41730.0</c:v>
                </c:pt>
                <c:pt idx="221">
                  <c:v>41699.0</c:v>
                </c:pt>
                <c:pt idx="222">
                  <c:v>41699.0</c:v>
                </c:pt>
                <c:pt idx="223">
                  <c:v>41699.0</c:v>
                </c:pt>
                <c:pt idx="224">
                  <c:v>41699.0</c:v>
                </c:pt>
                <c:pt idx="225">
                  <c:v>41699.0</c:v>
                </c:pt>
                <c:pt idx="226">
                  <c:v>41699.0</c:v>
                </c:pt>
                <c:pt idx="227">
                  <c:v>41699.0</c:v>
                </c:pt>
                <c:pt idx="228">
                  <c:v>41699.0</c:v>
                </c:pt>
                <c:pt idx="229">
                  <c:v>41699.0</c:v>
                </c:pt>
                <c:pt idx="230">
                  <c:v>41699.0</c:v>
                </c:pt>
                <c:pt idx="231">
                  <c:v>41699.0</c:v>
                </c:pt>
                <c:pt idx="232">
                  <c:v>41699.0</c:v>
                </c:pt>
                <c:pt idx="233">
                  <c:v>41699.0</c:v>
                </c:pt>
                <c:pt idx="234">
                  <c:v>41699.0</c:v>
                </c:pt>
                <c:pt idx="235">
                  <c:v>41699.0</c:v>
                </c:pt>
                <c:pt idx="236">
                  <c:v>41699.0</c:v>
                </c:pt>
                <c:pt idx="237">
                  <c:v>41699.0</c:v>
                </c:pt>
                <c:pt idx="238">
                  <c:v>41699.0</c:v>
                </c:pt>
                <c:pt idx="239">
                  <c:v>41699.0</c:v>
                </c:pt>
                <c:pt idx="240">
                  <c:v>41699.0</c:v>
                </c:pt>
                <c:pt idx="241">
                  <c:v>41699.0</c:v>
                </c:pt>
                <c:pt idx="242">
                  <c:v>41671.0</c:v>
                </c:pt>
                <c:pt idx="243">
                  <c:v>41671.0</c:v>
                </c:pt>
                <c:pt idx="244">
                  <c:v>41671.0</c:v>
                </c:pt>
                <c:pt idx="245">
                  <c:v>41671.0</c:v>
                </c:pt>
                <c:pt idx="246">
                  <c:v>41671.0</c:v>
                </c:pt>
                <c:pt idx="247">
                  <c:v>41671.0</c:v>
                </c:pt>
                <c:pt idx="248">
                  <c:v>41671.0</c:v>
                </c:pt>
                <c:pt idx="249">
                  <c:v>41671.0</c:v>
                </c:pt>
                <c:pt idx="250">
                  <c:v>41671.0</c:v>
                </c:pt>
                <c:pt idx="251">
                  <c:v>41671.0</c:v>
                </c:pt>
                <c:pt idx="252">
                  <c:v>41671.0</c:v>
                </c:pt>
                <c:pt idx="253">
                  <c:v>41671.0</c:v>
                </c:pt>
                <c:pt idx="254">
                  <c:v>41671.0</c:v>
                </c:pt>
                <c:pt idx="255">
                  <c:v>41671.0</c:v>
                </c:pt>
                <c:pt idx="256">
                  <c:v>41671.0</c:v>
                </c:pt>
                <c:pt idx="257">
                  <c:v>41671.0</c:v>
                </c:pt>
                <c:pt idx="258">
                  <c:v>41671.0</c:v>
                </c:pt>
                <c:pt idx="259">
                  <c:v>41671.0</c:v>
                </c:pt>
                <c:pt idx="260">
                  <c:v>41671.0</c:v>
                </c:pt>
                <c:pt idx="261">
                  <c:v>41640.0</c:v>
                </c:pt>
                <c:pt idx="262">
                  <c:v>41640.0</c:v>
                </c:pt>
                <c:pt idx="263">
                  <c:v>41640.0</c:v>
                </c:pt>
                <c:pt idx="264">
                  <c:v>41640.0</c:v>
                </c:pt>
                <c:pt idx="265">
                  <c:v>41640.0</c:v>
                </c:pt>
                <c:pt idx="266">
                  <c:v>41640.0</c:v>
                </c:pt>
                <c:pt idx="267">
                  <c:v>41640.0</c:v>
                </c:pt>
                <c:pt idx="268">
                  <c:v>41640.0</c:v>
                </c:pt>
                <c:pt idx="269">
                  <c:v>41640.0</c:v>
                </c:pt>
                <c:pt idx="270">
                  <c:v>41640.0</c:v>
                </c:pt>
                <c:pt idx="271">
                  <c:v>41640.0</c:v>
                </c:pt>
                <c:pt idx="272">
                  <c:v>41640.0</c:v>
                </c:pt>
                <c:pt idx="273">
                  <c:v>41640.0</c:v>
                </c:pt>
                <c:pt idx="274">
                  <c:v>41640.0</c:v>
                </c:pt>
                <c:pt idx="275">
                  <c:v>41640.0</c:v>
                </c:pt>
                <c:pt idx="276">
                  <c:v>41640.0</c:v>
                </c:pt>
                <c:pt idx="277">
                  <c:v>41640.0</c:v>
                </c:pt>
                <c:pt idx="278">
                  <c:v>41640.0</c:v>
                </c:pt>
                <c:pt idx="279">
                  <c:v>41640.0</c:v>
                </c:pt>
                <c:pt idx="280">
                  <c:v>41640.0</c:v>
                </c:pt>
                <c:pt idx="281">
                  <c:v>41640.0</c:v>
                </c:pt>
                <c:pt idx="282">
                  <c:v>41609.0</c:v>
                </c:pt>
                <c:pt idx="283">
                  <c:v>41609.0</c:v>
                </c:pt>
                <c:pt idx="284">
                  <c:v>41609.0</c:v>
                </c:pt>
                <c:pt idx="285">
                  <c:v>41609.0</c:v>
                </c:pt>
                <c:pt idx="286">
                  <c:v>41609.0</c:v>
                </c:pt>
                <c:pt idx="287">
                  <c:v>41609.0</c:v>
                </c:pt>
                <c:pt idx="288">
                  <c:v>41609.0</c:v>
                </c:pt>
                <c:pt idx="289">
                  <c:v>41609.0</c:v>
                </c:pt>
                <c:pt idx="290">
                  <c:v>41609.0</c:v>
                </c:pt>
                <c:pt idx="291">
                  <c:v>41609.0</c:v>
                </c:pt>
                <c:pt idx="292">
                  <c:v>41609.0</c:v>
                </c:pt>
                <c:pt idx="293">
                  <c:v>41609.0</c:v>
                </c:pt>
                <c:pt idx="294">
                  <c:v>41609.0</c:v>
                </c:pt>
                <c:pt idx="295">
                  <c:v>41609.0</c:v>
                </c:pt>
                <c:pt idx="296">
                  <c:v>41609.0</c:v>
                </c:pt>
                <c:pt idx="297">
                  <c:v>41609.0</c:v>
                </c:pt>
                <c:pt idx="298">
                  <c:v>41609.0</c:v>
                </c:pt>
                <c:pt idx="299">
                  <c:v>41609.0</c:v>
                </c:pt>
                <c:pt idx="300">
                  <c:v>41609.0</c:v>
                </c:pt>
                <c:pt idx="301">
                  <c:v>41609.0</c:v>
                </c:pt>
                <c:pt idx="302">
                  <c:v>41609.0</c:v>
                </c:pt>
                <c:pt idx="303">
                  <c:v>41579.0</c:v>
                </c:pt>
                <c:pt idx="304">
                  <c:v>41579.0</c:v>
                </c:pt>
                <c:pt idx="305">
                  <c:v>41579.0</c:v>
                </c:pt>
                <c:pt idx="306">
                  <c:v>41579.0</c:v>
                </c:pt>
                <c:pt idx="307">
                  <c:v>41579.0</c:v>
                </c:pt>
                <c:pt idx="308">
                  <c:v>41579.0</c:v>
                </c:pt>
                <c:pt idx="309">
                  <c:v>41579.0</c:v>
                </c:pt>
                <c:pt idx="310">
                  <c:v>41579.0</c:v>
                </c:pt>
                <c:pt idx="311">
                  <c:v>41579.0</c:v>
                </c:pt>
                <c:pt idx="312">
                  <c:v>41579.0</c:v>
                </c:pt>
                <c:pt idx="313">
                  <c:v>41579.0</c:v>
                </c:pt>
                <c:pt idx="314">
                  <c:v>41579.0</c:v>
                </c:pt>
                <c:pt idx="315">
                  <c:v>41579.0</c:v>
                </c:pt>
                <c:pt idx="316">
                  <c:v>41579.0</c:v>
                </c:pt>
                <c:pt idx="317">
                  <c:v>41579.0</c:v>
                </c:pt>
                <c:pt idx="318">
                  <c:v>41579.0</c:v>
                </c:pt>
                <c:pt idx="319">
                  <c:v>41579.0</c:v>
                </c:pt>
                <c:pt idx="320">
                  <c:v>41579.0</c:v>
                </c:pt>
                <c:pt idx="321">
                  <c:v>41548.0</c:v>
                </c:pt>
                <c:pt idx="322">
                  <c:v>41548.0</c:v>
                </c:pt>
                <c:pt idx="323">
                  <c:v>41548.0</c:v>
                </c:pt>
                <c:pt idx="324">
                  <c:v>41548.0</c:v>
                </c:pt>
                <c:pt idx="325">
                  <c:v>41548.0</c:v>
                </c:pt>
                <c:pt idx="326">
                  <c:v>41548.0</c:v>
                </c:pt>
                <c:pt idx="327">
                  <c:v>41548.0</c:v>
                </c:pt>
                <c:pt idx="328">
                  <c:v>41548.0</c:v>
                </c:pt>
                <c:pt idx="329">
                  <c:v>41548.0</c:v>
                </c:pt>
                <c:pt idx="330">
                  <c:v>41548.0</c:v>
                </c:pt>
                <c:pt idx="331">
                  <c:v>41548.0</c:v>
                </c:pt>
                <c:pt idx="332">
                  <c:v>41548.0</c:v>
                </c:pt>
                <c:pt idx="333">
                  <c:v>41548.0</c:v>
                </c:pt>
                <c:pt idx="334">
                  <c:v>41548.0</c:v>
                </c:pt>
                <c:pt idx="335">
                  <c:v>41548.0</c:v>
                </c:pt>
                <c:pt idx="336">
                  <c:v>41548.0</c:v>
                </c:pt>
                <c:pt idx="337">
                  <c:v>41548.0</c:v>
                </c:pt>
                <c:pt idx="338">
                  <c:v>41548.0</c:v>
                </c:pt>
                <c:pt idx="339">
                  <c:v>41548.0</c:v>
                </c:pt>
                <c:pt idx="340">
                  <c:v>41548.0</c:v>
                </c:pt>
                <c:pt idx="341">
                  <c:v>41548.0</c:v>
                </c:pt>
                <c:pt idx="342">
                  <c:v>41548.0</c:v>
                </c:pt>
                <c:pt idx="343">
                  <c:v>41518.0</c:v>
                </c:pt>
                <c:pt idx="344">
                  <c:v>41518.0</c:v>
                </c:pt>
                <c:pt idx="345">
                  <c:v>41518.0</c:v>
                </c:pt>
                <c:pt idx="346">
                  <c:v>41518.0</c:v>
                </c:pt>
                <c:pt idx="347">
                  <c:v>41518.0</c:v>
                </c:pt>
                <c:pt idx="348">
                  <c:v>41518.0</c:v>
                </c:pt>
                <c:pt idx="349">
                  <c:v>41518.0</c:v>
                </c:pt>
                <c:pt idx="350">
                  <c:v>41518.0</c:v>
                </c:pt>
                <c:pt idx="351">
                  <c:v>41518.0</c:v>
                </c:pt>
                <c:pt idx="352">
                  <c:v>41518.0</c:v>
                </c:pt>
                <c:pt idx="353">
                  <c:v>41518.0</c:v>
                </c:pt>
                <c:pt idx="354">
                  <c:v>41518.0</c:v>
                </c:pt>
                <c:pt idx="355">
                  <c:v>41518.0</c:v>
                </c:pt>
                <c:pt idx="356">
                  <c:v>41518.0</c:v>
                </c:pt>
                <c:pt idx="357">
                  <c:v>41518.0</c:v>
                </c:pt>
                <c:pt idx="358">
                  <c:v>41518.0</c:v>
                </c:pt>
                <c:pt idx="359">
                  <c:v>41518.0</c:v>
                </c:pt>
                <c:pt idx="360">
                  <c:v>41518.0</c:v>
                </c:pt>
                <c:pt idx="361">
                  <c:v>41518.0</c:v>
                </c:pt>
                <c:pt idx="362">
                  <c:v>41518.0</c:v>
                </c:pt>
                <c:pt idx="363">
                  <c:v>41487.0</c:v>
                </c:pt>
                <c:pt idx="364">
                  <c:v>41487.0</c:v>
                </c:pt>
                <c:pt idx="365">
                  <c:v>41487.0</c:v>
                </c:pt>
                <c:pt idx="366">
                  <c:v>41487.0</c:v>
                </c:pt>
                <c:pt idx="367">
                  <c:v>41487.0</c:v>
                </c:pt>
                <c:pt idx="368">
                  <c:v>41487.0</c:v>
                </c:pt>
                <c:pt idx="369">
                  <c:v>41487.0</c:v>
                </c:pt>
                <c:pt idx="370">
                  <c:v>41487.0</c:v>
                </c:pt>
                <c:pt idx="371">
                  <c:v>41487.0</c:v>
                </c:pt>
                <c:pt idx="372">
                  <c:v>41487.0</c:v>
                </c:pt>
                <c:pt idx="373">
                  <c:v>41487.0</c:v>
                </c:pt>
                <c:pt idx="374">
                  <c:v>41487.0</c:v>
                </c:pt>
                <c:pt idx="375">
                  <c:v>41487.0</c:v>
                </c:pt>
                <c:pt idx="376">
                  <c:v>41487.0</c:v>
                </c:pt>
                <c:pt idx="377">
                  <c:v>41487.0</c:v>
                </c:pt>
                <c:pt idx="378">
                  <c:v>41487.0</c:v>
                </c:pt>
                <c:pt idx="379">
                  <c:v>41487.0</c:v>
                </c:pt>
                <c:pt idx="380">
                  <c:v>41487.0</c:v>
                </c:pt>
                <c:pt idx="381">
                  <c:v>41487.0</c:v>
                </c:pt>
                <c:pt idx="382">
                  <c:v>41487.0</c:v>
                </c:pt>
                <c:pt idx="383">
                  <c:v>41487.0</c:v>
                </c:pt>
                <c:pt idx="384">
                  <c:v>41487.0</c:v>
                </c:pt>
                <c:pt idx="385">
                  <c:v>41456.0</c:v>
                </c:pt>
                <c:pt idx="386">
                  <c:v>41456.0</c:v>
                </c:pt>
                <c:pt idx="387">
                  <c:v>41456.0</c:v>
                </c:pt>
                <c:pt idx="388">
                  <c:v>41456.0</c:v>
                </c:pt>
                <c:pt idx="389">
                  <c:v>41456.0</c:v>
                </c:pt>
                <c:pt idx="390">
                  <c:v>41456.0</c:v>
                </c:pt>
                <c:pt idx="391">
                  <c:v>41456.0</c:v>
                </c:pt>
                <c:pt idx="392">
                  <c:v>41456.0</c:v>
                </c:pt>
                <c:pt idx="393">
                  <c:v>41456.0</c:v>
                </c:pt>
                <c:pt idx="394">
                  <c:v>41456.0</c:v>
                </c:pt>
                <c:pt idx="395">
                  <c:v>41456.0</c:v>
                </c:pt>
                <c:pt idx="396">
                  <c:v>41456.0</c:v>
                </c:pt>
                <c:pt idx="397">
                  <c:v>41456.0</c:v>
                </c:pt>
                <c:pt idx="398">
                  <c:v>41456.0</c:v>
                </c:pt>
                <c:pt idx="399">
                  <c:v>41456.0</c:v>
                </c:pt>
                <c:pt idx="400">
                  <c:v>41456.0</c:v>
                </c:pt>
                <c:pt idx="401">
                  <c:v>41456.0</c:v>
                </c:pt>
                <c:pt idx="402">
                  <c:v>41456.0</c:v>
                </c:pt>
                <c:pt idx="403">
                  <c:v>41456.0</c:v>
                </c:pt>
                <c:pt idx="404">
                  <c:v>41456.0</c:v>
                </c:pt>
                <c:pt idx="405">
                  <c:v>41456.0</c:v>
                </c:pt>
                <c:pt idx="406">
                  <c:v>41456.0</c:v>
                </c:pt>
                <c:pt idx="407">
                  <c:v>41426.0</c:v>
                </c:pt>
                <c:pt idx="408">
                  <c:v>41426.0</c:v>
                </c:pt>
                <c:pt idx="409">
                  <c:v>41426.0</c:v>
                </c:pt>
                <c:pt idx="410">
                  <c:v>41426.0</c:v>
                </c:pt>
                <c:pt idx="411">
                  <c:v>41426.0</c:v>
                </c:pt>
                <c:pt idx="412">
                  <c:v>41426.0</c:v>
                </c:pt>
                <c:pt idx="413">
                  <c:v>41426.0</c:v>
                </c:pt>
                <c:pt idx="414">
                  <c:v>41426.0</c:v>
                </c:pt>
                <c:pt idx="415">
                  <c:v>41426.0</c:v>
                </c:pt>
                <c:pt idx="416">
                  <c:v>41426.0</c:v>
                </c:pt>
                <c:pt idx="417">
                  <c:v>41426.0</c:v>
                </c:pt>
                <c:pt idx="418">
                  <c:v>41426.0</c:v>
                </c:pt>
                <c:pt idx="419">
                  <c:v>41426.0</c:v>
                </c:pt>
                <c:pt idx="420">
                  <c:v>41426.0</c:v>
                </c:pt>
                <c:pt idx="421">
                  <c:v>41426.0</c:v>
                </c:pt>
                <c:pt idx="422">
                  <c:v>41426.0</c:v>
                </c:pt>
                <c:pt idx="423">
                  <c:v>41426.0</c:v>
                </c:pt>
                <c:pt idx="424">
                  <c:v>41426.0</c:v>
                </c:pt>
                <c:pt idx="425">
                  <c:v>41426.0</c:v>
                </c:pt>
                <c:pt idx="426">
                  <c:v>41426.0</c:v>
                </c:pt>
                <c:pt idx="427">
                  <c:v>41395.0</c:v>
                </c:pt>
                <c:pt idx="428">
                  <c:v>41395.0</c:v>
                </c:pt>
                <c:pt idx="429">
                  <c:v>41395.0</c:v>
                </c:pt>
                <c:pt idx="430">
                  <c:v>41395.0</c:v>
                </c:pt>
                <c:pt idx="431">
                  <c:v>41395.0</c:v>
                </c:pt>
                <c:pt idx="432">
                  <c:v>41395.0</c:v>
                </c:pt>
                <c:pt idx="433">
                  <c:v>41395.0</c:v>
                </c:pt>
                <c:pt idx="434">
                  <c:v>41395.0</c:v>
                </c:pt>
                <c:pt idx="435">
                  <c:v>41395.0</c:v>
                </c:pt>
                <c:pt idx="436">
                  <c:v>41395.0</c:v>
                </c:pt>
                <c:pt idx="437">
                  <c:v>41395.0</c:v>
                </c:pt>
                <c:pt idx="438">
                  <c:v>41395.0</c:v>
                </c:pt>
                <c:pt idx="439">
                  <c:v>41395.0</c:v>
                </c:pt>
                <c:pt idx="440">
                  <c:v>41395.0</c:v>
                </c:pt>
                <c:pt idx="441">
                  <c:v>41395.0</c:v>
                </c:pt>
                <c:pt idx="442">
                  <c:v>41395.0</c:v>
                </c:pt>
                <c:pt idx="443">
                  <c:v>41395.0</c:v>
                </c:pt>
                <c:pt idx="444">
                  <c:v>41395.0</c:v>
                </c:pt>
                <c:pt idx="445">
                  <c:v>41395.0</c:v>
                </c:pt>
                <c:pt idx="446">
                  <c:v>41395.0</c:v>
                </c:pt>
                <c:pt idx="447">
                  <c:v>41395.0</c:v>
                </c:pt>
                <c:pt idx="448">
                  <c:v>41395.0</c:v>
                </c:pt>
                <c:pt idx="449">
                  <c:v>41365.0</c:v>
                </c:pt>
                <c:pt idx="450">
                  <c:v>41365.0</c:v>
                </c:pt>
                <c:pt idx="451">
                  <c:v>41365.0</c:v>
                </c:pt>
                <c:pt idx="452">
                  <c:v>41365.0</c:v>
                </c:pt>
                <c:pt idx="453">
                  <c:v>41365.0</c:v>
                </c:pt>
                <c:pt idx="454">
                  <c:v>41365.0</c:v>
                </c:pt>
                <c:pt idx="455">
                  <c:v>41365.0</c:v>
                </c:pt>
                <c:pt idx="456">
                  <c:v>41365.0</c:v>
                </c:pt>
                <c:pt idx="457">
                  <c:v>41365.0</c:v>
                </c:pt>
                <c:pt idx="458">
                  <c:v>41365.0</c:v>
                </c:pt>
                <c:pt idx="459">
                  <c:v>41365.0</c:v>
                </c:pt>
                <c:pt idx="460">
                  <c:v>41365.0</c:v>
                </c:pt>
                <c:pt idx="461">
                  <c:v>41365.0</c:v>
                </c:pt>
                <c:pt idx="462">
                  <c:v>41365.0</c:v>
                </c:pt>
                <c:pt idx="463">
                  <c:v>41365.0</c:v>
                </c:pt>
                <c:pt idx="464">
                  <c:v>41365.0</c:v>
                </c:pt>
                <c:pt idx="465">
                  <c:v>41365.0</c:v>
                </c:pt>
                <c:pt idx="466">
                  <c:v>41365.0</c:v>
                </c:pt>
                <c:pt idx="467">
                  <c:v>41365.0</c:v>
                </c:pt>
                <c:pt idx="468">
                  <c:v>41365.0</c:v>
                </c:pt>
                <c:pt idx="469">
                  <c:v>41365.0</c:v>
                </c:pt>
                <c:pt idx="470">
                  <c:v>41365.0</c:v>
                </c:pt>
                <c:pt idx="471">
                  <c:v>41334.0</c:v>
                </c:pt>
                <c:pt idx="472">
                  <c:v>41334.0</c:v>
                </c:pt>
                <c:pt idx="473">
                  <c:v>41334.0</c:v>
                </c:pt>
                <c:pt idx="474">
                  <c:v>41334.0</c:v>
                </c:pt>
                <c:pt idx="475">
                  <c:v>41334.0</c:v>
                </c:pt>
                <c:pt idx="476">
                  <c:v>41334.0</c:v>
                </c:pt>
                <c:pt idx="477">
                  <c:v>41334.0</c:v>
                </c:pt>
                <c:pt idx="478">
                  <c:v>41334.0</c:v>
                </c:pt>
                <c:pt idx="479">
                  <c:v>41334.0</c:v>
                </c:pt>
                <c:pt idx="480">
                  <c:v>41334.0</c:v>
                </c:pt>
                <c:pt idx="481">
                  <c:v>41334.0</c:v>
                </c:pt>
                <c:pt idx="482">
                  <c:v>41334.0</c:v>
                </c:pt>
                <c:pt idx="483">
                  <c:v>41334.0</c:v>
                </c:pt>
                <c:pt idx="484">
                  <c:v>41334.0</c:v>
                </c:pt>
                <c:pt idx="485">
                  <c:v>41334.0</c:v>
                </c:pt>
                <c:pt idx="486">
                  <c:v>41334.0</c:v>
                </c:pt>
                <c:pt idx="487">
                  <c:v>41334.0</c:v>
                </c:pt>
                <c:pt idx="488">
                  <c:v>41334.0</c:v>
                </c:pt>
                <c:pt idx="489">
                  <c:v>41334.0</c:v>
                </c:pt>
                <c:pt idx="490">
                  <c:v>41334.0</c:v>
                </c:pt>
                <c:pt idx="491">
                  <c:v>41306.0</c:v>
                </c:pt>
                <c:pt idx="492">
                  <c:v>41306.0</c:v>
                </c:pt>
                <c:pt idx="493">
                  <c:v>41306.0</c:v>
                </c:pt>
                <c:pt idx="494">
                  <c:v>41306.0</c:v>
                </c:pt>
                <c:pt idx="495">
                  <c:v>41306.0</c:v>
                </c:pt>
                <c:pt idx="496">
                  <c:v>41306.0</c:v>
                </c:pt>
                <c:pt idx="497">
                  <c:v>41306.0</c:v>
                </c:pt>
                <c:pt idx="498">
                  <c:v>41306.0</c:v>
                </c:pt>
                <c:pt idx="499">
                  <c:v>41306.0</c:v>
                </c:pt>
                <c:pt idx="500">
                  <c:v>41306.0</c:v>
                </c:pt>
                <c:pt idx="501">
                  <c:v>41306.0</c:v>
                </c:pt>
                <c:pt idx="502">
                  <c:v>41306.0</c:v>
                </c:pt>
                <c:pt idx="503">
                  <c:v>41306.0</c:v>
                </c:pt>
                <c:pt idx="504">
                  <c:v>41306.0</c:v>
                </c:pt>
                <c:pt idx="505">
                  <c:v>41306.0</c:v>
                </c:pt>
                <c:pt idx="506">
                  <c:v>41306.0</c:v>
                </c:pt>
                <c:pt idx="507">
                  <c:v>41306.0</c:v>
                </c:pt>
                <c:pt idx="508">
                  <c:v>41306.0</c:v>
                </c:pt>
                <c:pt idx="509">
                  <c:v>41306.0</c:v>
                </c:pt>
                <c:pt idx="510">
                  <c:v>41275.0</c:v>
                </c:pt>
                <c:pt idx="511">
                  <c:v>41275.0</c:v>
                </c:pt>
                <c:pt idx="512">
                  <c:v>41275.0</c:v>
                </c:pt>
                <c:pt idx="513">
                  <c:v>41275.0</c:v>
                </c:pt>
                <c:pt idx="514">
                  <c:v>41275.0</c:v>
                </c:pt>
                <c:pt idx="515">
                  <c:v>41275.0</c:v>
                </c:pt>
                <c:pt idx="516">
                  <c:v>41275.0</c:v>
                </c:pt>
                <c:pt idx="517">
                  <c:v>41275.0</c:v>
                </c:pt>
                <c:pt idx="518">
                  <c:v>41275.0</c:v>
                </c:pt>
                <c:pt idx="519">
                  <c:v>41275.0</c:v>
                </c:pt>
                <c:pt idx="520">
                  <c:v>41275.0</c:v>
                </c:pt>
                <c:pt idx="521">
                  <c:v>41275.0</c:v>
                </c:pt>
                <c:pt idx="522">
                  <c:v>41275.0</c:v>
                </c:pt>
                <c:pt idx="523">
                  <c:v>41275.0</c:v>
                </c:pt>
                <c:pt idx="524">
                  <c:v>41275.0</c:v>
                </c:pt>
                <c:pt idx="525">
                  <c:v>41275.0</c:v>
                </c:pt>
                <c:pt idx="526">
                  <c:v>41275.0</c:v>
                </c:pt>
                <c:pt idx="527">
                  <c:v>41275.0</c:v>
                </c:pt>
                <c:pt idx="528">
                  <c:v>41275.0</c:v>
                </c:pt>
                <c:pt idx="529">
                  <c:v>41275.0</c:v>
                </c:pt>
                <c:pt idx="530">
                  <c:v>41275.0</c:v>
                </c:pt>
                <c:pt idx="531">
                  <c:v>41244.0</c:v>
                </c:pt>
                <c:pt idx="532">
                  <c:v>41244.0</c:v>
                </c:pt>
                <c:pt idx="533">
                  <c:v>41244.0</c:v>
                </c:pt>
                <c:pt idx="534">
                  <c:v>41244.0</c:v>
                </c:pt>
                <c:pt idx="535">
                  <c:v>41244.0</c:v>
                </c:pt>
                <c:pt idx="536">
                  <c:v>41244.0</c:v>
                </c:pt>
                <c:pt idx="537">
                  <c:v>41244.0</c:v>
                </c:pt>
                <c:pt idx="538">
                  <c:v>41244.0</c:v>
                </c:pt>
                <c:pt idx="539">
                  <c:v>41244.0</c:v>
                </c:pt>
                <c:pt idx="540">
                  <c:v>41244.0</c:v>
                </c:pt>
                <c:pt idx="541">
                  <c:v>41244.0</c:v>
                </c:pt>
                <c:pt idx="542">
                  <c:v>41244.0</c:v>
                </c:pt>
                <c:pt idx="543">
                  <c:v>41244.0</c:v>
                </c:pt>
                <c:pt idx="544">
                  <c:v>41244.0</c:v>
                </c:pt>
                <c:pt idx="545">
                  <c:v>41244.0</c:v>
                </c:pt>
                <c:pt idx="546">
                  <c:v>41244.0</c:v>
                </c:pt>
                <c:pt idx="547">
                  <c:v>41244.0</c:v>
                </c:pt>
                <c:pt idx="548">
                  <c:v>41244.0</c:v>
                </c:pt>
                <c:pt idx="549">
                  <c:v>41244.0</c:v>
                </c:pt>
                <c:pt idx="550">
                  <c:v>41244.0</c:v>
                </c:pt>
                <c:pt idx="551">
                  <c:v>41244.0</c:v>
                </c:pt>
                <c:pt idx="552">
                  <c:v>41214.0</c:v>
                </c:pt>
                <c:pt idx="553">
                  <c:v>41214.0</c:v>
                </c:pt>
                <c:pt idx="554">
                  <c:v>41214.0</c:v>
                </c:pt>
                <c:pt idx="555">
                  <c:v>41214.0</c:v>
                </c:pt>
                <c:pt idx="556">
                  <c:v>41214.0</c:v>
                </c:pt>
                <c:pt idx="557">
                  <c:v>41214.0</c:v>
                </c:pt>
                <c:pt idx="558">
                  <c:v>41214.0</c:v>
                </c:pt>
                <c:pt idx="559">
                  <c:v>41214.0</c:v>
                </c:pt>
                <c:pt idx="560">
                  <c:v>41214.0</c:v>
                </c:pt>
                <c:pt idx="561">
                  <c:v>41214.0</c:v>
                </c:pt>
                <c:pt idx="562">
                  <c:v>41214.0</c:v>
                </c:pt>
                <c:pt idx="563">
                  <c:v>41214.0</c:v>
                </c:pt>
                <c:pt idx="564">
                  <c:v>41214.0</c:v>
                </c:pt>
                <c:pt idx="565">
                  <c:v>41214.0</c:v>
                </c:pt>
                <c:pt idx="566">
                  <c:v>41214.0</c:v>
                </c:pt>
                <c:pt idx="567">
                  <c:v>41214.0</c:v>
                </c:pt>
                <c:pt idx="568">
                  <c:v>41214.0</c:v>
                </c:pt>
                <c:pt idx="569">
                  <c:v>41214.0</c:v>
                </c:pt>
                <c:pt idx="570">
                  <c:v>41214.0</c:v>
                </c:pt>
                <c:pt idx="571">
                  <c:v>41214.0</c:v>
                </c:pt>
                <c:pt idx="572">
                  <c:v>41214.0</c:v>
                </c:pt>
                <c:pt idx="573">
                  <c:v>41214.0</c:v>
                </c:pt>
                <c:pt idx="574">
                  <c:v>41183.0</c:v>
                </c:pt>
                <c:pt idx="575">
                  <c:v>41183.0</c:v>
                </c:pt>
                <c:pt idx="576">
                  <c:v>41183.0</c:v>
                </c:pt>
                <c:pt idx="577">
                  <c:v>41183.0</c:v>
                </c:pt>
                <c:pt idx="578">
                  <c:v>41183.0</c:v>
                </c:pt>
                <c:pt idx="579">
                  <c:v>41183.0</c:v>
                </c:pt>
                <c:pt idx="580">
                  <c:v>41183.0</c:v>
                </c:pt>
                <c:pt idx="581">
                  <c:v>41183.0</c:v>
                </c:pt>
                <c:pt idx="582">
                  <c:v>41183.0</c:v>
                </c:pt>
                <c:pt idx="583">
                  <c:v>41183.0</c:v>
                </c:pt>
                <c:pt idx="584">
                  <c:v>41183.0</c:v>
                </c:pt>
                <c:pt idx="585">
                  <c:v>41183.0</c:v>
                </c:pt>
                <c:pt idx="586">
                  <c:v>41183.0</c:v>
                </c:pt>
                <c:pt idx="587">
                  <c:v>41183.0</c:v>
                </c:pt>
                <c:pt idx="588">
                  <c:v>41183.0</c:v>
                </c:pt>
                <c:pt idx="589">
                  <c:v>41183.0</c:v>
                </c:pt>
                <c:pt idx="590">
                  <c:v>41183.0</c:v>
                </c:pt>
                <c:pt idx="591">
                  <c:v>41183.0</c:v>
                </c:pt>
                <c:pt idx="592">
                  <c:v>41183.0</c:v>
                </c:pt>
                <c:pt idx="593">
                  <c:v>41183.0</c:v>
                </c:pt>
                <c:pt idx="594">
                  <c:v>41183.0</c:v>
                </c:pt>
                <c:pt idx="595">
                  <c:v>41183.0</c:v>
                </c:pt>
                <c:pt idx="596">
                  <c:v>41183.0</c:v>
                </c:pt>
                <c:pt idx="597">
                  <c:v>41153.0</c:v>
                </c:pt>
                <c:pt idx="598">
                  <c:v>41153.0</c:v>
                </c:pt>
                <c:pt idx="599">
                  <c:v>41153.0</c:v>
                </c:pt>
                <c:pt idx="600">
                  <c:v>41153.0</c:v>
                </c:pt>
                <c:pt idx="601">
                  <c:v>41153.0</c:v>
                </c:pt>
                <c:pt idx="602">
                  <c:v>41153.0</c:v>
                </c:pt>
                <c:pt idx="603">
                  <c:v>41153.0</c:v>
                </c:pt>
                <c:pt idx="604">
                  <c:v>41153.0</c:v>
                </c:pt>
                <c:pt idx="605">
                  <c:v>41153.0</c:v>
                </c:pt>
                <c:pt idx="606">
                  <c:v>41153.0</c:v>
                </c:pt>
                <c:pt idx="607">
                  <c:v>41153.0</c:v>
                </c:pt>
                <c:pt idx="608">
                  <c:v>41153.0</c:v>
                </c:pt>
                <c:pt idx="609">
                  <c:v>41153.0</c:v>
                </c:pt>
                <c:pt idx="610">
                  <c:v>41153.0</c:v>
                </c:pt>
                <c:pt idx="611">
                  <c:v>41153.0</c:v>
                </c:pt>
                <c:pt idx="612">
                  <c:v>41153.0</c:v>
                </c:pt>
                <c:pt idx="613">
                  <c:v>41153.0</c:v>
                </c:pt>
                <c:pt idx="614">
                  <c:v>41153.0</c:v>
                </c:pt>
                <c:pt idx="615">
                  <c:v>41153.0</c:v>
                </c:pt>
                <c:pt idx="616">
                  <c:v>41153.0</c:v>
                </c:pt>
                <c:pt idx="617">
                  <c:v>41122.0</c:v>
                </c:pt>
                <c:pt idx="618">
                  <c:v>41122.0</c:v>
                </c:pt>
                <c:pt idx="619">
                  <c:v>41122.0</c:v>
                </c:pt>
                <c:pt idx="620">
                  <c:v>41122.0</c:v>
                </c:pt>
                <c:pt idx="621">
                  <c:v>41122.0</c:v>
                </c:pt>
                <c:pt idx="622">
                  <c:v>41122.0</c:v>
                </c:pt>
                <c:pt idx="623">
                  <c:v>41122.0</c:v>
                </c:pt>
                <c:pt idx="624">
                  <c:v>41122.0</c:v>
                </c:pt>
                <c:pt idx="625">
                  <c:v>41122.0</c:v>
                </c:pt>
                <c:pt idx="626">
                  <c:v>41122.0</c:v>
                </c:pt>
                <c:pt idx="627">
                  <c:v>41122.0</c:v>
                </c:pt>
                <c:pt idx="628">
                  <c:v>41122.0</c:v>
                </c:pt>
                <c:pt idx="629">
                  <c:v>41122.0</c:v>
                </c:pt>
                <c:pt idx="630">
                  <c:v>41122.0</c:v>
                </c:pt>
                <c:pt idx="631">
                  <c:v>41122.0</c:v>
                </c:pt>
                <c:pt idx="632">
                  <c:v>41122.0</c:v>
                </c:pt>
                <c:pt idx="633">
                  <c:v>41122.0</c:v>
                </c:pt>
                <c:pt idx="634">
                  <c:v>41122.0</c:v>
                </c:pt>
                <c:pt idx="635">
                  <c:v>41122.0</c:v>
                </c:pt>
                <c:pt idx="636">
                  <c:v>41122.0</c:v>
                </c:pt>
                <c:pt idx="637">
                  <c:v>41122.0</c:v>
                </c:pt>
                <c:pt idx="638">
                  <c:v>41122.0</c:v>
                </c:pt>
                <c:pt idx="639">
                  <c:v>41122.0</c:v>
                </c:pt>
                <c:pt idx="640">
                  <c:v>41091.0</c:v>
                </c:pt>
                <c:pt idx="641">
                  <c:v>41091.0</c:v>
                </c:pt>
                <c:pt idx="642">
                  <c:v>41091.0</c:v>
                </c:pt>
                <c:pt idx="643">
                  <c:v>41091.0</c:v>
                </c:pt>
                <c:pt idx="644">
                  <c:v>41091.0</c:v>
                </c:pt>
                <c:pt idx="645">
                  <c:v>41091.0</c:v>
                </c:pt>
                <c:pt idx="646">
                  <c:v>41091.0</c:v>
                </c:pt>
                <c:pt idx="647">
                  <c:v>41091.0</c:v>
                </c:pt>
                <c:pt idx="648">
                  <c:v>41091.0</c:v>
                </c:pt>
                <c:pt idx="649">
                  <c:v>41091.0</c:v>
                </c:pt>
                <c:pt idx="650">
                  <c:v>41091.0</c:v>
                </c:pt>
                <c:pt idx="651">
                  <c:v>41091.0</c:v>
                </c:pt>
                <c:pt idx="652">
                  <c:v>41091.0</c:v>
                </c:pt>
                <c:pt idx="653">
                  <c:v>41091.0</c:v>
                </c:pt>
                <c:pt idx="654">
                  <c:v>41091.0</c:v>
                </c:pt>
                <c:pt idx="655">
                  <c:v>41091.0</c:v>
                </c:pt>
                <c:pt idx="656">
                  <c:v>41091.0</c:v>
                </c:pt>
                <c:pt idx="657">
                  <c:v>41091.0</c:v>
                </c:pt>
                <c:pt idx="658">
                  <c:v>41091.0</c:v>
                </c:pt>
                <c:pt idx="659">
                  <c:v>41091.0</c:v>
                </c:pt>
                <c:pt idx="660">
                  <c:v>41091.0</c:v>
                </c:pt>
                <c:pt idx="661">
                  <c:v>41091.0</c:v>
                </c:pt>
                <c:pt idx="662">
                  <c:v>41061.0</c:v>
                </c:pt>
                <c:pt idx="663">
                  <c:v>41061.0</c:v>
                </c:pt>
                <c:pt idx="664">
                  <c:v>41061.0</c:v>
                </c:pt>
                <c:pt idx="665">
                  <c:v>41061.0</c:v>
                </c:pt>
                <c:pt idx="666">
                  <c:v>41061.0</c:v>
                </c:pt>
                <c:pt idx="667">
                  <c:v>41061.0</c:v>
                </c:pt>
                <c:pt idx="668">
                  <c:v>41061.0</c:v>
                </c:pt>
                <c:pt idx="669">
                  <c:v>41061.0</c:v>
                </c:pt>
                <c:pt idx="670">
                  <c:v>41061.0</c:v>
                </c:pt>
                <c:pt idx="671">
                  <c:v>41061.0</c:v>
                </c:pt>
                <c:pt idx="672">
                  <c:v>41061.0</c:v>
                </c:pt>
                <c:pt idx="673">
                  <c:v>41061.0</c:v>
                </c:pt>
                <c:pt idx="674">
                  <c:v>41061.0</c:v>
                </c:pt>
                <c:pt idx="675">
                  <c:v>41061.0</c:v>
                </c:pt>
                <c:pt idx="676">
                  <c:v>41061.0</c:v>
                </c:pt>
                <c:pt idx="677">
                  <c:v>41061.0</c:v>
                </c:pt>
                <c:pt idx="678">
                  <c:v>41061.0</c:v>
                </c:pt>
                <c:pt idx="679">
                  <c:v>41061.0</c:v>
                </c:pt>
                <c:pt idx="680">
                  <c:v>41061.0</c:v>
                </c:pt>
                <c:pt idx="681">
                  <c:v>41061.0</c:v>
                </c:pt>
                <c:pt idx="682">
                  <c:v>41061.0</c:v>
                </c:pt>
                <c:pt idx="683">
                  <c:v>41030.0</c:v>
                </c:pt>
                <c:pt idx="684">
                  <c:v>41030.0</c:v>
                </c:pt>
                <c:pt idx="685">
                  <c:v>41030.0</c:v>
                </c:pt>
                <c:pt idx="686">
                  <c:v>41030.0</c:v>
                </c:pt>
                <c:pt idx="687">
                  <c:v>41030.0</c:v>
                </c:pt>
                <c:pt idx="688">
                  <c:v>41030.0</c:v>
                </c:pt>
                <c:pt idx="689">
                  <c:v>41030.0</c:v>
                </c:pt>
                <c:pt idx="690">
                  <c:v>41030.0</c:v>
                </c:pt>
                <c:pt idx="691">
                  <c:v>41030.0</c:v>
                </c:pt>
                <c:pt idx="692">
                  <c:v>41030.0</c:v>
                </c:pt>
                <c:pt idx="693">
                  <c:v>41030.0</c:v>
                </c:pt>
                <c:pt idx="694">
                  <c:v>41030.0</c:v>
                </c:pt>
                <c:pt idx="695">
                  <c:v>41030.0</c:v>
                </c:pt>
                <c:pt idx="696">
                  <c:v>41030.0</c:v>
                </c:pt>
                <c:pt idx="697">
                  <c:v>41030.0</c:v>
                </c:pt>
                <c:pt idx="698">
                  <c:v>41030.0</c:v>
                </c:pt>
                <c:pt idx="699">
                  <c:v>41030.0</c:v>
                </c:pt>
                <c:pt idx="700">
                  <c:v>41030.0</c:v>
                </c:pt>
                <c:pt idx="701">
                  <c:v>41030.0</c:v>
                </c:pt>
                <c:pt idx="702">
                  <c:v>41030.0</c:v>
                </c:pt>
                <c:pt idx="703">
                  <c:v>41030.0</c:v>
                </c:pt>
                <c:pt idx="704">
                  <c:v>41030.0</c:v>
                </c:pt>
                <c:pt idx="705">
                  <c:v>41030.0</c:v>
                </c:pt>
                <c:pt idx="706">
                  <c:v>41000.0</c:v>
                </c:pt>
                <c:pt idx="707">
                  <c:v>41000.0</c:v>
                </c:pt>
                <c:pt idx="708">
                  <c:v>41000.0</c:v>
                </c:pt>
                <c:pt idx="709">
                  <c:v>41000.0</c:v>
                </c:pt>
                <c:pt idx="710">
                  <c:v>41000.0</c:v>
                </c:pt>
                <c:pt idx="711">
                  <c:v>41000.0</c:v>
                </c:pt>
                <c:pt idx="712">
                  <c:v>41000.0</c:v>
                </c:pt>
                <c:pt idx="713">
                  <c:v>41000.0</c:v>
                </c:pt>
                <c:pt idx="714">
                  <c:v>41000.0</c:v>
                </c:pt>
                <c:pt idx="715">
                  <c:v>41000.0</c:v>
                </c:pt>
                <c:pt idx="716">
                  <c:v>41000.0</c:v>
                </c:pt>
                <c:pt idx="717">
                  <c:v>41000.0</c:v>
                </c:pt>
                <c:pt idx="718">
                  <c:v>41000.0</c:v>
                </c:pt>
                <c:pt idx="719">
                  <c:v>41000.0</c:v>
                </c:pt>
                <c:pt idx="720">
                  <c:v>41000.0</c:v>
                </c:pt>
                <c:pt idx="721">
                  <c:v>41000.0</c:v>
                </c:pt>
                <c:pt idx="722">
                  <c:v>41000.0</c:v>
                </c:pt>
                <c:pt idx="723">
                  <c:v>41000.0</c:v>
                </c:pt>
                <c:pt idx="724">
                  <c:v>41000.0</c:v>
                </c:pt>
                <c:pt idx="725">
                  <c:v>41000.0</c:v>
                </c:pt>
                <c:pt idx="726">
                  <c:v>41000.0</c:v>
                </c:pt>
                <c:pt idx="727">
                  <c:v>40969.0</c:v>
                </c:pt>
                <c:pt idx="728">
                  <c:v>40969.0</c:v>
                </c:pt>
                <c:pt idx="729">
                  <c:v>40969.0</c:v>
                </c:pt>
                <c:pt idx="730">
                  <c:v>40969.0</c:v>
                </c:pt>
                <c:pt idx="731">
                  <c:v>40969.0</c:v>
                </c:pt>
                <c:pt idx="732">
                  <c:v>40969.0</c:v>
                </c:pt>
                <c:pt idx="733">
                  <c:v>40969.0</c:v>
                </c:pt>
                <c:pt idx="734">
                  <c:v>40969.0</c:v>
                </c:pt>
                <c:pt idx="735">
                  <c:v>40969.0</c:v>
                </c:pt>
                <c:pt idx="736">
                  <c:v>40969.0</c:v>
                </c:pt>
                <c:pt idx="737">
                  <c:v>40969.0</c:v>
                </c:pt>
                <c:pt idx="738">
                  <c:v>40969.0</c:v>
                </c:pt>
                <c:pt idx="739">
                  <c:v>40969.0</c:v>
                </c:pt>
                <c:pt idx="740">
                  <c:v>40969.0</c:v>
                </c:pt>
                <c:pt idx="741">
                  <c:v>40969.0</c:v>
                </c:pt>
                <c:pt idx="742">
                  <c:v>40969.0</c:v>
                </c:pt>
                <c:pt idx="743">
                  <c:v>40969.0</c:v>
                </c:pt>
                <c:pt idx="744">
                  <c:v>40969.0</c:v>
                </c:pt>
                <c:pt idx="745">
                  <c:v>40969.0</c:v>
                </c:pt>
                <c:pt idx="746">
                  <c:v>40969.0</c:v>
                </c:pt>
                <c:pt idx="747">
                  <c:v>40969.0</c:v>
                </c:pt>
                <c:pt idx="748">
                  <c:v>40969.0</c:v>
                </c:pt>
                <c:pt idx="749">
                  <c:v>40940.0</c:v>
                </c:pt>
                <c:pt idx="750">
                  <c:v>40940.0</c:v>
                </c:pt>
                <c:pt idx="751">
                  <c:v>40940.0</c:v>
                </c:pt>
                <c:pt idx="752">
                  <c:v>40940.0</c:v>
                </c:pt>
                <c:pt idx="753">
                  <c:v>40940.0</c:v>
                </c:pt>
                <c:pt idx="754">
                  <c:v>40940.0</c:v>
                </c:pt>
                <c:pt idx="755">
                  <c:v>40940.0</c:v>
                </c:pt>
                <c:pt idx="756">
                  <c:v>40940.0</c:v>
                </c:pt>
                <c:pt idx="757">
                  <c:v>40940.0</c:v>
                </c:pt>
                <c:pt idx="758">
                  <c:v>40940.0</c:v>
                </c:pt>
                <c:pt idx="759">
                  <c:v>40940.0</c:v>
                </c:pt>
                <c:pt idx="760">
                  <c:v>40940.0</c:v>
                </c:pt>
                <c:pt idx="761">
                  <c:v>40940.0</c:v>
                </c:pt>
                <c:pt idx="762">
                  <c:v>40940.0</c:v>
                </c:pt>
                <c:pt idx="763">
                  <c:v>40940.0</c:v>
                </c:pt>
                <c:pt idx="764">
                  <c:v>40940.0</c:v>
                </c:pt>
                <c:pt idx="765">
                  <c:v>40940.0</c:v>
                </c:pt>
                <c:pt idx="766">
                  <c:v>40940.0</c:v>
                </c:pt>
                <c:pt idx="767">
                  <c:v>40940.0</c:v>
                </c:pt>
                <c:pt idx="768">
                  <c:v>40940.0</c:v>
                </c:pt>
                <c:pt idx="769">
                  <c:v>40940.0</c:v>
                </c:pt>
                <c:pt idx="770">
                  <c:v>40909.0</c:v>
                </c:pt>
                <c:pt idx="771">
                  <c:v>40909.0</c:v>
                </c:pt>
                <c:pt idx="772">
                  <c:v>40909.0</c:v>
                </c:pt>
                <c:pt idx="773">
                  <c:v>40909.0</c:v>
                </c:pt>
                <c:pt idx="774">
                  <c:v>40909.0</c:v>
                </c:pt>
                <c:pt idx="775">
                  <c:v>40909.0</c:v>
                </c:pt>
                <c:pt idx="776">
                  <c:v>40909.0</c:v>
                </c:pt>
                <c:pt idx="777">
                  <c:v>40909.0</c:v>
                </c:pt>
                <c:pt idx="778">
                  <c:v>40909.0</c:v>
                </c:pt>
                <c:pt idx="779">
                  <c:v>40909.0</c:v>
                </c:pt>
                <c:pt idx="780">
                  <c:v>40909.0</c:v>
                </c:pt>
                <c:pt idx="781">
                  <c:v>40909.0</c:v>
                </c:pt>
                <c:pt idx="782">
                  <c:v>40909.0</c:v>
                </c:pt>
                <c:pt idx="783">
                  <c:v>40909.0</c:v>
                </c:pt>
                <c:pt idx="784">
                  <c:v>40909.0</c:v>
                </c:pt>
                <c:pt idx="785">
                  <c:v>40909.0</c:v>
                </c:pt>
                <c:pt idx="786">
                  <c:v>40909.0</c:v>
                </c:pt>
                <c:pt idx="787">
                  <c:v>40909.0</c:v>
                </c:pt>
                <c:pt idx="788">
                  <c:v>40909.0</c:v>
                </c:pt>
                <c:pt idx="789">
                  <c:v>40909.0</c:v>
                </c:pt>
                <c:pt idx="790">
                  <c:v>40909.0</c:v>
                </c:pt>
                <c:pt idx="791">
                  <c:v>40909.0</c:v>
                </c:pt>
                <c:pt idx="792">
                  <c:v>40878.0</c:v>
                </c:pt>
                <c:pt idx="793">
                  <c:v>40878.0</c:v>
                </c:pt>
                <c:pt idx="794">
                  <c:v>40878.0</c:v>
                </c:pt>
                <c:pt idx="795">
                  <c:v>40878.0</c:v>
                </c:pt>
                <c:pt idx="796">
                  <c:v>40878.0</c:v>
                </c:pt>
                <c:pt idx="797">
                  <c:v>40878.0</c:v>
                </c:pt>
                <c:pt idx="798">
                  <c:v>40878.0</c:v>
                </c:pt>
                <c:pt idx="799">
                  <c:v>40878.0</c:v>
                </c:pt>
                <c:pt idx="800">
                  <c:v>40878.0</c:v>
                </c:pt>
                <c:pt idx="801">
                  <c:v>40878.0</c:v>
                </c:pt>
                <c:pt idx="802">
                  <c:v>40878.0</c:v>
                </c:pt>
                <c:pt idx="803">
                  <c:v>40878.0</c:v>
                </c:pt>
                <c:pt idx="804">
                  <c:v>40878.0</c:v>
                </c:pt>
                <c:pt idx="805">
                  <c:v>40878.0</c:v>
                </c:pt>
                <c:pt idx="806">
                  <c:v>40878.0</c:v>
                </c:pt>
                <c:pt idx="807">
                  <c:v>40878.0</c:v>
                </c:pt>
                <c:pt idx="808">
                  <c:v>40878.0</c:v>
                </c:pt>
                <c:pt idx="809">
                  <c:v>40878.0</c:v>
                </c:pt>
                <c:pt idx="810">
                  <c:v>40878.0</c:v>
                </c:pt>
                <c:pt idx="811">
                  <c:v>40878.0</c:v>
                </c:pt>
                <c:pt idx="812">
                  <c:v>40878.0</c:v>
                </c:pt>
                <c:pt idx="813">
                  <c:v>40878.0</c:v>
                </c:pt>
                <c:pt idx="814">
                  <c:v>40848.0</c:v>
                </c:pt>
                <c:pt idx="815">
                  <c:v>40848.0</c:v>
                </c:pt>
                <c:pt idx="816">
                  <c:v>40848.0</c:v>
                </c:pt>
                <c:pt idx="817">
                  <c:v>40848.0</c:v>
                </c:pt>
                <c:pt idx="818">
                  <c:v>40848.0</c:v>
                </c:pt>
                <c:pt idx="819">
                  <c:v>40848.0</c:v>
                </c:pt>
                <c:pt idx="820">
                  <c:v>40848.0</c:v>
                </c:pt>
                <c:pt idx="821">
                  <c:v>40848.0</c:v>
                </c:pt>
                <c:pt idx="822">
                  <c:v>40848.0</c:v>
                </c:pt>
                <c:pt idx="823">
                  <c:v>40848.0</c:v>
                </c:pt>
                <c:pt idx="824">
                  <c:v>40848.0</c:v>
                </c:pt>
                <c:pt idx="825">
                  <c:v>40848.0</c:v>
                </c:pt>
                <c:pt idx="826">
                  <c:v>40848.0</c:v>
                </c:pt>
                <c:pt idx="827">
                  <c:v>40848.0</c:v>
                </c:pt>
                <c:pt idx="828">
                  <c:v>40848.0</c:v>
                </c:pt>
                <c:pt idx="829">
                  <c:v>40848.0</c:v>
                </c:pt>
                <c:pt idx="830">
                  <c:v>40848.0</c:v>
                </c:pt>
                <c:pt idx="831">
                  <c:v>40848.0</c:v>
                </c:pt>
                <c:pt idx="832">
                  <c:v>40848.0</c:v>
                </c:pt>
                <c:pt idx="833">
                  <c:v>40848.0</c:v>
                </c:pt>
                <c:pt idx="834">
                  <c:v>40848.0</c:v>
                </c:pt>
                <c:pt idx="835">
                  <c:v>40848.0</c:v>
                </c:pt>
                <c:pt idx="836">
                  <c:v>40817.0</c:v>
                </c:pt>
                <c:pt idx="837">
                  <c:v>40817.0</c:v>
                </c:pt>
                <c:pt idx="838">
                  <c:v>40817.0</c:v>
                </c:pt>
                <c:pt idx="839">
                  <c:v>40817.0</c:v>
                </c:pt>
                <c:pt idx="840">
                  <c:v>40817.0</c:v>
                </c:pt>
                <c:pt idx="841">
                  <c:v>40817.0</c:v>
                </c:pt>
                <c:pt idx="842">
                  <c:v>40817.0</c:v>
                </c:pt>
                <c:pt idx="843">
                  <c:v>40817.0</c:v>
                </c:pt>
                <c:pt idx="844">
                  <c:v>40817.0</c:v>
                </c:pt>
                <c:pt idx="845">
                  <c:v>40817.0</c:v>
                </c:pt>
                <c:pt idx="846">
                  <c:v>40817.0</c:v>
                </c:pt>
                <c:pt idx="847">
                  <c:v>40817.0</c:v>
                </c:pt>
                <c:pt idx="848">
                  <c:v>40817.0</c:v>
                </c:pt>
                <c:pt idx="849">
                  <c:v>40817.0</c:v>
                </c:pt>
                <c:pt idx="850">
                  <c:v>40817.0</c:v>
                </c:pt>
                <c:pt idx="851">
                  <c:v>40817.0</c:v>
                </c:pt>
                <c:pt idx="852">
                  <c:v>40817.0</c:v>
                </c:pt>
                <c:pt idx="853">
                  <c:v>40817.0</c:v>
                </c:pt>
                <c:pt idx="854">
                  <c:v>40817.0</c:v>
                </c:pt>
                <c:pt idx="855">
                  <c:v>40817.0</c:v>
                </c:pt>
                <c:pt idx="856">
                  <c:v>40817.0</c:v>
                </c:pt>
                <c:pt idx="857">
                  <c:v>40787.0</c:v>
                </c:pt>
                <c:pt idx="858">
                  <c:v>40787.0</c:v>
                </c:pt>
                <c:pt idx="859">
                  <c:v>40787.0</c:v>
                </c:pt>
                <c:pt idx="860">
                  <c:v>40787.0</c:v>
                </c:pt>
                <c:pt idx="861">
                  <c:v>40787.0</c:v>
                </c:pt>
                <c:pt idx="862">
                  <c:v>40787.0</c:v>
                </c:pt>
                <c:pt idx="863">
                  <c:v>40787.0</c:v>
                </c:pt>
                <c:pt idx="864">
                  <c:v>40787.0</c:v>
                </c:pt>
                <c:pt idx="865">
                  <c:v>40787.0</c:v>
                </c:pt>
                <c:pt idx="866">
                  <c:v>40787.0</c:v>
                </c:pt>
                <c:pt idx="867">
                  <c:v>40787.0</c:v>
                </c:pt>
                <c:pt idx="868">
                  <c:v>40787.0</c:v>
                </c:pt>
                <c:pt idx="869">
                  <c:v>40787.0</c:v>
                </c:pt>
                <c:pt idx="870">
                  <c:v>40787.0</c:v>
                </c:pt>
                <c:pt idx="871">
                  <c:v>40787.0</c:v>
                </c:pt>
                <c:pt idx="872">
                  <c:v>40787.0</c:v>
                </c:pt>
                <c:pt idx="873">
                  <c:v>40787.0</c:v>
                </c:pt>
                <c:pt idx="874">
                  <c:v>40787.0</c:v>
                </c:pt>
                <c:pt idx="875">
                  <c:v>40787.0</c:v>
                </c:pt>
                <c:pt idx="876">
                  <c:v>40787.0</c:v>
                </c:pt>
                <c:pt idx="877">
                  <c:v>40787.0</c:v>
                </c:pt>
                <c:pt idx="878">
                  <c:v>40787.0</c:v>
                </c:pt>
                <c:pt idx="879">
                  <c:v>40756.0</c:v>
                </c:pt>
                <c:pt idx="880">
                  <c:v>40756.0</c:v>
                </c:pt>
                <c:pt idx="881">
                  <c:v>40756.0</c:v>
                </c:pt>
                <c:pt idx="882">
                  <c:v>40756.0</c:v>
                </c:pt>
                <c:pt idx="883">
                  <c:v>40756.0</c:v>
                </c:pt>
                <c:pt idx="884">
                  <c:v>40756.0</c:v>
                </c:pt>
                <c:pt idx="885">
                  <c:v>40756.0</c:v>
                </c:pt>
                <c:pt idx="886">
                  <c:v>40756.0</c:v>
                </c:pt>
                <c:pt idx="887">
                  <c:v>40756.0</c:v>
                </c:pt>
                <c:pt idx="888">
                  <c:v>40756.0</c:v>
                </c:pt>
                <c:pt idx="889">
                  <c:v>40756.0</c:v>
                </c:pt>
                <c:pt idx="890">
                  <c:v>40756.0</c:v>
                </c:pt>
                <c:pt idx="891">
                  <c:v>40756.0</c:v>
                </c:pt>
                <c:pt idx="892">
                  <c:v>40756.0</c:v>
                </c:pt>
                <c:pt idx="893">
                  <c:v>40756.0</c:v>
                </c:pt>
                <c:pt idx="894">
                  <c:v>40756.0</c:v>
                </c:pt>
                <c:pt idx="895">
                  <c:v>40756.0</c:v>
                </c:pt>
                <c:pt idx="896">
                  <c:v>40756.0</c:v>
                </c:pt>
                <c:pt idx="897">
                  <c:v>40756.0</c:v>
                </c:pt>
                <c:pt idx="898">
                  <c:v>40756.0</c:v>
                </c:pt>
                <c:pt idx="899">
                  <c:v>40756.0</c:v>
                </c:pt>
                <c:pt idx="900">
                  <c:v>40756.0</c:v>
                </c:pt>
                <c:pt idx="901">
                  <c:v>40756.0</c:v>
                </c:pt>
                <c:pt idx="902">
                  <c:v>40725.0</c:v>
                </c:pt>
                <c:pt idx="903">
                  <c:v>40725.0</c:v>
                </c:pt>
                <c:pt idx="904">
                  <c:v>40725.0</c:v>
                </c:pt>
                <c:pt idx="905">
                  <c:v>40725.0</c:v>
                </c:pt>
                <c:pt idx="906">
                  <c:v>40725.0</c:v>
                </c:pt>
                <c:pt idx="907">
                  <c:v>40725.0</c:v>
                </c:pt>
                <c:pt idx="908">
                  <c:v>40725.0</c:v>
                </c:pt>
                <c:pt idx="909">
                  <c:v>40725.0</c:v>
                </c:pt>
                <c:pt idx="910">
                  <c:v>40725.0</c:v>
                </c:pt>
                <c:pt idx="911">
                  <c:v>40725.0</c:v>
                </c:pt>
                <c:pt idx="912">
                  <c:v>40725.0</c:v>
                </c:pt>
                <c:pt idx="913">
                  <c:v>40725.0</c:v>
                </c:pt>
                <c:pt idx="914">
                  <c:v>40725.0</c:v>
                </c:pt>
                <c:pt idx="915">
                  <c:v>40725.0</c:v>
                </c:pt>
                <c:pt idx="916">
                  <c:v>40725.0</c:v>
                </c:pt>
                <c:pt idx="917">
                  <c:v>40725.0</c:v>
                </c:pt>
                <c:pt idx="918">
                  <c:v>40725.0</c:v>
                </c:pt>
                <c:pt idx="919">
                  <c:v>40725.0</c:v>
                </c:pt>
                <c:pt idx="920">
                  <c:v>40725.0</c:v>
                </c:pt>
                <c:pt idx="921">
                  <c:v>40725.0</c:v>
                </c:pt>
                <c:pt idx="922">
                  <c:v>40725.0</c:v>
                </c:pt>
                <c:pt idx="923">
                  <c:v>40695.0</c:v>
                </c:pt>
                <c:pt idx="924">
                  <c:v>40695.0</c:v>
                </c:pt>
                <c:pt idx="925">
                  <c:v>40695.0</c:v>
                </c:pt>
                <c:pt idx="926">
                  <c:v>40695.0</c:v>
                </c:pt>
                <c:pt idx="927">
                  <c:v>40695.0</c:v>
                </c:pt>
                <c:pt idx="928">
                  <c:v>40695.0</c:v>
                </c:pt>
                <c:pt idx="929">
                  <c:v>40695.0</c:v>
                </c:pt>
                <c:pt idx="930">
                  <c:v>40695.0</c:v>
                </c:pt>
                <c:pt idx="931">
                  <c:v>40695.0</c:v>
                </c:pt>
                <c:pt idx="932">
                  <c:v>40695.0</c:v>
                </c:pt>
                <c:pt idx="933">
                  <c:v>40695.0</c:v>
                </c:pt>
                <c:pt idx="934">
                  <c:v>40695.0</c:v>
                </c:pt>
                <c:pt idx="935">
                  <c:v>40695.0</c:v>
                </c:pt>
                <c:pt idx="936">
                  <c:v>40695.0</c:v>
                </c:pt>
                <c:pt idx="937">
                  <c:v>40695.0</c:v>
                </c:pt>
                <c:pt idx="938">
                  <c:v>40695.0</c:v>
                </c:pt>
                <c:pt idx="939">
                  <c:v>40695.0</c:v>
                </c:pt>
                <c:pt idx="940">
                  <c:v>40695.0</c:v>
                </c:pt>
                <c:pt idx="941">
                  <c:v>40695.0</c:v>
                </c:pt>
                <c:pt idx="942">
                  <c:v>40695.0</c:v>
                </c:pt>
                <c:pt idx="943">
                  <c:v>40695.0</c:v>
                </c:pt>
                <c:pt idx="944">
                  <c:v>40695.0</c:v>
                </c:pt>
                <c:pt idx="945">
                  <c:v>40664.0</c:v>
                </c:pt>
                <c:pt idx="946">
                  <c:v>40664.0</c:v>
                </c:pt>
                <c:pt idx="947">
                  <c:v>40664.0</c:v>
                </c:pt>
                <c:pt idx="948">
                  <c:v>40664.0</c:v>
                </c:pt>
                <c:pt idx="949">
                  <c:v>40664.0</c:v>
                </c:pt>
                <c:pt idx="950">
                  <c:v>40664.0</c:v>
                </c:pt>
                <c:pt idx="951">
                  <c:v>40664.0</c:v>
                </c:pt>
                <c:pt idx="952">
                  <c:v>40664.0</c:v>
                </c:pt>
                <c:pt idx="953">
                  <c:v>40664.0</c:v>
                </c:pt>
                <c:pt idx="954">
                  <c:v>40664.0</c:v>
                </c:pt>
                <c:pt idx="955">
                  <c:v>40664.0</c:v>
                </c:pt>
                <c:pt idx="956">
                  <c:v>40664.0</c:v>
                </c:pt>
                <c:pt idx="957">
                  <c:v>40664.0</c:v>
                </c:pt>
                <c:pt idx="958">
                  <c:v>40664.0</c:v>
                </c:pt>
                <c:pt idx="959">
                  <c:v>40664.0</c:v>
                </c:pt>
                <c:pt idx="960">
                  <c:v>40664.0</c:v>
                </c:pt>
                <c:pt idx="961">
                  <c:v>40664.0</c:v>
                </c:pt>
                <c:pt idx="962">
                  <c:v>40664.0</c:v>
                </c:pt>
                <c:pt idx="963">
                  <c:v>40664.0</c:v>
                </c:pt>
                <c:pt idx="964">
                  <c:v>40664.0</c:v>
                </c:pt>
                <c:pt idx="965">
                  <c:v>40664.0</c:v>
                </c:pt>
                <c:pt idx="966">
                  <c:v>40664.0</c:v>
                </c:pt>
                <c:pt idx="967">
                  <c:v>40634.0</c:v>
                </c:pt>
                <c:pt idx="968">
                  <c:v>40634.0</c:v>
                </c:pt>
                <c:pt idx="969">
                  <c:v>40634.0</c:v>
                </c:pt>
                <c:pt idx="970">
                  <c:v>40634.0</c:v>
                </c:pt>
                <c:pt idx="971">
                  <c:v>40634.0</c:v>
                </c:pt>
                <c:pt idx="972">
                  <c:v>40634.0</c:v>
                </c:pt>
                <c:pt idx="973">
                  <c:v>40634.0</c:v>
                </c:pt>
                <c:pt idx="974">
                  <c:v>40634.0</c:v>
                </c:pt>
                <c:pt idx="975">
                  <c:v>40634.0</c:v>
                </c:pt>
                <c:pt idx="976">
                  <c:v>40634.0</c:v>
                </c:pt>
                <c:pt idx="977">
                  <c:v>40634.0</c:v>
                </c:pt>
                <c:pt idx="978">
                  <c:v>40634.0</c:v>
                </c:pt>
                <c:pt idx="979">
                  <c:v>40634.0</c:v>
                </c:pt>
                <c:pt idx="980">
                  <c:v>40634.0</c:v>
                </c:pt>
                <c:pt idx="981">
                  <c:v>40634.0</c:v>
                </c:pt>
                <c:pt idx="982">
                  <c:v>40634.0</c:v>
                </c:pt>
                <c:pt idx="983">
                  <c:v>40634.0</c:v>
                </c:pt>
                <c:pt idx="984">
                  <c:v>40634.0</c:v>
                </c:pt>
                <c:pt idx="985">
                  <c:v>40634.0</c:v>
                </c:pt>
                <c:pt idx="986">
                  <c:v>40634.0</c:v>
                </c:pt>
                <c:pt idx="987">
                  <c:v>40634.0</c:v>
                </c:pt>
                <c:pt idx="988">
                  <c:v>40603.0</c:v>
                </c:pt>
                <c:pt idx="989">
                  <c:v>40603.0</c:v>
                </c:pt>
                <c:pt idx="990">
                  <c:v>40603.0</c:v>
                </c:pt>
                <c:pt idx="991">
                  <c:v>40603.0</c:v>
                </c:pt>
                <c:pt idx="992">
                  <c:v>40603.0</c:v>
                </c:pt>
                <c:pt idx="993">
                  <c:v>40603.0</c:v>
                </c:pt>
                <c:pt idx="994">
                  <c:v>40603.0</c:v>
                </c:pt>
                <c:pt idx="995">
                  <c:v>40603.0</c:v>
                </c:pt>
                <c:pt idx="996">
                  <c:v>40603.0</c:v>
                </c:pt>
                <c:pt idx="997">
                  <c:v>40603.0</c:v>
                </c:pt>
                <c:pt idx="998">
                  <c:v>40603.0</c:v>
                </c:pt>
                <c:pt idx="999">
                  <c:v>40603.0</c:v>
                </c:pt>
                <c:pt idx="1000">
                  <c:v>40603.0</c:v>
                </c:pt>
                <c:pt idx="1001">
                  <c:v>40603.0</c:v>
                </c:pt>
                <c:pt idx="1002">
                  <c:v>40603.0</c:v>
                </c:pt>
                <c:pt idx="1003">
                  <c:v>40603.0</c:v>
                </c:pt>
                <c:pt idx="1004">
                  <c:v>40603.0</c:v>
                </c:pt>
                <c:pt idx="1005">
                  <c:v>40603.0</c:v>
                </c:pt>
                <c:pt idx="1006">
                  <c:v>40603.0</c:v>
                </c:pt>
                <c:pt idx="1007">
                  <c:v>40603.0</c:v>
                </c:pt>
                <c:pt idx="1008">
                  <c:v>40603.0</c:v>
                </c:pt>
                <c:pt idx="1009">
                  <c:v>40603.0</c:v>
                </c:pt>
                <c:pt idx="1010">
                  <c:v>40603.0</c:v>
                </c:pt>
                <c:pt idx="1011">
                  <c:v>40575.0</c:v>
                </c:pt>
                <c:pt idx="1012">
                  <c:v>40575.0</c:v>
                </c:pt>
                <c:pt idx="1013">
                  <c:v>40575.0</c:v>
                </c:pt>
                <c:pt idx="1014">
                  <c:v>40575.0</c:v>
                </c:pt>
                <c:pt idx="1015">
                  <c:v>40575.0</c:v>
                </c:pt>
                <c:pt idx="1016">
                  <c:v>40575.0</c:v>
                </c:pt>
                <c:pt idx="1017">
                  <c:v>40575.0</c:v>
                </c:pt>
                <c:pt idx="1018">
                  <c:v>40575.0</c:v>
                </c:pt>
                <c:pt idx="1019">
                  <c:v>40575.0</c:v>
                </c:pt>
                <c:pt idx="1020">
                  <c:v>40575.0</c:v>
                </c:pt>
                <c:pt idx="1021">
                  <c:v>40575.0</c:v>
                </c:pt>
                <c:pt idx="1022">
                  <c:v>40575.0</c:v>
                </c:pt>
                <c:pt idx="1023">
                  <c:v>40575.0</c:v>
                </c:pt>
                <c:pt idx="1024">
                  <c:v>40575.0</c:v>
                </c:pt>
                <c:pt idx="1025">
                  <c:v>40575.0</c:v>
                </c:pt>
                <c:pt idx="1026">
                  <c:v>40575.0</c:v>
                </c:pt>
                <c:pt idx="1027">
                  <c:v>40575.0</c:v>
                </c:pt>
                <c:pt idx="1028">
                  <c:v>40575.0</c:v>
                </c:pt>
                <c:pt idx="1029">
                  <c:v>40575.0</c:v>
                </c:pt>
                <c:pt idx="1030">
                  <c:v>40575.0</c:v>
                </c:pt>
                <c:pt idx="1031">
                  <c:v>40544.0</c:v>
                </c:pt>
                <c:pt idx="1032">
                  <c:v>40544.0</c:v>
                </c:pt>
                <c:pt idx="1033">
                  <c:v>40544.0</c:v>
                </c:pt>
                <c:pt idx="1034">
                  <c:v>40544.0</c:v>
                </c:pt>
                <c:pt idx="1035">
                  <c:v>40544.0</c:v>
                </c:pt>
                <c:pt idx="1036">
                  <c:v>40544.0</c:v>
                </c:pt>
                <c:pt idx="1037">
                  <c:v>40544.0</c:v>
                </c:pt>
                <c:pt idx="1038">
                  <c:v>40544.0</c:v>
                </c:pt>
                <c:pt idx="1039">
                  <c:v>40544.0</c:v>
                </c:pt>
                <c:pt idx="1040">
                  <c:v>40544.0</c:v>
                </c:pt>
                <c:pt idx="1041">
                  <c:v>40544.0</c:v>
                </c:pt>
                <c:pt idx="1042">
                  <c:v>40544.0</c:v>
                </c:pt>
                <c:pt idx="1043">
                  <c:v>40544.0</c:v>
                </c:pt>
                <c:pt idx="1044">
                  <c:v>40544.0</c:v>
                </c:pt>
                <c:pt idx="1045">
                  <c:v>40544.0</c:v>
                </c:pt>
                <c:pt idx="1046">
                  <c:v>40544.0</c:v>
                </c:pt>
                <c:pt idx="1047">
                  <c:v>40544.0</c:v>
                </c:pt>
                <c:pt idx="1048">
                  <c:v>40544.0</c:v>
                </c:pt>
                <c:pt idx="1049">
                  <c:v>40544.0</c:v>
                </c:pt>
                <c:pt idx="1050">
                  <c:v>40544.0</c:v>
                </c:pt>
                <c:pt idx="1051">
                  <c:v>40544.0</c:v>
                </c:pt>
                <c:pt idx="1052">
                  <c:v>40513.0</c:v>
                </c:pt>
                <c:pt idx="1053">
                  <c:v>40513.0</c:v>
                </c:pt>
                <c:pt idx="1054">
                  <c:v>40513.0</c:v>
                </c:pt>
                <c:pt idx="1055">
                  <c:v>40513.0</c:v>
                </c:pt>
                <c:pt idx="1056">
                  <c:v>40513.0</c:v>
                </c:pt>
                <c:pt idx="1057">
                  <c:v>40513.0</c:v>
                </c:pt>
                <c:pt idx="1058">
                  <c:v>40513.0</c:v>
                </c:pt>
                <c:pt idx="1059">
                  <c:v>40513.0</c:v>
                </c:pt>
                <c:pt idx="1060">
                  <c:v>40513.0</c:v>
                </c:pt>
                <c:pt idx="1061">
                  <c:v>40513.0</c:v>
                </c:pt>
                <c:pt idx="1062">
                  <c:v>40513.0</c:v>
                </c:pt>
                <c:pt idx="1063">
                  <c:v>40513.0</c:v>
                </c:pt>
                <c:pt idx="1064">
                  <c:v>40513.0</c:v>
                </c:pt>
                <c:pt idx="1065">
                  <c:v>40513.0</c:v>
                </c:pt>
                <c:pt idx="1066">
                  <c:v>40513.0</c:v>
                </c:pt>
                <c:pt idx="1067">
                  <c:v>40513.0</c:v>
                </c:pt>
                <c:pt idx="1068">
                  <c:v>40513.0</c:v>
                </c:pt>
                <c:pt idx="1069">
                  <c:v>40513.0</c:v>
                </c:pt>
                <c:pt idx="1070">
                  <c:v>40513.0</c:v>
                </c:pt>
                <c:pt idx="1071">
                  <c:v>40513.0</c:v>
                </c:pt>
                <c:pt idx="1072">
                  <c:v>40513.0</c:v>
                </c:pt>
                <c:pt idx="1073">
                  <c:v>40513.0</c:v>
                </c:pt>
                <c:pt idx="1074">
                  <c:v>40513.0</c:v>
                </c:pt>
                <c:pt idx="1075">
                  <c:v>40483.0</c:v>
                </c:pt>
                <c:pt idx="1076">
                  <c:v>40483.0</c:v>
                </c:pt>
                <c:pt idx="1077">
                  <c:v>40483.0</c:v>
                </c:pt>
                <c:pt idx="1078">
                  <c:v>40483.0</c:v>
                </c:pt>
                <c:pt idx="1079">
                  <c:v>40483.0</c:v>
                </c:pt>
                <c:pt idx="1080">
                  <c:v>40483.0</c:v>
                </c:pt>
                <c:pt idx="1081">
                  <c:v>40483.0</c:v>
                </c:pt>
                <c:pt idx="1082">
                  <c:v>40483.0</c:v>
                </c:pt>
                <c:pt idx="1083">
                  <c:v>40483.0</c:v>
                </c:pt>
                <c:pt idx="1084">
                  <c:v>40483.0</c:v>
                </c:pt>
                <c:pt idx="1085">
                  <c:v>40483.0</c:v>
                </c:pt>
                <c:pt idx="1086">
                  <c:v>40483.0</c:v>
                </c:pt>
                <c:pt idx="1087">
                  <c:v>40483.0</c:v>
                </c:pt>
                <c:pt idx="1088">
                  <c:v>40483.0</c:v>
                </c:pt>
                <c:pt idx="1089">
                  <c:v>40483.0</c:v>
                </c:pt>
                <c:pt idx="1090">
                  <c:v>40483.0</c:v>
                </c:pt>
                <c:pt idx="1091">
                  <c:v>40483.0</c:v>
                </c:pt>
                <c:pt idx="1092">
                  <c:v>40483.0</c:v>
                </c:pt>
                <c:pt idx="1093">
                  <c:v>40483.0</c:v>
                </c:pt>
                <c:pt idx="1094">
                  <c:v>40483.0</c:v>
                </c:pt>
                <c:pt idx="1095">
                  <c:v>40483.0</c:v>
                </c:pt>
                <c:pt idx="1096">
                  <c:v>40483.0</c:v>
                </c:pt>
                <c:pt idx="1097">
                  <c:v>40452.0</c:v>
                </c:pt>
                <c:pt idx="1098">
                  <c:v>40452.0</c:v>
                </c:pt>
                <c:pt idx="1099">
                  <c:v>40452.0</c:v>
                </c:pt>
                <c:pt idx="1100">
                  <c:v>40452.0</c:v>
                </c:pt>
                <c:pt idx="1101">
                  <c:v>40452.0</c:v>
                </c:pt>
                <c:pt idx="1102">
                  <c:v>40452.0</c:v>
                </c:pt>
                <c:pt idx="1103">
                  <c:v>40452.0</c:v>
                </c:pt>
                <c:pt idx="1104">
                  <c:v>40452.0</c:v>
                </c:pt>
                <c:pt idx="1105">
                  <c:v>40452.0</c:v>
                </c:pt>
                <c:pt idx="1106">
                  <c:v>40452.0</c:v>
                </c:pt>
                <c:pt idx="1107">
                  <c:v>40452.0</c:v>
                </c:pt>
                <c:pt idx="1108">
                  <c:v>40452.0</c:v>
                </c:pt>
                <c:pt idx="1109">
                  <c:v>40452.0</c:v>
                </c:pt>
                <c:pt idx="1110">
                  <c:v>40452.0</c:v>
                </c:pt>
                <c:pt idx="1111">
                  <c:v>40452.0</c:v>
                </c:pt>
                <c:pt idx="1112">
                  <c:v>40452.0</c:v>
                </c:pt>
                <c:pt idx="1113">
                  <c:v>40452.0</c:v>
                </c:pt>
                <c:pt idx="1114">
                  <c:v>40452.0</c:v>
                </c:pt>
                <c:pt idx="1115">
                  <c:v>40452.0</c:v>
                </c:pt>
                <c:pt idx="1116">
                  <c:v>40452.0</c:v>
                </c:pt>
                <c:pt idx="1117">
                  <c:v>40452.0</c:v>
                </c:pt>
                <c:pt idx="1118">
                  <c:v>40422.0</c:v>
                </c:pt>
                <c:pt idx="1119">
                  <c:v>40422.0</c:v>
                </c:pt>
                <c:pt idx="1120">
                  <c:v>40422.0</c:v>
                </c:pt>
                <c:pt idx="1121">
                  <c:v>40422.0</c:v>
                </c:pt>
                <c:pt idx="1122">
                  <c:v>40422.0</c:v>
                </c:pt>
                <c:pt idx="1123">
                  <c:v>40422.0</c:v>
                </c:pt>
                <c:pt idx="1124">
                  <c:v>40422.0</c:v>
                </c:pt>
                <c:pt idx="1125">
                  <c:v>40422.0</c:v>
                </c:pt>
                <c:pt idx="1126">
                  <c:v>40422.0</c:v>
                </c:pt>
                <c:pt idx="1127">
                  <c:v>40422.0</c:v>
                </c:pt>
                <c:pt idx="1128">
                  <c:v>40422.0</c:v>
                </c:pt>
                <c:pt idx="1129">
                  <c:v>40422.0</c:v>
                </c:pt>
                <c:pt idx="1130">
                  <c:v>40422.0</c:v>
                </c:pt>
                <c:pt idx="1131">
                  <c:v>40422.0</c:v>
                </c:pt>
                <c:pt idx="1132">
                  <c:v>40422.0</c:v>
                </c:pt>
                <c:pt idx="1133">
                  <c:v>40422.0</c:v>
                </c:pt>
                <c:pt idx="1134">
                  <c:v>40422.0</c:v>
                </c:pt>
                <c:pt idx="1135">
                  <c:v>40422.0</c:v>
                </c:pt>
                <c:pt idx="1136">
                  <c:v>40422.0</c:v>
                </c:pt>
                <c:pt idx="1137">
                  <c:v>40422.0</c:v>
                </c:pt>
                <c:pt idx="1138">
                  <c:v>40422.0</c:v>
                </c:pt>
                <c:pt idx="1139">
                  <c:v>40422.0</c:v>
                </c:pt>
                <c:pt idx="1140">
                  <c:v>40391.0</c:v>
                </c:pt>
                <c:pt idx="1141">
                  <c:v>40391.0</c:v>
                </c:pt>
                <c:pt idx="1142">
                  <c:v>40391.0</c:v>
                </c:pt>
                <c:pt idx="1143">
                  <c:v>40391.0</c:v>
                </c:pt>
                <c:pt idx="1144">
                  <c:v>40391.0</c:v>
                </c:pt>
                <c:pt idx="1145">
                  <c:v>40391.0</c:v>
                </c:pt>
                <c:pt idx="1146">
                  <c:v>40391.0</c:v>
                </c:pt>
                <c:pt idx="1147">
                  <c:v>40391.0</c:v>
                </c:pt>
                <c:pt idx="1148">
                  <c:v>40391.0</c:v>
                </c:pt>
                <c:pt idx="1149">
                  <c:v>40391.0</c:v>
                </c:pt>
                <c:pt idx="1150">
                  <c:v>40391.0</c:v>
                </c:pt>
                <c:pt idx="1151">
                  <c:v>40391.0</c:v>
                </c:pt>
                <c:pt idx="1152">
                  <c:v>40391.0</c:v>
                </c:pt>
                <c:pt idx="1153">
                  <c:v>40391.0</c:v>
                </c:pt>
                <c:pt idx="1154">
                  <c:v>40391.0</c:v>
                </c:pt>
                <c:pt idx="1155">
                  <c:v>40391.0</c:v>
                </c:pt>
                <c:pt idx="1156">
                  <c:v>40391.0</c:v>
                </c:pt>
                <c:pt idx="1157">
                  <c:v>40391.0</c:v>
                </c:pt>
                <c:pt idx="1158">
                  <c:v>40391.0</c:v>
                </c:pt>
                <c:pt idx="1159">
                  <c:v>40391.0</c:v>
                </c:pt>
                <c:pt idx="1160">
                  <c:v>40391.0</c:v>
                </c:pt>
                <c:pt idx="1161">
                  <c:v>40391.0</c:v>
                </c:pt>
                <c:pt idx="1162">
                  <c:v>40360.0</c:v>
                </c:pt>
                <c:pt idx="1163">
                  <c:v>40360.0</c:v>
                </c:pt>
                <c:pt idx="1164">
                  <c:v>40360.0</c:v>
                </c:pt>
                <c:pt idx="1165">
                  <c:v>40360.0</c:v>
                </c:pt>
                <c:pt idx="1166">
                  <c:v>40360.0</c:v>
                </c:pt>
                <c:pt idx="1167">
                  <c:v>40360.0</c:v>
                </c:pt>
                <c:pt idx="1168">
                  <c:v>40360.0</c:v>
                </c:pt>
                <c:pt idx="1169">
                  <c:v>40360.0</c:v>
                </c:pt>
                <c:pt idx="1170">
                  <c:v>40360.0</c:v>
                </c:pt>
                <c:pt idx="1171">
                  <c:v>40360.0</c:v>
                </c:pt>
                <c:pt idx="1172">
                  <c:v>40360.0</c:v>
                </c:pt>
                <c:pt idx="1173">
                  <c:v>40360.0</c:v>
                </c:pt>
                <c:pt idx="1174">
                  <c:v>40360.0</c:v>
                </c:pt>
                <c:pt idx="1175">
                  <c:v>40360.0</c:v>
                </c:pt>
                <c:pt idx="1176">
                  <c:v>40360.0</c:v>
                </c:pt>
                <c:pt idx="1177">
                  <c:v>40360.0</c:v>
                </c:pt>
                <c:pt idx="1178">
                  <c:v>40360.0</c:v>
                </c:pt>
                <c:pt idx="1179">
                  <c:v>40360.0</c:v>
                </c:pt>
                <c:pt idx="1180">
                  <c:v>40360.0</c:v>
                </c:pt>
                <c:pt idx="1181">
                  <c:v>40360.0</c:v>
                </c:pt>
                <c:pt idx="1182">
                  <c:v>40360.0</c:v>
                </c:pt>
                <c:pt idx="1183">
                  <c:v>40360.0</c:v>
                </c:pt>
                <c:pt idx="1184">
                  <c:v>40330.0</c:v>
                </c:pt>
                <c:pt idx="1185">
                  <c:v>40330.0</c:v>
                </c:pt>
                <c:pt idx="1186">
                  <c:v>40330.0</c:v>
                </c:pt>
                <c:pt idx="1187">
                  <c:v>40330.0</c:v>
                </c:pt>
                <c:pt idx="1188">
                  <c:v>40330.0</c:v>
                </c:pt>
                <c:pt idx="1189">
                  <c:v>40330.0</c:v>
                </c:pt>
                <c:pt idx="1190">
                  <c:v>40330.0</c:v>
                </c:pt>
                <c:pt idx="1191">
                  <c:v>40330.0</c:v>
                </c:pt>
                <c:pt idx="1192">
                  <c:v>40330.0</c:v>
                </c:pt>
                <c:pt idx="1193">
                  <c:v>40330.0</c:v>
                </c:pt>
                <c:pt idx="1194">
                  <c:v>40330.0</c:v>
                </c:pt>
                <c:pt idx="1195">
                  <c:v>40330.0</c:v>
                </c:pt>
                <c:pt idx="1196">
                  <c:v>40330.0</c:v>
                </c:pt>
                <c:pt idx="1197">
                  <c:v>40330.0</c:v>
                </c:pt>
                <c:pt idx="1198">
                  <c:v>40330.0</c:v>
                </c:pt>
                <c:pt idx="1199">
                  <c:v>40330.0</c:v>
                </c:pt>
                <c:pt idx="1200">
                  <c:v>40330.0</c:v>
                </c:pt>
                <c:pt idx="1201">
                  <c:v>40330.0</c:v>
                </c:pt>
                <c:pt idx="1202">
                  <c:v>40330.0</c:v>
                </c:pt>
                <c:pt idx="1203">
                  <c:v>40330.0</c:v>
                </c:pt>
                <c:pt idx="1204">
                  <c:v>40330.0</c:v>
                </c:pt>
                <c:pt idx="1205">
                  <c:v>40330.0</c:v>
                </c:pt>
                <c:pt idx="1206">
                  <c:v>40299.0</c:v>
                </c:pt>
                <c:pt idx="1207">
                  <c:v>40299.0</c:v>
                </c:pt>
                <c:pt idx="1208">
                  <c:v>40299.0</c:v>
                </c:pt>
                <c:pt idx="1209">
                  <c:v>40299.0</c:v>
                </c:pt>
                <c:pt idx="1210">
                  <c:v>40299.0</c:v>
                </c:pt>
                <c:pt idx="1211">
                  <c:v>40299.0</c:v>
                </c:pt>
                <c:pt idx="1212">
                  <c:v>40299.0</c:v>
                </c:pt>
                <c:pt idx="1213">
                  <c:v>40299.0</c:v>
                </c:pt>
                <c:pt idx="1214">
                  <c:v>40299.0</c:v>
                </c:pt>
                <c:pt idx="1215">
                  <c:v>40299.0</c:v>
                </c:pt>
                <c:pt idx="1216">
                  <c:v>40299.0</c:v>
                </c:pt>
                <c:pt idx="1217">
                  <c:v>40299.0</c:v>
                </c:pt>
                <c:pt idx="1218">
                  <c:v>40299.0</c:v>
                </c:pt>
                <c:pt idx="1219">
                  <c:v>40299.0</c:v>
                </c:pt>
                <c:pt idx="1220">
                  <c:v>40299.0</c:v>
                </c:pt>
                <c:pt idx="1221">
                  <c:v>40299.0</c:v>
                </c:pt>
                <c:pt idx="1222">
                  <c:v>40299.0</c:v>
                </c:pt>
                <c:pt idx="1223">
                  <c:v>40299.0</c:v>
                </c:pt>
                <c:pt idx="1224">
                  <c:v>40299.0</c:v>
                </c:pt>
                <c:pt idx="1225">
                  <c:v>40299.0</c:v>
                </c:pt>
                <c:pt idx="1226">
                  <c:v>40299.0</c:v>
                </c:pt>
                <c:pt idx="1227">
                  <c:v>40269.0</c:v>
                </c:pt>
                <c:pt idx="1228">
                  <c:v>40269.0</c:v>
                </c:pt>
                <c:pt idx="1229">
                  <c:v>40269.0</c:v>
                </c:pt>
                <c:pt idx="1230">
                  <c:v>40269.0</c:v>
                </c:pt>
                <c:pt idx="1231">
                  <c:v>40269.0</c:v>
                </c:pt>
                <c:pt idx="1232">
                  <c:v>40269.0</c:v>
                </c:pt>
                <c:pt idx="1233">
                  <c:v>40269.0</c:v>
                </c:pt>
                <c:pt idx="1234">
                  <c:v>40269.0</c:v>
                </c:pt>
                <c:pt idx="1235">
                  <c:v>40269.0</c:v>
                </c:pt>
                <c:pt idx="1236">
                  <c:v>40269.0</c:v>
                </c:pt>
                <c:pt idx="1237">
                  <c:v>40269.0</c:v>
                </c:pt>
                <c:pt idx="1238">
                  <c:v>40269.0</c:v>
                </c:pt>
                <c:pt idx="1239">
                  <c:v>40269.0</c:v>
                </c:pt>
                <c:pt idx="1240">
                  <c:v>40269.0</c:v>
                </c:pt>
                <c:pt idx="1241">
                  <c:v>40269.0</c:v>
                </c:pt>
                <c:pt idx="1242">
                  <c:v>40269.0</c:v>
                </c:pt>
                <c:pt idx="1243">
                  <c:v>40269.0</c:v>
                </c:pt>
                <c:pt idx="1244">
                  <c:v>40269.0</c:v>
                </c:pt>
                <c:pt idx="1245">
                  <c:v>40269.0</c:v>
                </c:pt>
                <c:pt idx="1246">
                  <c:v>40269.0</c:v>
                </c:pt>
                <c:pt idx="1247">
                  <c:v>40269.0</c:v>
                </c:pt>
                <c:pt idx="1248">
                  <c:v>40238.0</c:v>
                </c:pt>
                <c:pt idx="1249">
                  <c:v>40238.0</c:v>
                </c:pt>
                <c:pt idx="1250">
                  <c:v>40238.0</c:v>
                </c:pt>
                <c:pt idx="1251">
                  <c:v>40238.0</c:v>
                </c:pt>
                <c:pt idx="1252">
                  <c:v>40238.0</c:v>
                </c:pt>
                <c:pt idx="1253">
                  <c:v>40238.0</c:v>
                </c:pt>
                <c:pt idx="1254">
                  <c:v>40238.0</c:v>
                </c:pt>
                <c:pt idx="1255">
                  <c:v>40238.0</c:v>
                </c:pt>
                <c:pt idx="1256">
                  <c:v>40238.0</c:v>
                </c:pt>
                <c:pt idx="1257">
                  <c:v>40238.0</c:v>
                </c:pt>
                <c:pt idx="1258">
                  <c:v>40238.0</c:v>
                </c:pt>
                <c:pt idx="1259">
                  <c:v>40238.0</c:v>
                </c:pt>
                <c:pt idx="1260">
                  <c:v>40238.0</c:v>
                </c:pt>
                <c:pt idx="1261">
                  <c:v>40238.0</c:v>
                </c:pt>
                <c:pt idx="1262">
                  <c:v>40238.0</c:v>
                </c:pt>
                <c:pt idx="1263">
                  <c:v>40238.0</c:v>
                </c:pt>
                <c:pt idx="1264">
                  <c:v>40238.0</c:v>
                </c:pt>
                <c:pt idx="1265">
                  <c:v>40238.0</c:v>
                </c:pt>
                <c:pt idx="1266">
                  <c:v>40238.0</c:v>
                </c:pt>
                <c:pt idx="1267">
                  <c:v>40238.0</c:v>
                </c:pt>
                <c:pt idx="1268">
                  <c:v>40238.0</c:v>
                </c:pt>
                <c:pt idx="1269">
                  <c:v>40238.0</c:v>
                </c:pt>
                <c:pt idx="1270">
                  <c:v>40238.0</c:v>
                </c:pt>
                <c:pt idx="1271">
                  <c:v>40210.0</c:v>
                </c:pt>
                <c:pt idx="1272">
                  <c:v>40210.0</c:v>
                </c:pt>
                <c:pt idx="1273">
                  <c:v>40210.0</c:v>
                </c:pt>
                <c:pt idx="1274">
                  <c:v>40210.0</c:v>
                </c:pt>
                <c:pt idx="1275">
                  <c:v>40210.0</c:v>
                </c:pt>
                <c:pt idx="1276">
                  <c:v>40210.0</c:v>
                </c:pt>
                <c:pt idx="1277">
                  <c:v>40210.0</c:v>
                </c:pt>
                <c:pt idx="1278">
                  <c:v>40210.0</c:v>
                </c:pt>
                <c:pt idx="1279">
                  <c:v>40210.0</c:v>
                </c:pt>
                <c:pt idx="1280">
                  <c:v>40210.0</c:v>
                </c:pt>
                <c:pt idx="1281">
                  <c:v>40210.0</c:v>
                </c:pt>
                <c:pt idx="1282">
                  <c:v>40210.0</c:v>
                </c:pt>
                <c:pt idx="1283">
                  <c:v>40210.0</c:v>
                </c:pt>
                <c:pt idx="1284">
                  <c:v>40210.0</c:v>
                </c:pt>
                <c:pt idx="1285">
                  <c:v>40210.0</c:v>
                </c:pt>
                <c:pt idx="1286">
                  <c:v>40210.0</c:v>
                </c:pt>
                <c:pt idx="1287">
                  <c:v>40210.0</c:v>
                </c:pt>
                <c:pt idx="1288">
                  <c:v>40210.0</c:v>
                </c:pt>
                <c:pt idx="1289">
                  <c:v>40210.0</c:v>
                </c:pt>
                <c:pt idx="1290">
                  <c:v>40179.0</c:v>
                </c:pt>
                <c:pt idx="1291">
                  <c:v>40179.0</c:v>
                </c:pt>
                <c:pt idx="1292">
                  <c:v>40179.0</c:v>
                </c:pt>
                <c:pt idx="1293">
                  <c:v>40179.0</c:v>
                </c:pt>
                <c:pt idx="1294">
                  <c:v>40179.0</c:v>
                </c:pt>
                <c:pt idx="1295">
                  <c:v>40179.0</c:v>
                </c:pt>
                <c:pt idx="1296">
                  <c:v>40179.0</c:v>
                </c:pt>
                <c:pt idx="1297">
                  <c:v>40179.0</c:v>
                </c:pt>
                <c:pt idx="1298">
                  <c:v>40179.0</c:v>
                </c:pt>
                <c:pt idx="1299">
                  <c:v>40179.0</c:v>
                </c:pt>
                <c:pt idx="1300">
                  <c:v>40179.0</c:v>
                </c:pt>
                <c:pt idx="1301">
                  <c:v>40179.0</c:v>
                </c:pt>
                <c:pt idx="1302">
                  <c:v>40179.0</c:v>
                </c:pt>
                <c:pt idx="1303">
                  <c:v>40179.0</c:v>
                </c:pt>
                <c:pt idx="1304">
                  <c:v>40179.0</c:v>
                </c:pt>
                <c:pt idx="1305">
                  <c:v>40179.0</c:v>
                </c:pt>
                <c:pt idx="1306">
                  <c:v>40179.0</c:v>
                </c:pt>
                <c:pt idx="1307">
                  <c:v>40179.0</c:v>
                </c:pt>
                <c:pt idx="1308">
                  <c:v>40148.0</c:v>
                </c:pt>
                <c:pt idx="1309">
                  <c:v>40148.0</c:v>
                </c:pt>
                <c:pt idx="1310">
                  <c:v>40148.0</c:v>
                </c:pt>
                <c:pt idx="1311">
                  <c:v>40148.0</c:v>
                </c:pt>
                <c:pt idx="1312">
                  <c:v>40148.0</c:v>
                </c:pt>
                <c:pt idx="1313">
                  <c:v>40148.0</c:v>
                </c:pt>
                <c:pt idx="1314">
                  <c:v>40148.0</c:v>
                </c:pt>
                <c:pt idx="1315">
                  <c:v>40148.0</c:v>
                </c:pt>
                <c:pt idx="1316">
                  <c:v>40148.0</c:v>
                </c:pt>
                <c:pt idx="1317">
                  <c:v>40148.0</c:v>
                </c:pt>
                <c:pt idx="1318">
                  <c:v>40148.0</c:v>
                </c:pt>
                <c:pt idx="1319">
                  <c:v>40148.0</c:v>
                </c:pt>
                <c:pt idx="1320">
                  <c:v>40148.0</c:v>
                </c:pt>
                <c:pt idx="1321">
                  <c:v>40148.0</c:v>
                </c:pt>
                <c:pt idx="1322">
                  <c:v>40148.0</c:v>
                </c:pt>
                <c:pt idx="1323">
                  <c:v>40148.0</c:v>
                </c:pt>
                <c:pt idx="1324">
                  <c:v>40148.0</c:v>
                </c:pt>
                <c:pt idx="1325">
                  <c:v>40148.0</c:v>
                </c:pt>
                <c:pt idx="1326">
                  <c:v>40148.0</c:v>
                </c:pt>
                <c:pt idx="1327">
                  <c:v>40148.0</c:v>
                </c:pt>
                <c:pt idx="1328">
                  <c:v>40148.0</c:v>
                </c:pt>
                <c:pt idx="1329">
                  <c:v>40148.0</c:v>
                </c:pt>
                <c:pt idx="1330">
                  <c:v>40148.0</c:v>
                </c:pt>
                <c:pt idx="1331">
                  <c:v>40118.0</c:v>
                </c:pt>
                <c:pt idx="1332">
                  <c:v>40118.0</c:v>
                </c:pt>
                <c:pt idx="1333">
                  <c:v>40118.0</c:v>
                </c:pt>
                <c:pt idx="1334">
                  <c:v>40118.0</c:v>
                </c:pt>
                <c:pt idx="1335">
                  <c:v>40118.0</c:v>
                </c:pt>
                <c:pt idx="1336">
                  <c:v>40118.0</c:v>
                </c:pt>
                <c:pt idx="1337">
                  <c:v>40118.0</c:v>
                </c:pt>
                <c:pt idx="1338">
                  <c:v>40118.0</c:v>
                </c:pt>
                <c:pt idx="1339">
                  <c:v>40118.0</c:v>
                </c:pt>
                <c:pt idx="1340">
                  <c:v>40118.0</c:v>
                </c:pt>
                <c:pt idx="1341">
                  <c:v>40118.0</c:v>
                </c:pt>
                <c:pt idx="1342">
                  <c:v>40118.0</c:v>
                </c:pt>
                <c:pt idx="1343">
                  <c:v>40118.0</c:v>
                </c:pt>
                <c:pt idx="1344">
                  <c:v>40118.0</c:v>
                </c:pt>
                <c:pt idx="1345">
                  <c:v>40118.0</c:v>
                </c:pt>
                <c:pt idx="1346">
                  <c:v>40118.0</c:v>
                </c:pt>
                <c:pt idx="1347">
                  <c:v>40118.0</c:v>
                </c:pt>
                <c:pt idx="1348">
                  <c:v>40118.0</c:v>
                </c:pt>
                <c:pt idx="1349">
                  <c:v>40118.0</c:v>
                </c:pt>
                <c:pt idx="1350">
                  <c:v>40087.0</c:v>
                </c:pt>
                <c:pt idx="1351">
                  <c:v>40087.0</c:v>
                </c:pt>
                <c:pt idx="1352">
                  <c:v>40087.0</c:v>
                </c:pt>
                <c:pt idx="1353">
                  <c:v>40087.0</c:v>
                </c:pt>
                <c:pt idx="1354">
                  <c:v>40087.0</c:v>
                </c:pt>
                <c:pt idx="1355">
                  <c:v>40087.0</c:v>
                </c:pt>
                <c:pt idx="1356">
                  <c:v>40087.0</c:v>
                </c:pt>
                <c:pt idx="1357">
                  <c:v>40087.0</c:v>
                </c:pt>
                <c:pt idx="1358">
                  <c:v>40087.0</c:v>
                </c:pt>
                <c:pt idx="1359">
                  <c:v>40087.0</c:v>
                </c:pt>
                <c:pt idx="1360">
                  <c:v>40087.0</c:v>
                </c:pt>
                <c:pt idx="1361">
                  <c:v>40087.0</c:v>
                </c:pt>
                <c:pt idx="1362">
                  <c:v>40087.0</c:v>
                </c:pt>
                <c:pt idx="1363">
                  <c:v>40087.0</c:v>
                </c:pt>
                <c:pt idx="1364">
                  <c:v>40087.0</c:v>
                </c:pt>
                <c:pt idx="1365">
                  <c:v>40087.0</c:v>
                </c:pt>
                <c:pt idx="1366">
                  <c:v>40087.0</c:v>
                </c:pt>
                <c:pt idx="1367">
                  <c:v>40087.0</c:v>
                </c:pt>
                <c:pt idx="1368">
                  <c:v>40087.0</c:v>
                </c:pt>
                <c:pt idx="1369">
                  <c:v>40087.0</c:v>
                </c:pt>
                <c:pt idx="1370">
                  <c:v>40087.0</c:v>
                </c:pt>
                <c:pt idx="1371">
                  <c:v>40057.0</c:v>
                </c:pt>
                <c:pt idx="1372">
                  <c:v>40057.0</c:v>
                </c:pt>
                <c:pt idx="1373">
                  <c:v>40057.0</c:v>
                </c:pt>
                <c:pt idx="1374">
                  <c:v>40057.0</c:v>
                </c:pt>
                <c:pt idx="1375">
                  <c:v>40057.0</c:v>
                </c:pt>
                <c:pt idx="1376">
                  <c:v>40057.0</c:v>
                </c:pt>
                <c:pt idx="1377">
                  <c:v>40057.0</c:v>
                </c:pt>
                <c:pt idx="1378">
                  <c:v>40057.0</c:v>
                </c:pt>
                <c:pt idx="1379">
                  <c:v>40057.0</c:v>
                </c:pt>
                <c:pt idx="1380">
                  <c:v>40057.0</c:v>
                </c:pt>
                <c:pt idx="1381">
                  <c:v>40057.0</c:v>
                </c:pt>
                <c:pt idx="1382">
                  <c:v>40057.0</c:v>
                </c:pt>
                <c:pt idx="1383">
                  <c:v>40057.0</c:v>
                </c:pt>
                <c:pt idx="1384">
                  <c:v>40057.0</c:v>
                </c:pt>
                <c:pt idx="1385">
                  <c:v>40057.0</c:v>
                </c:pt>
                <c:pt idx="1386">
                  <c:v>40057.0</c:v>
                </c:pt>
                <c:pt idx="1387">
                  <c:v>40057.0</c:v>
                </c:pt>
                <c:pt idx="1388">
                  <c:v>40057.0</c:v>
                </c:pt>
                <c:pt idx="1389">
                  <c:v>40057.0</c:v>
                </c:pt>
                <c:pt idx="1390">
                  <c:v>40057.0</c:v>
                </c:pt>
                <c:pt idx="1391">
                  <c:v>40057.0</c:v>
                </c:pt>
                <c:pt idx="1392">
                  <c:v>40026.0</c:v>
                </c:pt>
                <c:pt idx="1393">
                  <c:v>40026.0</c:v>
                </c:pt>
                <c:pt idx="1394">
                  <c:v>40026.0</c:v>
                </c:pt>
                <c:pt idx="1395">
                  <c:v>40026.0</c:v>
                </c:pt>
                <c:pt idx="1396">
                  <c:v>40026.0</c:v>
                </c:pt>
                <c:pt idx="1397">
                  <c:v>40026.0</c:v>
                </c:pt>
                <c:pt idx="1398">
                  <c:v>40026.0</c:v>
                </c:pt>
                <c:pt idx="1399">
                  <c:v>40026.0</c:v>
                </c:pt>
                <c:pt idx="1400">
                  <c:v>40026.0</c:v>
                </c:pt>
                <c:pt idx="1401">
                  <c:v>40026.0</c:v>
                </c:pt>
                <c:pt idx="1402">
                  <c:v>40026.0</c:v>
                </c:pt>
                <c:pt idx="1403">
                  <c:v>40026.0</c:v>
                </c:pt>
                <c:pt idx="1404">
                  <c:v>40026.0</c:v>
                </c:pt>
                <c:pt idx="1405">
                  <c:v>40026.0</c:v>
                </c:pt>
                <c:pt idx="1406">
                  <c:v>40026.0</c:v>
                </c:pt>
                <c:pt idx="1407">
                  <c:v>40026.0</c:v>
                </c:pt>
                <c:pt idx="1408">
                  <c:v>40026.0</c:v>
                </c:pt>
                <c:pt idx="1409">
                  <c:v>40026.0</c:v>
                </c:pt>
                <c:pt idx="1410">
                  <c:v>40026.0</c:v>
                </c:pt>
                <c:pt idx="1411">
                  <c:v>40026.0</c:v>
                </c:pt>
                <c:pt idx="1412">
                  <c:v>40026.0</c:v>
                </c:pt>
                <c:pt idx="1413">
                  <c:v>39995.0</c:v>
                </c:pt>
                <c:pt idx="1414">
                  <c:v>39995.0</c:v>
                </c:pt>
                <c:pt idx="1415">
                  <c:v>39995.0</c:v>
                </c:pt>
                <c:pt idx="1416">
                  <c:v>39995.0</c:v>
                </c:pt>
                <c:pt idx="1417">
                  <c:v>39995.0</c:v>
                </c:pt>
                <c:pt idx="1418">
                  <c:v>39995.0</c:v>
                </c:pt>
                <c:pt idx="1419">
                  <c:v>39995.0</c:v>
                </c:pt>
                <c:pt idx="1420">
                  <c:v>39995.0</c:v>
                </c:pt>
                <c:pt idx="1421">
                  <c:v>39995.0</c:v>
                </c:pt>
                <c:pt idx="1422">
                  <c:v>39995.0</c:v>
                </c:pt>
                <c:pt idx="1423">
                  <c:v>39995.0</c:v>
                </c:pt>
                <c:pt idx="1424">
                  <c:v>39995.0</c:v>
                </c:pt>
                <c:pt idx="1425">
                  <c:v>39995.0</c:v>
                </c:pt>
                <c:pt idx="1426">
                  <c:v>39995.0</c:v>
                </c:pt>
                <c:pt idx="1427">
                  <c:v>39995.0</c:v>
                </c:pt>
                <c:pt idx="1428">
                  <c:v>39995.0</c:v>
                </c:pt>
                <c:pt idx="1429">
                  <c:v>39995.0</c:v>
                </c:pt>
                <c:pt idx="1430">
                  <c:v>39995.0</c:v>
                </c:pt>
                <c:pt idx="1431">
                  <c:v>39995.0</c:v>
                </c:pt>
                <c:pt idx="1432">
                  <c:v>39995.0</c:v>
                </c:pt>
                <c:pt idx="1433">
                  <c:v>39995.0</c:v>
                </c:pt>
                <c:pt idx="1434">
                  <c:v>39995.0</c:v>
                </c:pt>
                <c:pt idx="1435">
                  <c:v>39995.0</c:v>
                </c:pt>
                <c:pt idx="1436">
                  <c:v>39965.0</c:v>
                </c:pt>
                <c:pt idx="1437">
                  <c:v>39965.0</c:v>
                </c:pt>
                <c:pt idx="1438">
                  <c:v>39965.0</c:v>
                </c:pt>
                <c:pt idx="1439">
                  <c:v>39965.0</c:v>
                </c:pt>
                <c:pt idx="1440">
                  <c:v>39965.0</c:v>
                </c:pt>
                <c:pt idx="1441">
                  <c:v>39965.0</c:v>
                </c:pt>
                <c:pt idx="1442">
                  <c:v>39965.0</c:v>
                </c:pt>
                <c:pt idx="1443">
                  <c:v>39965.0</c:v>
                </c:pt>
                <c:pt idx="1444">
                  <c:v>39965.0</c:v>
                </c:pt>
                <c:pt idx="1445">
                  <c:v>39965.0</c:v>
                </c:pt>
                <c:pt idx="1446">
                  <c:v>39965.0</c:v>
                </c:pt>
                <c:pt idx="1447">
                  <c:v>39965.0</c:v>
                </c:pt>
                <c:pt idx="1448">
                  <c:v>39965.0</c:v>
                </c:pt>
                <c:pt idx="1449">
                  <c:v>39965.0</c:v>
                </c:pt>
                <c:pt idx="1450">
                  <c:v>39965.0</c:v>
                </c:pt>
                <c:pt idx="1451">
                  <c:v>39965.0</c:v>
                </c:pt>
                <c:pt idx="1452">
                  <c:v>39965.0</c:v>
                </c:pt>
                <c:pt idx="1453">
                  <c:v>39965.0</c:v>
                </c:pt>
                <c:pt idx="1454">
                  <c:v>39965.0</c:v>
                </c:pt>
                <c:pt idx="1455">
                  <c:v>39965.0</c:v>
                </c:pt>
                <c:pt idx="1456">
                  <c:v>39965.0</c:v>
                </c:pt>
                <c:pt idx="1457">
                  <c:v>39965.0</c:v>
                </c:pt>
                <c:pt idx="1458">
                  <c:v>39934.0</c:v>
                </c:pt>
                <c:pt idx="1459">
                  <c:v>39934.0</c:v>
                </c:pt>
                <c:pt idx="1460">
                  <c:v>39934.0</c:v>
                </c:pt>
                <c:pt idx="1461">
                  <c:v>39934.0</c:v>
                </c:pt>
                <c:pt idx="1462">
                  <c:v>39934.0</c:v>
                </c:pt>
                <c:pt idx="1463">
                  <c:v>39934.0</c:v>
                </c:pt>
                <c:pt idx="1464">
                  <c:v>39934.0</c:v>
                </c:pt>
                <c:pt idx="1465">
                  <c:v>39934.0</c:v>
                </c:pt>
                <c:pt idx="1466">
                  <c:v>39934.0</c:v>
                </c:pt>
                <c:pt idx="1467">
                  <c:v>39934.0</c:v>
                </c:pt>
                <c:pt idx="1468">
                  <c:v>39934.0</c:v>
                </c:pt>
                <c:pt idx="1469">
                  <c:v>39934.0</c:v>
                </c:pt>
                <c:pt idx="1470">
                  <c:v>39934.0</c:v>
                </c:pt>
                <c:pt idx="1471">
                  <c:v>39934.0</c:v>
                </c:pt>
                <c:pt idx="1472">
                  <c:v>39934.0</c:v>
                </c:pt>
                <c:pt idx="1473">
                  <c:v>39934.0</c:v>
                </c:pt>
                <c:pt idx="1474">
                  <c:v>39934.0</c:v>
                </c:pt>
                <c:pt idx="1475">
                  <c:v>39934.0</c:v>
                </c:pt>
                <c:pt idx="1476">
                  <c:v>39934.0</c:v>
                </c:pt>
                <c:pt idx="1477">
                  <c:v>39934.0</c:v>
                </c:pt>
                <c:pt idx="1478">
                  <c:v>39904.0</c:v>
                </c:pt>
                <c:pt idx="1479">
                  <c:v>39904.0</c:v>
                </c:pt>
                <c:pt idx="1480">
                  <c:v>39904.0</c:v>
                </c:pt>
                <c:pt idx="1481">
                  <c:v>39904.0</c:v>
                </c:pt>
                <c:pt idx="1482">
                  <c:v>39904.0</c:v>
                </c:pt>
                <c:pt idx="1483">
                  <c:v>39904.0</c:v>
                </c:pt>
                <c:pt idx="1484">
                  <c:v>39904.0</c:v>
                </c:pt>
                <c:pt idx="1485">
                  <c:v>39904.0</c:v>
                </c:pt>
                <c:pt idx="1486">
                  <c:v>39904.0</c:v>
                </c:pt>
                <c:pt idx="1487">
                  <c:v>39904.0</c:v>
                </c:pt>
                <c:pt idx="1488">
                  <c:v>39904.0</c:v>
                </c:pt>
                <c:pt idx="1489">
                  <c:v>39904.0</c:v>
                </c:pt>
                <c:pt idx="1490">
                  <c:v>39904.0</c:v>
                </c:pt>
                <c:pt idx="1491">
                  <c:v>39904.0</c:v>
                </c:pt>
                <c:pt idx="1492">
                  <c:v>39904.0</c:v>
                </c:pt>
                <c:pt idx="1493">
                  <c:v>39904.0</c:v>
                </c:pt>
                <c:pt idx="1494">
                  <c:v>39904.0</c:v>
                </c:pt>
                <c:pt idx="1495">
                  <c:v>39904.0</c:v>
                </c:pt>
                <c:pt idx="1496">
                  <c:v>39904.0</c:v>
                </c:pt>
                <c:pt idx="1497">
                  <c:v>39904.0</c:v>
                </c:pt>
                <c:pt idx="1498">
                  <c:v>39904.0</c:v>
                </c:pt>
                <c:pt idx="1499">
                  <c:v>39904.0</c:v>
                </c:pt>
                <c:pt idx="1500">
                  <c:v>39873.0</c:v>
                </c:pt>
                <c:pt idx="1501">
                  <c:v>39873.0</c:v>
                </c:pt>
                <c:pt idx="1502">
                  <c:v>39873.0</c:v>
                </c:pt>
                <c:pt idx="1503">
                  <c:v>39873.0</c:v>
                </c:pt>
                <c:pt idx="1504">
                  <c:v>39873.0</c:v>
                </c:pt>
                <c:pt idx="1505">
                  <c:v>39873.0</c:v>
                </c:pt>
                <c:pt idx="1506">
                  <c:v>39873.0</c:v>
                </c:pt>
                <c:pt idx="1507">
                  <c:v>39873.0</c:v>
                </c:pt>
                <c:pt idx="1508">
                  <c:v>39873.0</c:v>
                </c:pt>
                <c:pt idx="1509">
                  <c:v>39873.0</c:v>
                </c:pt>
                <c:pt idx="1510">
                  <c:v>39873.0</c:v>
                </c:pt>
                <c:pt idx="1511">
                  <c:v>39873.0</c:v>
                </c:pt>
                <c:pt idx="1512">
                  <c:v>39873.0</c:v>
                </c:pt>
                <c:pt idx="1513">
                  <c:v>39873.0</c:v>
                </c:pt>
                <c:pt idx="1514">
                  <c:v>39873.0</c:v>
                </c:pt>
                <c:pt idx="1515">
                  <c:v>39873.0</c:v>
                </c:pt>
                <c:pt idx="1516">
                  <c:v>39873.0</c:v>
                </c:pt>
                <c:pt idx="1517">
                  <c:v>39873.0</c:v>
                </c:pt>
                <c:pt idx="1518">
                  <c:v>39873.0</c:v>
                </c:pt>
                <c:pt idx="1519">
                  <c:v>39873.0</c:v>
                </c:pt>
                <c:pt idx="1520">
                  <c:v>39873.0</c:v>
                </c:pt>
                <c:pt idx="1521">
                  <c:v>39873.0</c:v>
                </c:pt>
                <c:pt idx="1522">
                  <c:v>39845.0</c:v>
                </c:pt>
                <c:pt idx="1523">
                  <c:v>39845.0</c:v>
                </c:pt>
                <c:pt idx="1524">
                  <c:v>39845.0</c:v>
                </c:pt>
                <c:pt idx="1525">
                  <c:v>39845.0</c:v>
                </c:pt>
                <c:pt idx="1526">
                  <c:v>39845.0</c:v>
                </c:pt>
                <c:pt idx="1527">
                  <c:v>39845.0</c:v>
                </c:pt>
                <c:pt idx="1528">
                  <c:v>39845.0</c:v>
                </c:pt>
                <c:pt idx="1529">
                  <c:v>39845.0</c:v>
                </c:pt>
                <c:pt idx="1530">
                  <c:v>39845.0</c:v>
                </c:pt>
                <c:pt idx="1531">
                  <c:v>39845.0</c:v>
                </c:pt>
                <c:pt idx="1532">
                  <c:v>39845.0</c:v>
                </c:pt>
                <c:pt idx="1533">
                  <c:v>39845.0</c:v>
                </c:pt>
                <c:pt idx="1534">
                  <c:v>39845.0</c:v>
                </c:pt>
                <c:pt idx="1535">
                  <c:v>39845.0</c:v>
                </c:pt>
                <c:pt idx="1536">
                  <c:v>39845.0</c:v>
                </c:pt>
                <c:pt idx="1537">
                  <c:v>39845.0</c:v>
                </c:pt>
                <c:pt idx="1538">
                  <c:v>39845.0</c:v>
                </c:pt>
                <c:pt idx="1539">
                  <c:v>39845.0</c:v>
                </c:pt>
                <c:pt idx="1540">
                  <c:v>39845.0</c:v>
                </c:pt>
                <c:pt idx="1541">
                  <c:v>39814.0</c:v>
                </c:pt>
                <c:pt idx="1542">
                  <c:v>39814.0</c:v>
                </c:pt>
                <c:pt idx="1543">
                  <c:v>39814.0</c:v>
                </c:pt>
                <c:pt idx="1544">
                  <c:v>39814.0</c:v>
                </c:pt>
                <c:pt idx="1545">
                  <c:v>39814.0</c:v>
                </c:pt>
                <c:pt idx="1546">
                  <c:v>39814.0</c:v>
                </c:pt>
                <c:pt idx="1547">
                  <c:v>39814.0</c:v>
                </c:pt>
                <c:pt idx="1548">
                  <c:v>39814.0</c:v>
                </c:pt>
                <c:pt idx="1549">
                  <c:v>39814.0</c:v>
                </c:pt>
                <c:pt idx="1550">
                  <c:v>39814.0</c:v>
                </c:pt>
                <c:pt idx="1551">
                  <c:v>39814.0</c:v>
                </c:pt>
                <c:pt idx="1552">
                  <c:v>39814.0</c:v>
                </c:pt>
                <c:pt idx="1553">
                  <c:v>39814.0</c:v>
                </c:pt>
                <c:pt idx="1554">
                  <c:v>39814.0</c:v>
                </c:pt>
                <c:pt idx="1555">
                  <c:v>39814.0</c:v>
                </c:pt>
                <c:pt idx="1556">
                  <c:v>39814.0</c:v>
                </c:pt>
                <c:pt idx="1557">
                  <c:v>39814.0</c:v>
                </c:pt>
                <c:pt idx="1558">
                  <c:v>39814.0</c:v>
                </c:pt>
                <c:pt idx="1559">
                  <c:v>39814.0</c:v>
                </c:pt>
                <c:pt idx="1560">
                  <c:v>39814.0</c:v>
                </c:pt>
                <c:pt idx="1561">
                  <c:v>39783.0</c:v>
                </c:pt>
                <c:pt idx="1562">
                  <c:v>39783.0</c:v>
                </c:pt>
                <c:pt idx="1563">
                  <c:v>39783.0</c:v>
                </c:pt>
                <c:pt idx="1564">
                  <c:v>39783.0</c:v>
                </c:pt>
                <c:pt idx="1565">
                  <c:v>39783.0</c:v>
                </c:pt>
                <c:pt idx="1566">
                  <c:v>39783.0</c:v>
                </c:pt>
                <c:pt idx="1567">
                  <c:v>39783.0</c:v>
                </c:pt>
                <c:pt idx="1568">
                  <c:v>39783.0</c:v>
                </c:pt>
                <c:pt idx="1569">
                  <c:v>39783.0</c:v>
                </c:pt>
                <c:pt idx="1570">
                  <c:v>39783.0</c:v>
                </c:pt>
                <c:pt idx="1571">
                  <c:v>39783.0</c:v>
                </c:pt>
                <c:pt idx="1572">
                  <c:v>39783.0</c:v>
                </c:pt>
                <c:pt idx="1573">
                  <c:v>39783.0</c:v>
                </c:pt>
                <c:pt idx="1574">
                  <c:v>39783.0</c:v>
                </c:pt>
                <c:pt idx="1575">
                  <c:v>39783.0</c:v>
                </c:pt>
                <c:pt idx="1576">
                  <c:v>39783.0</c:v>
                </c:pt>
                <c:pt idx="1577">
                  <c:v>39783.0</c:v>
                </c:pt>
                <c:pt idx="1578">
                  <c:v>39783.0</c:v>
                </c:pt>
                <c:pt idx="1579">
                  <c:v>39783.0</c:v>
                </c:pt>
                <c:pt idx="1580">
                  <c:v>39783.0</c:v>
                </c:pt>
                <c:pt idx="1581">
                  <c:v>39783.0</c:v>
                </c:pt>
                <c:pt idx="1582">
                  <c:v>39783.0</c:v>
                </c:pt>
                <c:pt idx="1583">
                  <c:v>39753.0</c:v>
                </c:pt>
                <c:pt idx="1584">
                  <c:v>39753.0</c:v>
                </c:pt>
                <c:pt idx="1585">
                  <c:v>39753.0</c:v>
                </c:pt>
                <c:pt idx="1586">
                  <c:v>39753.0</c:v>
                </c:pt>
                <c:pt idx="1587">
                  <c:v>39753.0</c:v>
                </c:pt>
                <c:pt idx="1588">
                  <c:v>39753.0</c:v>
                </c:pt>
                <c:pt idx="1589">
                  <c:v>39753.0</c:v>
                </c:pt>
                <c:pt idx="1590">
                  <c:v>39753.0</c:v>
                </c:pt>
                <c:pt idx="1591">
                  <c:v>39753.0</c:v>
                </c:pt>
                <c:pt idx="1592">
                  <c:v>39753.0</c:v>
                </c:pt>
                <c:pt idx="1593">
                  <c:v>39753.0</c:v>
                </c:pt>
                <c:pt idx="1594">
                  <c:v>39753.0</c:v>
                </c:pt>
                <c:pt idx="1595">
                  <c:v>39753.0</c:v>
                </c:pt>
                <c:pt idx="1596">
                  <c:v>39753.0</c:v>
                </c:pt>
                <c:pt idx="1597">
                  <c:v>39753.0</c:v>
                </c:pt>
                <c:pt idx="1598">
                  <c:v>39753.0</c:v>
                </c:pt>
                <c:pt idx="1599">
                  <c:v>39753.0</c:v>
                </c:pt>
                <c:pt idx="1600">
                  <c:v>39753.0</c:v>
                </c:pt>
                <c:pt idx="1601">
                  <c:v>39722.0</c:v>
                </c:pt>
                <c:pt idx="1602">
                  <c:v>39722.0</c:v>
                </c:pt>
                <c:pt idx="1603">
                  <c:v>39722.0</c:v>
                </c:pt>
                <c:pt idx="1604">
                  <c:v>39722.0</c:v>
                </c:pt>
                <c:pt idx="1605">
                  <c:v>39722.0</c:v>
                </c:pt>
                <c:pt idx="1606">
                  <c:v>39722.0</c:v>
                </c:pt>
                <c:pt idx="1607">
                  <c:v>39722.0</c:v>
                </c:pt>
                <c:pt idx="1608">
                  <c:v>39722.0</c:v>
                </c:pt>
                <c:pt idx="1609">
                  <c:v>39722.0</c:v>
                </c:pt>
                <c:pt idx="1610">
                  <c:v>39722.0</c:v>
                </c:pt>
                <c:pt idx="1611">
                  <c:v>39722.0</c:v>
                </c:pt>
                <c:pt idx="1612">
                  <c:v>39722.0</c:v>
                </c:pt>
                <c:pt idx="1613">
                  <c:v>39722.0</c:v>
                </c:pt>
                <c:pt idx="1614">
                  <c:v>39722.0</c:v>
                </c:pt>
                <c:pt idx="1615">
                  <c:v>39722.0</c:v>
                </c:pt>
                <c:pt idx="1616">
                  <c:v>39722.0</c:v>
                </c:pt>
                <c:pt idx="1617">
                  <c:v>39722.0</c:v>
                </c:pt>
                <c:pt idx="1618">
                  <c:v>39722.0</c:v>
                </c:pt>
                <c:pt idx="1619">
                  <c:v>39722.0</c:v>
                </c:pt>
                <c:pt idx="1620">
                  <c:v>39722.0</c:v>
                </c:pt>
                <c:pt idx="1621">
                  <c:v>39722.0</c:v>
                </c:pt>
                <c:pt idx="1622">
                  <c:v>39722.0</c:v>
                </c:pt>
                <c:pt idx="1623">
                  <c:v>39692.0</c:v>
                </c:pt>
                <c:pt idx="1624">
                  <c:v>39692.0</c:v>
                </c:pt>
                <c:pt idx="1625">
                  <c:v>39692.0</c:v>
                </c:pt>
                <c:pt idx="1626">
                  <c:v>39692.0</c:v>
                </c:pt>
                <c:pt idx="1627">
                  <c:v>39692.0</c:v>
                </c:pt>
                <c:pt idx="1628">
                  <c:v>39692.0</c:v>
                </c:pt>
                <c:pt idx="1629">
                  <c:v>39692.0</c:v>
                </c:pt>
                <c:pt idx="1630">
                  <c:v>39692.0</c:v>
                </c:pt>
                <c:pt idx="1631">
                  <c:v>39692.0</c:v>
                </c:pt>
                <c:pt idx="1632">
                  <c:v>39692.0</c:v>
                </c:pt>
                <c:pt idx="1633">
                  <c:v>39692.0</c:v>
                </c:pt>
                <c:pt idx="1634">
                  <c:v>39692.0</c:v>
                </c:pt>
                <c:pt idx="1635">
                  <c:v>39692.0</c:v>
                </c:pt>
                <c:pt idx="1636">
                  <c:v>39692.0</c:v>
                </c:pt>
                <c:pt idx="1637">
                  <c:v>39692.0</c:v>
                </c:pt>
                <c:pt idx="1638">
                  <c:v>39692.0</c:v>
                </c:pt>
                <c:pt idx="1639">
                  <c:v>39692.0</c:v>
                </c:pt>
                <c:pt idx="1640">
                  <c:v>39692.0</c:v>
                </c:pt>
                <c:pt idx="1641">
                  <c:v>39692.0</c:v>
                </c:pt>
                <c:pt idx="1642">
                  <c:v>39692.0</c:v>
                </c:pt>
                <c:pt idx="1643">
                  <c:v>39692.0</c:v>
                </c:pt>
                <c:pt idx="1644">
                  <c:v>39661.0</c:v>
                </c:pt>
                <c:pt idx="1645">
                  <c:v>39661.0</c:v>
                </c:pt>
                <c:pt idx="1646">
                  <c:v>39661.0</c:v>
                </c:pt>
                <c:pt idx="1647">
                  <c:v>39661.0</c:v>
                </c:pt>
                <c:pt idx="1648">
                  <c:v>39661.0</c:v>
                </c:pt>
                <c:pt idx="1649">
                  <c:v>39661.0</c:v>
                </c:pt>
                <c:pt idx="1650">
                  <c:v>39661.0</c:v>
                </c:pt>
                <c:pt idx="1651">
                  <c:v>39661.0</c:v>
                </c:pt>
                <c:pt idx="1652">
                  <c:v>39661.0</c:v>
                </c:pt>
                <c:pt idx="1653">
                  <c:v>39661.0</c:v>
                </c:pt>
                <c:pt idx="1654">
                  <c:v>39661.0</c:v>
                </c:pt>
                <c:pt idx="1655">
                  <c:v>39661.0</c:v>
                </c:pt>
                <c:pt idx="1656">
                  <c:v>39661.0</c:v>
                </c:pt>
                <c:pt idx="1657">
                  <c:v>39661.0</c:v>
                </c:pt>
                <c:pt idx="1658">
                  <c:v>39661.0</c:v>
                </c:pt>
                <c:pt idx="1659">
                  <c:v>39661.0</c:v>
                </c:pt>
                <c:pt idx="1660">
                  <c:v>39661.0</c:v>
                </c:pt>
                <c:pt idx="1661">
                  <c:v>39661.0</c:v>
                </c:pt>
                <c:pt idx="1662">
                  <c:v>39661.0</c:v>
                </c:pt>
                <c:pt idx="1663">
                  <c:v>39661.0</c:v>
                </c:pt>
                <c:pt idx="1664">
                  <c:v>39661.0</c:v>
                </c:pt>
                <c:pt idx="1665">
                  <c:v>39630.0</c:v>
                </c:pt>
                <c:pt idx="1666">
                  <c:v>39630.0</c:v>
                </c:pt>
                <c:pt idx="1667">
                  <c:v>39630.0</c:v>
                </c:pt>
                <c:pt idx="1668">
                  <c:v>39630.0</c:v>
                </c:pt>
                <c:pt idx="1669">
                  <c:v>39630.0</c:v>
                </c:pt>
                <c:pt idx="1670">
                  <c:v>39630.0</c:v>
                </c:pt>
                <c:pt idx="1671">
                  <c:v>39630.0</c:v>
                </c:pt>
                <c:pt idx="1672">
                  <c:v>39630.0</c:v>
                </c:pt>
                <c:pt idx="1673">
                  <c:v>39630.0</c:v>
                </c:pt>
                <c:pt idx="1674">
                  <c:v>39630.0</c:v>
                </c:pt>
                <c:pt idx="1675">
                  <c:v>39630.0</c:v>
                </c:pt>
                <c:pt idx="1676">
                  <c:v>39630.0</c:v>
                </c:pt>
                <c:pt idx="1677">
                  <c:v>39630.0</c:v>
                </c:pt>
                <c:pt idx="1678">
                  <c:v>39630.0</c:v>
                </c:pt>
                <c:pt idx="1679">
                  <c:v>39630.0</c:v>
                </c:pt>
                <c:pt idx="1680">
                  <c:v>39630.0</c:v>
                </c:pt>
                <c:pt idx="1681">
                  <c:v>39630.0</c:v>
                </c:pt>
                <c:pt idx="1682">
                  <c:v>39630.0</c:v>
                </c:pt>
                <c:pt idx="1683">
                  <c:v>39630.0</c:v>
                </c:pt>
                <c:pt idx="1684">
                  <c:v>39630.0</c:v>
                </c:pt>
                <c:pt idx="1685">
                  <c:v>39630.0</c:v>
                </c:pt>
                <c:pt idx="1686">
                  <c:v>39630.0</c:v>
                </c:pt>
                <c:pt idx="1687">
                  <c:v>39600.0</c:v>
                </c:pt>
                <c:pt idx="1688">
                  <c:v>39600.0</c:v>
                </c:pt>
                <c:pt idx="1689">
                  <c:v>39600.0</c:v>
                </c:pt>
                <c:pt idx="1690">
                  <c:v>39600.0</c:v>
                </c:pt>
                <c:pt idx="1691">
                  <c:v>39600.0</c:v>
                </c:pt>
                <c:pt idx="1692">
                  <c:v>39600.0</c:v>
                </c:pt>
                <c:pt idx="1693">
                  <c:v>39600.0</c:v>
                </c:pt>
                <c:pt idx="1694">
                  <c:v>39600.0</c:v>
                </c:pt>
                <c:pt idx="1695">
                  <c:v>39600.0</c:v>
                </c:pt>
                <c:pt idx="1696">
                  <c:v>39600.0</c:v>
                </c:pt>
                <c:pt idx="1697">
                  <c:v>39600.0</c:v>
                </c:pt>
                <c:pt idx="1698">
                  <c:v>39600.0</c:v>
                </c:pt>
                <c:pt idx="1699">
                  <c:v>39600.0</c:v>
                </c:pt>
                <c:pt idx="1700">
                  <c:v>39600.0</c:v>
                </c:pt>
                <c:pt idx="1701">
                  <c:v>39600.0</c:v>
                </c:pt>
                <c:pt idx="1702">
                  <c:v>39600.0</c:v>
                </c:pt>
                <c:pt idx="1703">
                  <c:v>39600.0</c:v>
                </c:pt>
                <c:pt idx="1704">
                  <c:v>39600.0</c:v>
                </c:pt>
                <c:pt idx="1705">
                  <c:v>39600.0</c:v>
                </c:pt>
                <c:pt idx="1706">
                  <c:v>39600.0</c:v>
                </c:pt>
                <c:pt idx="1707">
                  <c:v>39600.0</c:v>
                </c:pt>
                <c:pt idx="1708">
                  <c:v>39569.0</c:v>
                </c:pt>
                <c:pt idx="1709">
                  <c:v>39569.0</c:v>
                </c:pt>
                <c:pt idx="1710">
                  <c:v>39569.0</c:v>
                </c:pt>
                <c:pt idx="1711">
                  <c:v>39569.0</c:v>
                </c:pt>
                <c:pt idx="1712">
                  <c:v>39569.0</c:v>
                </c:pt>
                <c:pt idx="1713">
                  <c:v>39569.0</c:v>
                </c:pt>
                <c:pt idx="1714">
                  <c:v>39569.0</c:v>
                </c:pt>
                <c:pt idx="1715">
                  <c:v>39569.0</c:v>
                </c:pt>
                <c:pt idx="1716">
                  <c:v>39569.0</c:v>
                </c:pt>
                <c:pt idx="1717">
                  <c:v>39569.0</c:v>
                </c:pt>
                <c:pt idx="1718">
                  <c:v>39569.0</c:v>
                </c:pt>
                <c:pt idx="1719">
                  <c:v>39569.0</c:v>
                </c:pt>
                <c:pt idx="1720">
                  <c:v>39569.0</c:v>
                </c:pt>
                <c:pt idx="1721">
                  <c:v>39569.0</c:v>
                </c:pt>
                <c:pt idx="1722">
                  <c:v>39569.0</c:v>
                </c:pt>
                <c:pt idx="1723">
                  <c:v>39569.0</c:v>
                </c:pt>
                <c:pt idx="1724">
                  <c:v>39569.0</c:v>
                </c:pt>
                <c:pt idx="1725">
                  <c:v>39569.0</c:v>
                </c:pt>
                <c:pt idx="1726">
                  <c:v>39569.0</c:v>
                </c:pt>
                <c:pt idx="1727">
                  <c:v>39569.0</c:v>
                </c:pt>
                <c:pt idx="1728">
                  <c:v>39569.0</c:v>
                </c:pt>
                <c:pt idx="1729">
                  <c:v>39539.0</c:v>
                </c:pt>
                <c:pt idx="1730">
                  <c:v>39539.0</c:v>
                </c:pt>
                <c:pt idx="1731">
                  <c:v>39539.0</c:v>
                </c:pt>
                <c:pt idx="1732">
                  <c:v>39539.0</c:v>
                </c:pt>
                <c:pt idx="1733">
                  <c:v>39539.0</c:v>
                </c:pt>
                <c:pt idx="1734">
                  <c:v>39539.0</c:v>
                </c:pt>
                <c:pt idx="1735">
                  <c:v>39539.0</c:v>
                </c:pt>
                <c:pt idx="1736">
                  <c:v>39539.0</c:v>
                </c:pt>
                <c:pt idx="1737">
                  <c:v>39539.0</c:v>
                </c:pt>
                <c:pt idx="1738">
                  <c:v>39539.0</c:v>
                </c:pt>
                <c:pt idx="1739">
                  <c:v>39539.0</c:v>
                </c:pt>
                <c:pt idx="1740">
                  <c:v>39539.0</c:v>
                </c:pt>
                <c:pt idx="1741">
                  <c:v>39539.0</c:v>
                </c:pt>
                <c:pt idx="1742">
                  <c:v>39539.0</c:v>
                </c:pt>
                <c:pt idx="1743">
                  <c:v>39539.0</c:v>
                </c:pt>
                <c:pt idx="1744">
                  <c:v>39539.0</c:v>
                </c:pt>
                <c:pt idx="1745">
                  <c:v>39539.0</c:v>
                </c:pt>
                <c:pt idx="1746">
                  <c:v>39539.0</c:v>
                </c:pt>
                <c:pt idx="1747">
                  <c:v>39539.0</c:v>
                </c:pt>
                <c:pt idx="1748">
                  <c:v>39539.0</c:v>
                </c:pt>
                <c:pt idx="1749">
                  <c:v>39539.0</c:v>
                </c:pt>
                <c:pt idx="1750">
                  <c:v>39539.0</c:v>
                </c:pt>
                <c:pt idx="1751">
                  <c:v>39508.0</c:v>
                </c:pt>
                <c:pt idx="1752">
                  <c:v>39508.0</c:v>
                </c:pt>
                <c:pt idx="1753">
                  <c:v>39508.0</c:v>
                </c:pt>
                <c:pt idx="1754">
                  <c:v>39508.0</c:v>
                </c:pt>
                <c:pt idx="1755">
                  <c:v>39508.0</c:v>
                </c:pt>
                <c:pt idx="1756">
                  <c:v>39508.0</c:v>
                </c:pt>
                <c:pt idx="1757">
                  <c:v>39508.0</c:v>
                </c:pt>
                <c:pt idx="1758">
                  <c:v>39508.0</c:v>
                </c:pt>
                <c:pt idx="1759">
                  <c:v>39508.0</c:v>
                </c:pt>
                <c:pt idx="1760">
                  <c:v>39508.0</c:v>
                </c:pt>
                <c:pt idx="1761">
                  <c:v>39508.0</c:v>
                </c:pt>
                <c:pt idx="1762">
                  <c:v>39508.0</c:v>
                </c:pt>
                <c:pt idx="1763">
                  <c:v>39508.0</c:v>
                </c:pt>
                <c:pt idx="1764">
                  <c:v>39508.0</c:v>
                </c:pt>
                <c:pt idx="1765">
                  <c:v>39508.0</c:v>
                </c:pt>
                <c:pt idx="1766">
                  <c:v>39508.0</c:v>
                </c:pt>
                <c:pt idx="1767">
                  <c:v>39508.0</c:v>
                </c:pt>
                <c:pt idx="1768">
                  <c:v>39508.0</c:v>
                </c:pt>
                <c:pt idx="1769">
                  <c:v>39508.0</c:v>
                </c:pt>
                <c:pt idx="1770">
                  <c:v>39508.0</c:v>
                </c:pt>
                <c:pt idx="1771">
                  <c:v>39479.0</c:v>
                </c:pt>
                <c:pt idx="1772">
                  <c:v>39479.0</c:v>
                </c:pt>
                <c:pt idx="1773">
                  <c:v>39479.0</c:v>
                </c:pt>
                <c:pt idx="1774">
                  <c:v>39479.0</c:v>
                </c:pt>
                <c:pt idx="1775">
                  <c:v>39479.0</c:v>
                </c:pt>
                <c:pt idx="1776">
                  <c:v>39479.0</c:v>
                </c:pt>
                <c:pt idx="1777">
                  <c:v>39479.0</c:v>
                </c:pt>
                <c:pt idx="1778">
                  <c:v>39479.0</c:v>
                </c:pt>
                <c:pt idx="1779">
                  <c:v>39479.0</c:v>
                </c:pt>
                <c:pt idx="1780">
                  <c:v>39479.0</c:v>
                </c:pt>
                <c:pt idx="1781">
                  <c:v>39479.0</c:v>
                </c:pt>
                <c:pt idx="1782">
                  <c:v>39479.0</c:v>
                </c:pt>
                <c:pt idx="1783">
                  <c:v>39479.0</c:v>
                </c:pt>
                <c:pt idx="1784">
                  <c:v>39479.0</c:v>
                </c:pt>
                <c:pt idx="1785">
                  <c:v>39479.0</c:v>
                </c:pt>
                <c:pt idx="1786">
                  <c:v>39479.0</c:v>
                </c:pt>
                <c:pt idx="1787">
                  <c:v>39479.0</c:v>
                </c:pt>
                <c:pt idx="1788">
                  <c:v>39479.0</c:v>
                </c:pt>
                <c:pt idx="1789">
                  <c:v>39479.0</c:v>
                </c:pt>
                <c:pt idx="1790">
                  <c:v>39479.0</c:v>
                </c:pt>
                <c:pt idx="1791">
                  <c:v>39448.0</c:v>
                </c:pt>
                <c:pt idx="1792">
                  <c:v>39448.0</c:v>
                </c:pt>
                <c:pt idx="1793">
                  <c:v>39448.0</c:v>
                </c:pt>
                <c:pt idx="1794">
                  <c:v>39448.0</c:v>
                </c:pt>
                <c:pt idx="1795">
                  <c:v>39448.0</c:v>
                </c:pt>
                <c:pt idx="1796">
                  <c:v>39448.0</c:v>
                </c:pt>
                <c:pt idx="1797">
                  <c:v>39448.0</c:v>
                </c:pt>
                <c:pt idx="1798">
                  <c:v>39448.0</c:v>
                </c:pt>
                <c:pt idx="1799">
                  <c:v>39448.0</c:v>
                </c:pt>
                <c:pt idx="1800">
                  <c:v>39448.0</c:v>
                </c:pt>
                <c:pt idx="1801">
                  <c:v>39448.0</c:v>
                </c:pt>
                <c:pt idx="1802">
                  <c:v>39448.0</c:v>
                </c:pt>
                <c:pt idx="1803">
                  <c:v>39448.0</c:v>
                </c:pt>
                <c:pt idx="1804">
                  <c:v>39448.0</c:v>
                </c:pt>
                <c:pt idx="1805">
                  <c:v>39448.0</c:v>
                </c:pt>
                <c:pt idx="1806">
                  <c:v>39448.0</c:v>
                </c:pt>
                <c:pt idx="1807">
                  <c:v>39448.0</c:v>
                </c:pt>
                <c:pt idx="1808">
                  <c:v>39448.0</c:v>
                </c:pt>
                <c:pt idx="1809">
                  <c:v>39448.0</c:v>
                </c:pt>
                <c:pt idx="1810">
                  <c:v>39448.0</c:v>
                </c:pt>
              </c:numCache>
            </c:numRef>
          </c:cat>
          <c:val>
            <c:numRef>
              <c:f>'EMBI DIARIO'!$U$5:$U$1815</c:f>
              <c:numCache>
                <c:formatCode>General</c:formatCode>
                <c:ptCount val="1811"/>
                <c:pt idx="0">
                  <c:v>209.0</c:v>
                </c:pt>
                <c:pt idx="1">
                  <c:v>209.0</c:v>
                </c:pt>
                <c:pt idx="2">
                  <c:v>209.0</c:v>
                </c:pt>
                <c:pt idx="3">
                  <c:v>209.0</c:v>
                </c:pt>
                <c:pt idx="4">
                  <c:v>209.0</c:v>
                </c:pt>
                <c:pt idx="5">
                  <c:v>209.0</c:v>
                </c:pt>
                <c:pt idx="6">
                  <c:v>209.0</c:v>
                </c:pt>
                <c:pt idx="7">
                  <c:v>209.0</c:v>
                </c:pt>
                <c:pt idx="8">
                  <c:v>209.0</c:v>
                </c:pt>
                <c:pt idx="9">
                  <c:v>209.0</c:v>
                </c:pt>
                <c:pt idx="10">
                  <c:v>209.0</c:v>
                </c:pt>
                <c:pt idx="11">
                  <c:v>209.0</c:v>
                </c:pt>
                <c:pt idx="12">
                  <c:v>209.0</c:v>
                </c:pt>
                <c:pt idx="13">
                  <c:v>206.0</c:v>
                </c:pt>
                <c:pt idx="14">
                  <c:v>208.0</c:v>
                </c:pt>
                <c:pt idx="15">
                  <c:v>209.0</c:v>
                </c:pt>
                <c:pt idx="16">
                  <c:v>209.0</c:v>
                </c:pt>
                <c:pt idx="17">
                  <c:v>212.0</c:v>
                </c:pt>
                <c:pt idx="18">
                  <c:v>206.0</c:v>
                </c:pt>
                <c:pt idx="19">
                  <c:v>204.0</c:v>
                </c:pt>
                <c:pt idx="20">
                  <c:v>202.0</c:v>
                </c:pt>
                <c:pt idx="21">
                  <c:v>194.0</c:v>
                </c:pt>
                <c:pt idx="22">
                  <c:v>192.0</c:v>
                </c:pt>
                <c:pt idx="23">
                  <c:v>197.0</c:v>
                </c:pt>
                <c:pt idx="24">
                  <c:v>201.0</c:v>
                </c:pt>
                <c:pt idx="25">
                  <c:v>196.0</c:v>
                </c:pt>
                <c:pt idx="26">
                  <c:v>188.0</c:v>
                </c:pt>
                <c:pt idx="27">
                  <c:v>182.0</c:v>
                </c:pt>
                <c:pt idx="28">
                  <c:v>179.0</c:v>
                </c:pt>
                <c:pt idx="29">
                  <c:v>177.0</c:v>
                </c:pt>
                <c:pt idx="30">
                  <c:v>177.0</c:v>
                </c:pt>
                <c:pt idx="31">
                  <c:v>169.0</c:v>
                </c:pt>
                <c:pt idx="32">
                  <c:v>169.0</c:v>
                </c:pt>
                <c:pt idx="33">
                  <c:v>170.0</c:v>
                </c:pt>
                <c:pt idx="34">
                  <c:v>180.0</c:v>
                </c:pt>
                <c:pt idx="35">
                  <c:v>184.0</c:v>
                </c:pt>
                <c:pt idx="36">
                  <c:v>186.0</c:v>
                </c:pt>
                <c:pt idx="37">
                  <c:v>200.0</c:v>
                </c:pt>
                <c:pt idx="38">
                  <c:v>222.0</c:v>
                </c:pt>
                <c:pt idx="39">
                  <c:v>215.0</c:v>
                </c:pt>
                <c:pt idx="40">
                  <c:v>207.0</c:v>
                </c:pt>
                <c:pt idx="41">
                  <c:v>192.0</c:v>
                </c:pt>
                <c:pt idx="42">
                  <c:v>192.0</c:v>
                </c:pt>
                <c:pt idx="43">
                  <c:v>183.0</c:v>
                </c:pt>
                <c:pt idx="44">
                  <c:v>177.0</c:v>
                </c:pt>
                <c:pt idx="45">
                  <c:v>166.0</c:v>
                </c:pt>
                <c:pt idx="46">
                  <c:v>165.0</c:v>
                </c:pt>
                <c:pt idx="47">
                  <c:v>161.0</c:v>
                </c:pt>
                <c:pt idx="48">
                  <c:v>162.0</c:v>
                </c:pt>
                <c:pt idx="49">
                  <c:v>169.0</c:v>
                </c:pt>
                <c:pt idx="50">
                  <c:v>167.0</c:v>
                </c:pt>
                <c:pt idx="51">
                  <c:v>167.0</c:v>
                </c:pt>
                <c:pt idx="52">
                  <c:v>167.0</c:v>
                </c:pt>
                <c:pt idx="53">
                  <c:v>165.0</c:v>
                </c:pt>
                <c:pt idx="54">
                  <c:v>166.0</c:v>
                </c:pt>
                <c:pt idx="55">
                  <c:v>164.0</c:v>
                </c:pt>
                <c:pt idx="56">
                  <c:v>164.0</c:v>
                </c:pt>
                <c:pt idx="57">
                  <c:v>163.0</c:v>
                </c:pt>
                <c:pt idx="58">
                  <c:v>166.0</c:v>
                </c:pt>
                <c:pt idx="59">
                  <c:v>164.0</c:v>
                </c:pt>
                <c:pt idx="60">
                  <c:v>164.0</c:v>
                </c:pt>
                <c:pt idx="61">
                  <c:v>162.0</c:v>
                </c:pt>
                <c:pt idx="62">
                  <c:v>160.0</c:v>
                </c:pt>
                <c:pt idx="63">
                  <c:v>165.0</c:v>
                </c:pt>
                <c:pt idx="64">
                  <c:v>165.0</c:v>
                </c:pt>
                <c:pt idx="65">
                  <c:v>169.0</c:v>
                </c:pt>
                <c:pt idx="66">
                  <c:v>165.0</c:v>
                </c:pt>
                <c:pt idx="67">
                  <c:v>167.0</c:v>
                </c:pt>
                <c:pt idx="68">
                  <c:v>170.0</c:v>
                </c:pt>
                <c:pt idx="69">
                  <c:v>167.0</c:v>
                </c:pt>
                <c:pt idx="70">
                  <c:v>169.0</c:v>
                </c:pt>
                <c:pt idx="71">
                  <c:v>168.0</c:v>
                </c:pt>
                <c:pt idx="72">
                  <c:v>167.0</c:v>
                </c:pt>
                <c:pt idx="73">
                  <c:v>169.0</c:v>
                </c:pt>
                <c:pt idx="74">
                  <c:v>171.0</c:v>
                </c:pt>
                <c:pt idx="75">
                  <c:v>170.0</c:v>
                </c:pt>
                <c:pt idx="76">
                  <c:v>167.0</c:v>
                </c:pt>
                <c:pt idx="77">
                  <c:v>169.0</c:v>
                </c:pt>
                <c:pt idx="78">
                  <c:v>171.0</c:v>
                </c:pt>
                <c:pt idx="79">
                  <c:v>172.0</c:v>
                </c:pt>
                <c:pt idx="80">
                  <c:v>170.0</c:v>
                </c:pt>
                <c:pt idx="81">
                  <c:v>179.0</c:v>
                </c:pt>
                <c:pt idx="82">
                  <c:v>182.0</c:v>
                </c:pt>
                <c:pt idx="83">
                  <c:v>180.0</c:v>
                </c:pt>
                <c:pt idx="84">
                  <c:v>172.0</c:v>
                </c:pt>
                <c:pt idx="85">
                  <c:v>172.0</c:v>
                </c:pt>
                <c:pt idx="86">
                  <c:v>167.0</c:v>
                </c:pt>
                <c:pt idx="87">
                  <c:v>170.0</c:v>
                </c:pt>
                <c:pt idx="88">
                  <c:v>170.0</c:v>
                </c:pt>
                <c:pt idx="89">
                  <c:v>165.0</c:v>
                </c:pt>
                <c:pt idx="90">
                  <c:v>164.0</c:v>
                </c:pt>
                <c:pt idx="91">
                  <c:v>166.0</c:v>
                </c:pt>
                <c:pt idx="92">
                  <c:v>166.0</c:v>
                </c:pt>
                <c:pt idx="93">
                  <c:v>162.0</c:v>
                </c:pt>
                <c:pt idx="94">
                  <c:v>163.0</c:v>
                </c:pt>
                <c:pt idx="95">
                  <c:v>155.0</c:v>
                </c:pt>
                <c:pt idx="96">
                  <c:v>154.0</c:v>
                </c:pt>
                <c:pt idx="97">
                  <c:v>147.0</c:v>
                </c:pt>
                <c:pt idx="98">
                  <c:v>149.0</c:v>
                </c:pt>
                <c:pt idx="99">
                  <c:v>148.0</c:v>
                </c:pt>
                <c:pt idx="100">
                  <c:v>145.0</c:v>
                </c:pt>
                <c:pt idx="101">
                  <c:v>146.0</c:v>
                </c:pt>
                <c:pt idx="102">
                  <c:v>153.0</c:v>
                </c:pt>
                <c:pt idx="103">
                  <c:v>156.0</c:v>
                </c:pt>
                <c:pt idx="104">
                  <c:v>156.0</c:v>
                </c:pt>
                <c:pt idx="105">
                  <c:v>150.0</c:v>
                </c:pt>
                <c:pt idx="106">
                  <c:v>149.0</c:v>
                </c:pt>
                <c:pt idx="107">
                  <c:v>147.0</c:v>
                </c:pt>
                <c:pt idx="108">
                  <c:v>144.0</c:v>
                </c:pt>
                <c:pt idx="109">
                  <c:v>142.0</c:v>
                </c:pt>
                <c:pt idx="110">
                  <c:v>143.0</c:v>
                </c:pt>
                <c:pt idx="111">
                  <c:v>145.0</c:v>
                </c:pt>
                <c:pt idx="112">
                  <c:v>145.0</c:v>
                </c:pt>
                <c:pt idx="113">
                  <c:v>146.0</c:v>
                </c:pt>
                <c:pt idx="114">
                  <c:v>148.0</c:v>
                </c:pt>
                <c:pt idx="115">
                  <c:v>148.0</c:v>
                </c:pt>
                <c:pt idx="116">
                  <c:v>149.0</c:v>
                </c:pt>
                <c:pt idx="117">
                  <c:v>148.0</c:v>
                </c:pt>
                <c:pt idx="118">
                  <c:v>149.0</c:v>
                </c:pt>
                <c:pt idx="119">
                  <c:v>151.0</c:v>
                </c:pt>
                <c:pt idx="120">
                  <c:v>152.0</c:v>
                </c:pt>
                <c:pt idx="121">
                  <c:v>151.0</c:v>
                </c:pt>
                <c:pt idx="122">
                  <c:v>153.0</c:v>
                </c:pt>
                <c:pt idx="123">
                  <c:v>154.0</c:v>
                </c:pt>
                <c:pt idx="124">
                  <c:v>159.0</c:v>
                </c:pt>
                <c:pt idx="125">
                  <c:v>161.0</c:v>
                </c:pt>
                <c:pt idx="126">
                  <c:v>157.0</c:v>
                </c:pt>
                <c:pt idx="127">
                  <c:v>160.0</c:v>
                </c:pt>
                <c:pt idx="128">
                  <c:v>164.0</c:v>
                </c:pt>
                <c:pt idx="129">
                  <c:v>167.0</c:v>
                </c:pt>
                <c:pt idx="130">
                  <c:v>168.0</c:v>
                </c:pt>
                <c:pt idx="131">
                  <c:v>168.0</c:v>
                </c:pt>
                <c:pt idx="132">
                  <c:v>162.0</c:v>
                </c:pt>
                <c:pt idx="133">
                  <c:v>164.0</c:v>
                </c:pt>
                <c:pt idx="134">
                  <c:v>159.0</c:v>
                </c:pt>
                <c:pt idx="135">
                  <c:v>159.0</c:v>
                </c:pt>
                <c:pt idx="136">
                  <c:v>151.0</c:v>
                </c:pt>
                <c:pt idx="137">
                  <c:v>149.0</c:v>
                </c:pt>
                <c:pt idx="138">
                  <c:v>154.0</c:v>
                </c:pt>
                <c:pt idx="139">
                  <c:v>148.0</c:v>
                </c:pt>
                <c:pt idx="140">
                  <c:v>149.0</c:v>
                </c:pt>
                <c:pt idx="141">
                  <c:v>144.0</c:v>
                </c:pt>
                <c:pt idx="142">
                  <c:v>145.0</c:v>
                </c:pt>
                <c:pt idx="143">
                  <c:v>147.0</c:v>
                </c:pt>
                <c:pt idx="144">
                  <c:v>150.0</c:v>
                </c:pt>
                <c:pt idx="145">
                  <c:v>147.0</c:v>
                </c:pt>
                <c:pt idx="146">
                  <c:v>153.0</c:v>
                </c:pt>
                <c:pt idx="147">
                  <c:v>148.0</c:v>
                </c:pt>
                <c:pt idx="148">
                  <c:v>148.0</c:v>
                </c:pt>
                <c:pt idx="149">
                  <c:v>148.0</c:v>
                </c:pt>
                <c:pt idx="150">
                  <c:v>149.0</c:v>
                </c:pt>
                <c:pt idx="151">
                  <c:v>147.0</c:v>
                </c:pt>
                <c:pt idx="152">
                  <c:v>146.0</c:v>
                </c:pt>
                <c:pt idx="153">
                  <c:v>144.0</c:v>
                </c:pt>
                <c:pt idx="154">
                  <c:v>136.0</c:v>
                </c:pt>
                <c:pt idx="155">
                  <c:v>136.0</c:v>
                </c:pt>
                <c:pt idx="156">
                  <c:v>144.0</c:v>
                </c:pt>
                <c:pt idx="157">
                  <c:v>147.0</c:v>
                </c:pt>
                <c:pt idx="158">
                  <c:v>151.0</c:v>
                </c:pt>
                <c:pt idx="159">
                  <c:v>150.0</c:v>
                </c:pt>
                <c:pt idx="160">
                  <c:v>148.0</c:v>
                </c:pt>
                <c:pt idx="161">
                  <c:v>147.0</c:v>
                </c:pt>
                <c:pt idx="162">
                  <c:v>151.0</c:v>
                </c:pt>
                <c:pt idx="163">
                  <c:v>147.0</c:v>
                </c:pt>
                <c:pt idx="164">
                  <c:v>150.0</c:v>
                </c:pt>
                <c:pt idx="165">
                  <c:v>149.0</c:v>
                </c:pt>
                <c:pt idx="166">
                  <c:v>150.0</c:v>
                </c:pt>
                <c:pt idx="167">
                  <c:v>149.0</c:v>
                </c:pt>
                <c:pt idx="168">
                  <c:v>151.0</c:v>
                </c:pt>
                <c:pt idx="169">
                  <c:v>148.0</c:v>
                </c:pt>
                <c:pt idx="170">
                  <c:v>148.0</c:v>
                </c:pt>
                <c:pt idx="171">
                  <c:v>141.0</c:v>
                </c:pt>
                <c:pt idx="172">
                  <c:v>134.0</c:v>
                </c:pt>
                <c:pt idx="173">
                  <c:v>132.0</c:v>
                </c:pt>
                <c:pt idx="174">
                  <c:v>134.0</c:v>
                </c:pt>
                <c:pt idx="175">
                  <c:v>141.0</c:v>
                </c:pt>
                <c:pt idx="176">
                  <c:v>142.0</c:v>
                </c:pt>
                <c:pt idx="177">
                  <c:v>144.0</c:v>
                </c:pt>
                <c:pt idx="178">
                  <c:v>147.0</c:v>
                </c:pt>
                <c:pt idx="179">
                  <c:v>150.0</c:v>
                </c:pt>
                <c:pt idx="180">
                  <c:v>152.0</c:v>
                </c:pt>
                <c:pt idx="181">
                  <c:v>156.0</c:v>
                </c:pt>
                <c:pt idx="182">
                  <c:v>155.0</c:v>
                </c:pt>
                <c:pt idx="183">
                  <c:v>153.0</c:v>
                </c:pt>
                <c:pt idx="184">
                  <c:v>153.0</c:v>
                </c:pt>
                <c:pt idx="185">
                  <c:v>151.0</c:v>
                </c:pt>
                <c:pt idx="186">
                  <c:v>153.0</c:v>
                </c:pt>
                <c:pt idx="187">
                  <c:v>149.0</c:v>
                </c:pt>
                <c:pt idx="188">
                  <c:v>152.0</c:v>
                </c:pt>
                <c:pt idx="189">
                  <c:v>151.0</c:v>
                </c:pt>
                <c:pt idx="190">
                  <c:v>143.0</c:v>
                </c:pt>
                <c:pt idx="191">
                  <c:v>140.0</c:v>
                </c:pt>
                <c:pt idx="192">
                  <c:v>139.0</c:v>
                </c:pt>
                <c:pt idx="193">
                  <c:v>143.0</c:v>
                </c:pt>
                <c:pt idx="194">
                  <c:v>143.0</c:v>
                </c:pt>
                <c:pt idx="195">
                  <c:v>146.0</c:v>
                </c:pt>
                <c:pt idx="196">
                  <c:v>148.0</c:v>
                </c:pt>
                <c:pt idx="197">
                  <c:v>152.0</c:v>
                </c:pt>
                <c:pt idx="198">
                  <c:v>153.0</c:v>
                </c:pt>
                <c:pt idx="199">
                  <c:v>152.0</c:v>
                </c:pt>
                <c:pt idx="200">
                  <c:v>149.0</c:v>
                </c:pt>
                <c:pt idx="201">
                  <c:v>150.0</c:v>
                </c:pt>
                <c:pt idx="202">
                  <c:v>153.0</c:v>
                </c:pt>
                <c:pt idx="203">
                  <c:v>157.0</c:v>
                </c:pt>
                <c:pt idx="204">
                  <c:v>155.0</c:v>
                </c:pt>
                <c:pt idx="205">
                  <c:v>156.0</c:v>
                </c:pt>
                <c:pt idx="206">
                  <c:v>149.0</c:v>
                </c:pt>
                <c:pt idx="207">
                  <c:v>148.0</c:v>
                </c:pt>
                <c:pt idx="208">
                  <c:v>148.0</c:v>
                </c:pt>
                <c:pt idx="209">
                  <c:v>156.0</c:v>
                </c:pt>
                <c:pt idx="210">
                  <c:v>157.0</c:v>
                </c:pt>
                <c:pt idx="211">
                  <c:v>154.0</c:v>
                </c:pt>
                <c:pt idx="212">
                  <c:v>156.0</c:v>
                </c:pt>
                <c:pt idx="213">
                  <c:v>154.0</c:v>
                </c:pt>
                <c:pt idx="214">
                  <c:v>155.0</c:v>
                </c:pt>
                <c:pt idx="215">
                  <c:v>157.0</c:v>
                </c:pt>
                <c:pt idx="216">
                  <c:v>156.0</c:v>
                </c:pt>
                <c:pt idx="217">
                  <c:v>156.0</c:v>
                </c:pt>
                <c:pt idx="218">
                  <c:v>156.0</c:v>
                </c:pt>
                <c:pt idx="219">
                  <c:v>153.0</c:v>
                </c:pt>
                <c:pt idx="220">
                  <c:v>155.0</c:v>
                </c:pt>
                <c:pt idx="221">
                  <c:v>165.0</c:v>
                </c:pt>
                <c:pt idx="222">
                  <c:v>166.0</c:v>
                </c:pt>
                <c:pt idx="223">
                  <c:v>168.0</c:v>
                </c:pt>
                <c:pt idx="224">
                  <c:v>168.0</c:v>
                </c:pt>
                <c:pt idx="225">
                  <c:v>168.0</c:v>
                </c:pt>
                <c:pt idx="226">
                  <c:v>173.0</c:v>
                </c:pt>
                <c:pt idx="227">
                  <c:v>168.0</c:v>
                </c:pt>
                <c:pt idx="228">
                  <c:v>168.0</c:v>
                </c:pt>
                <c:pt idx="229">
                  <c:v>164.0</c:v>
                </c:pt>
                <c:pt idx="230">
                  <c:v>166.0</c:v>
                </c:pt>
                <c:pt idx="231">
                  <c:v>165.0</c:v>
                </c:pt>
                <c:pt idx="232">
                  <c:v>168.0</c:v>
                </c:pt>
                <c:pt idx="233">
                  <c:v>168.0</c:v>
                </c:pt>
                <c:pt idx="234">
                  <c:v>163.0</c:v>
                </c:pt>
                <c:pt idx="235">
                  <c:v>162.0</c:v>
                </c:pt>
                <c:pt idx="236">
                  <c:v>162.0</c:v>
                </c:pt>
                <c:pt idx="237">
                  <c:v>163.0</c:v>
                </c:pt>
                <c:pt idx="238">
                  <c:v>164.0</c:v>
                </c:pt>
                <c:pt idx="239">
                  <c:v>166.0</c:v>
                </c:pt>
                <c:pt idx="240">
                  <c:v>173.0</c:v>
                </c:pt>
                <c:pt idx="241">
                  <c:v>184.0</c:v>
                </c:pt>
                <c:pt idx="242">
                  <c:v>181.0</c:v>
                </c:pt>
                <c:pt idx="243">
                  <c:v>182.0</c:v>
                </c:pt>
                <c:pt idx="244">
                  <c:v>182.0</c:v>
                </c:pt>
                <c:pt idx="245">
                  <c:v>178.0</c:v>
                </c:pt>
                <c:pt idx="246">
                  <c:v>173.0</c:v>
                </c:pt>
                <c:pt idx="247">
                  <c:v>177.0</c:v>
                </c:pt>
                <c:pt idx="248">
                  <c:v>178.0</c:v>
                </c:pt>
                <c:pt idx="249">
                  <c:v>178.0</c:v>
                </c:pt>
                <c:pt idx="250">
                  <c:v>178.0</c:v>
                </c:pt>
                <c:pt idx="251">
                  <c:v>177.0</c:v>
                </c:pt>
                <c:pt idx="252">
                  <c:v>178.0</c:v>
                </c:pt>
                <c:pt idx="253">
                  <c:v>174.0</c:v>
                </c:pt>
                <c:pt idx="254">
                  <c:v>178.0</c:v>
                </c:pt>
                <c:pt idx="255">
                  <c:v>182.0</c:v>
                </c:pt>
                <c:pt idx="256">
                  <c:v>183.0</c:v>
                </c:pt>
                <c:pt idx="257">
                  <c:v>188.0</c:v>
                </c:pt>
                <c:pt idx="258">
                  <c:v>191.0</c:v>
                </c:pt>
                <c:pt idx="259">
                  <c:v>200.0</c:v>
                </c:pt>
                <c:pt idx="260">
                  <c:v>210.0</c:v>
                </c:pt>
                <c:pt idx="261">
                  <c:v>202.0</c:v>
                </c:pt>
                <c:pt idx="262">
                  <c:v>201.0</c:v>
                </c:pt>
                <c:pt idx="263">
                  <c:v>201.0</c:v>
                </c:pt>
                <c:pt idx="264">
                  <c:v>194.0</c:v>
                </c:pt>
                <c:pt idx="265">
                  <c:v>193.0</c:v>
                </c:pt>
                <c:pt idx="266">
                  <c:v>193.0</c:v>
                </c:pt>
                <c:pt idx="267">
                  <c:v>190.0</c:v>
                </c:pt>
                <c:pt idx="268">
                  <c:v>176.0</c:v>
                </c:pt>
                <c:pt idx="269">
                  <c:v>169.0</c:v>
                </c:pt>
                <c:pt idx="270">
                  <c:v>168.0</c:v>
                </c:pt>
                <c:pt idx="271">
                  <c:v>166.0</c:v>
                </c:pt>
                <c:pt idx="272">
                  <c:v>163.0</c:v>
                </c:pt>
                <c:pt idx="273">
                  <c:v>167.0</c:v>
                </c:pt>
                <c:pt idx="274">
                  <c:v>172.0</c:v>
                </c:pt>
                <c:pt idx="275">
                  <c:v>170.0</c:v>
                </c:pt>
                <c:pt idx="276">
                  <c:v>164.0</c:v>
                </c:pt>
                <c:pt idx="277">
                  <c:v>166.0</c:v>
                </c:pt>
                <c:pt idx="278">
                  <c:v>168.0</c:v>
                </c:pt>
                <c:pt idx="279">
                  <c:v>166.0</c:v>
                </c:pt>
                <c:pt idx="280">
                  <c:v>164.0</c:v>
                </c:pt>
                <c:pt idx="281">
                  <c:v>165.0</c:v>
                </c:pt>
                <c:pt idx="282">
                  <c:v>162.0</c:v>
                </c:pt>
                <c:pt idx="283">
                  <c:v>166.0</c:v>
                </c:pt>
                <c:pt idx="284">
                  <c:v>163.0</c:v>
                </c:pt>
                <c:pt idx="285">
                  <c:v>162.0</c:v>
                </c:pt>
                <c:pt idx="286">
                  <c:v>163.0</c:v>
                </c:pt>
                <c:pt idx="287">
                  <c:v>170.0</c:v>
                </c:pt>
                <c:pt idx="288">
                  <c:v>173.0</c:v>
                </c:pt>
                <c:pt idx="289">
                  <c:v>168.0</c:v>
                </c:pt>
                <c:pt idx="290">
                  <c:v>171.0</c:v>
                </c:pt>
                <c:pt idx="291">
                  <c:v>177.0</c:v>
                </c:pt>
                <c:pt idx="292">
                  <c:v>173.0</c:v>
                </c:pt>
                <c:pt idx="293">
                  <c:v>176.0</c:v>
                </c:pt>
                <c:pt idx="294">
                  <c:v>177.0</c:v>
                </c:pt>
                <c:pt idx="295">
                  <c:v>184.0</c:v>
                </c:pt>
                <c:pt idx="296">
                  <c:v>189.0</c:v>
                </c:pt>
                <c:pt idx="297">
                  <c:v>187.0</c:v>
                </c:pt>
                <c:pt idx="298">
                  <c:v>188.0</c:v>
                </c:pt>
                <c:pt idx="299">
                  <c:v>191.0</c:v>
                </c:pt>
                <c:pt idx="300">
                  <c:v>193.0</c:v>
                </c:pt>
                <c:pt idx="301">
                  <c:v>195.0</c:v>
                </c:pt>
                <c:pt idx="302">
                  <c:v>193.0</c:v>
                </c:pt>
                <c:pt idx="303">
                  <c:v>193.0</c:v>
                </c:pt>
                <c:pt idx="304">
                  <c:v>194.0</c:v>
                </c:pt>
                <c:pt idx="305">
                  <c:v>190.0</c:v>
                </c:pt>
                <c:pt idx="306">
                  <c:v>183.0</c:v>
                </c:pt>
                <c:pt idx="307">
                  <c:v>181.0</c:v>
                </c:pt>
                <c:pt idx="308">
                  <c:v>178.0</c:v>
                </c:pt>
                <c:pt idx="309">
                  <c:v>179.0</c:v>
                </c:pt>
                <c:pt idx="310">
                  <c:v>179.0</c:v>
                </c:pt>
                <c:pt idx="311">
                  <c:v>179.0</c:v>
                </c:pt>
                <c:pt idx="312">
                  <c:v>182.0</c:v>
                </c:pt>
                <c:pt idx="313">
                  <c:v>189.0</c:v>
                </c:pt>
                <c:pt idx="314">
                  <c:v>189.0</c:v>
                </c:pt>
                <c:pt idx="315">
                  <c:v>182.0</c:v>
                </c:pt>
                <c:pt idx="316">
                  <c:v>182.0</c:v>
                </c:pt>
                <c:pt idx="317">
                  <c:v>177.0</c:v>
                </c:pt>
                <c:pt idx="318">
                  <c:v>176.0</c:v>
                </c:pt>
                <c:pt idx="319">
                  <c:v>175.0</c:v>
                </c:pt>
                <c:pt idx="320">
                  <c:v>176.0</c:v>
                </c:pt>
                <c:pt idx="321">
                  <c:v>176.0</c:v>
                </c:pt>
                <c:pt idx="322">
                  <c:v>174.0</c:v>
                </c:pt>
                <c:pt idx="323">
                  <c:v>178.0</c:v>
                </c:pt>
                <c:pt idx="324">
                  <c:v>179.0</c:v>
                </c:pt>
                <c:pt idx="325">
                  <c:v>179.0</c:v>
                </c:pt>
                <c:pt idx="326">
                  <c:v>175.0</c:v>
                </c:pt>
                <c:pt idx="327">
                  <c:v>174.0</c:v>
                </c:pt>
                <c:pt idx="328">
                  <c:v>175.0</c:v>
                </c:pt>
                <c:pt idx="329">
                  <c:v>169.0</c:v>
                </c:pt>
                <c:pt idx="330">
                  <c:v>168.0</c:v>
                </c:pt>
                <c:pt idx="331">
                  <c:v>171.0</c:v>
                </c:pt>
                <c:pt idx="332">
                  <c:v>165.0</c:v>
                </c:pt>
                <c:pt idx="333">
                  <c:v>161.0</c:v>
                </c:pt>
                <c:pt idx="334">
                  <c:v>166.0</c:v>
                </c:pt>
                <c:pt idx="335">
                  <c:v>168.0</c:v>
                </c:pt>
                <c:pt idx="336">
                  <c:v>169.0</c:v>
                </c:pt>
                <c:pt idx="337">
                  <c:v>172.0</c:v>
                </c:pt>
                <c:pt idx="338">
                  <c:v>175.0</c:v>
                </c:pt>
                <c:pt idx="339">
                  <c:v>177.0</c:v>
                </c:pt>
                <c:pt idx="340">
                  <c:v>180.0</c:v>
                </c:pt>
                <c:pt idx="341">
                  <c:v>179.0</c:v>
                </c:pt>
                <c:pt idx="342">
                  <c:v>180.0</c:v>
                </c:pt>
                <c:pt idx="343">
                  <c:v>184.0</c:v>
                </c:pt>
                <c:pt idx="344">
                  <c:v>179.0</c:v>
                </c:pt>
                <c:pt idx="345">
                  <c:v>176.0</c:v>
                </c:pt>
                <c:pt idx="346">
                  <c:v>169.0</c:v>
                </c:pt>
                <c:pt idx="347">
                  <c:v>166.0</c:v>
                </c:pt>
                <c:pt idx="348">
                  <c:v>163.0</c:v>
                </c:pt>
                <c:pt idx="349">
                  <c:v>163.0</c:v>
                </c:pt>
                <c:pt idx="350">
                  <c:v>162.0</c:v>
                </c:pt>
                <c:pt idx="351">
                  <c:v>174.0</c:v>
                </c:pt>
                <c:pt idx="352">
                  <c:v>178.0</c:v>
                </c:pt>
                <c:pt idx="353">
                  <c:v>182.0</c:v>
                </c:pt>
                <c:pt idx="354">
                  <c:v>191.0</c:v>
                </c:pt>
                <c:pt idx="355">
                  <c:v>191.0</c:v>
                </c:pt>
                <c:pt idx="356">
                  <c:v>190.0</c:v>
                </c:pt>
                <c:pt idx="357">
                  <c:v>194.0</c:v>
                </c:pt>
                <c:pt idx="358">
                  <c:v>188.0</c:v>
                </c:pt>
                <c:pt idx="359">
                  <c:v>192.0</c:v>
                </c:pt>
                <c:pt idx="360">
                  <c:v>196.0</c:v>
                </c:pt>
                <c:pt idx="361">
                  <c:v>202.0</c:v>
                </c:pt>
                <c:pt idx="362">
                  <c:v>204.0</c:v>
                </c:pt>
                <c:pt idx="363">
                  <c:v>207.0</c:v>
                </c:pt>
                <c:pt idx="364">
                  <c:v>208.0</c:v>
                </c:pt>
                <c:pt idx="365">
                  <c:v>206.0</c:v>
                </c:pt>
                <c:pt idx="366">
                  <c:v>208.0</c:v>
                </c:pt>
                <c:pt idx="367">
                  <c:v>199.0</c:v>
                </c:pt>
                <c:pt idx="368">
                  <c:v>199.0</c:v>
                </c:pt>
                <c:pt idx="369">
                  <c:v>196.0</c:v>
                </c:pt>
                <c:pt idx="370">
                  <c:v>200.0</c:v>
                </c:pt>
                <c:pt idx="371">
                  <c:v>197.0</c:v>
                </c:pt>
                <c:pt idx="372">
                  <c:v>193.0</c:v>
                </c:pt>
                <c:pt idx="373">
                  <c:v>188.0</c:v>
                </c:pt>
                <c:pt idx="374">
                  <c:v>185.0</c:v>
                </c:pt>
                <c:pt idx="375">
                  <c:v>181.0</c:v>
                </c:pt>
                <c:pt idx="376">
                  <c:v>177.0</c:v>
                </c:pt>
                <c:pt idx="377">
                  <c:v>183.0</c:v>
                </c:pt>
                <c:pt idx="378">
                  <c:v>186.0</c:v>
                </c:pt>
                <c:pt idx="379">
                  <c:v>183.0</c:v>
                </c:pt>
                <c:pt idx="380">
                  <c:v>183.0</c:v>
                </c:pt>
                <c:pt idx="381">
                  <c:v>179.0</c:v>
                </c:pt>
                <c:pt idx="382">
                  <c:v>176.0</c:v>
                </c:pt>
                <c:pt idx="383">
                  <c:v>179.0</c:v>
                </c:pt>
                <c:pt idx="384">
                  <c:v>179.0</c:v>
                </c:pt>
                <c:pt idx="385">
                  <c:v>180.0</c:v>
                </c:pt>
                <c:pt idx="386">
                  <c:v>178.0</c:v>
                </c:pt>
                <c:pt idx="387">
                  <c:v>175.0</c:v>
                </c:pt>
                <c:pt idx="388">
                  <c:v>172.0</c:v>
                </c:pt>
                <c:pt idx="389">
                  <c:v>163.0</c:v>
                </c:pt>
                <c:pt idx="390">
                  <c:v>157.0</c:v>
                </c:pt>
                <c:pt idx="391">
                  <c:v>153.0</c:v>
                </c:pt>
                <c:pt idx="392">
                  <c:v>156.0</c:v>
                </c:pt>
                <c:pt idx="393">
                  <c:v>160.0</c:v>
                </c:pt>
                <c:pt idx="394">
                  <c:v>157.0</c:v>
                </c:pt>
                <c:pt idx="395">
                  <c:v>166.0</c:v>
                </c:pt>
                <c:pt idx="396">
                  <c:v>174.0</c:v>
                </c:pt>
                <c:pt idx="397">
                  <c:v>175.0</c:v>
                </c:pt>
                <c:pt idx="398">
                  <c:v>180.0</c:v>
                </c:pt>
                <c:pt idx="399">
                  <c:v>188.0</c:v>
                </c:pt>
                <c:pt idx="400">
                  <c:v>184.0</c:v>
                </c:pt>
                <c:pt idx="401">
                  <c:v>189.0</c:v>
                </c:pt>
                <c:pt idx="402">
                  <c:v>189.0</c:v>
                </c:pt>
                <c:pt idx="403">
                  <c:v>185.0</c:v>
                </c:pt>
                <c:pt idx="404">
                  <c:v>191.0</c:v>
                </c:pt>
                <c:pt idx="405">
                  <c:v>186.0</c:v>
                </c:pt>
                <c:pt idx="406">
                  <c:v>192.0</c:v>
                </c:pt>
                <c:pt idx="407">
                  <c:v>201.0</c:v>
                </c:pt>
                <c:pt idx="408">
                  <c:v>205.0</c:v>
                </c:pt>
                <c:pt idx="409">
                  <c:v>206.0</c:v>
                </c:pt>
                <c:pt idx="410">
                  <c:v>211.0</c:v>
                </c:pt>
                <c:pt idx="411">
                  <c:v>212.0</c:v>
                </c:pt>
                <c:pt idx="412">
                  <c:v>191.0</c:v>
                </c:pt>
                <c:pt idx="413">
                  <c:v>199.0</c:v>
                </c:pt>
                <c:pt idx="414">
                  <c:v>182.0</c:v>
                </c:pt>
                <c:pt idx="415">
                  <c:v>172.0</c:v>
                </c:pt>
                <c:pt idx="416">
                  <c:v>161.0</c:v>
                </c:pt>
                <c:pt idx="417">
                  <c:v>165.0</c:v>
                </c:pt>
                <c:pt idx="418">
                  <c:v>162.0</c:v>
                </c:pt>
                <c:pt idx="419">
                  <c:v>170.0</c:v>
                </c:pt>
                <c:pt idx="420">
                  <c:v>181.0</c:v>
                </c:pt>
                <c:pt idx="421">
                  <c:v>165.0</c:v>
                </c:pt>
                <c:pt idx="422">
                  <c:v>162.0</c:v>
                </c:pt>
                <c:pt idx="423">
                  <c:v>171.0</c:v>
                </c:pt>
                <c:pt idx="424">
                  <c:v>162.0</c:v>
                </c:pt>
                <c:pt idx="425">
                  <c:v>157.0</c:v>
                </c:pt>
                <c:pt idx="426">
                  <c:v>161.0</c:v>
                </c:pt>
                <c:pt idx="427">
                  <c:v>159.0</c:v>
                </c:pt>
                <c:pt idx="428">
                  <c:v>164.0</c:v>
                </c:pt>
                <c:pt idx="429">
                  <c:v>165.0</c:v>
                </c:pt>
                <c:pt idx="430">
                  <c:v>156.0</c:v>
                </c:pt>
                <c:pt idx="431">
                  <c:v>149.0</c:v>
                </c:pt>
                <c:pt idx="432">
                  <c:v>146.0</c:v>
                </c:pt>
                <c:pt idx="433">
                  <c:v>134.0</c:v>
                </c:pt>
                <c:pt idx="434">
                  <c:v>142.0</c:v>
                </c:pt>
                <c:pt idx="435">
                  <c:v>135.0</c:v>
                </c:pt>
                <c:pt idx="436">
                  <c:v>131.0</c:v>
                </c:pt>
                <c:pt idx="437">
                  <c:v>131.0</c:v>
                </c:pt>
                <c:pt idx="438">
                  <c:v>120.0</c:v>
                </c:pt>
                <c:pt idx="439">
                  <c:v>112.0</c:v>
                </c:pt>
                <c:pt idx="440">
                  <c:v>115.0</c:v>
                </c:pt>
                <c:pt idx="441">
                  <c:v>112.0</c:v>
                </c:pt>
                <c:pt idx="442">
                  <c:v>116.0</c:v>
                </c:pt>
                <c:pt idx="443">
                  <c:v>121.0</c:v>
                </c:pt>
                <c:pt idx="444">
                  <c:v>121.0</c:v>
                </c:pt>
                <c:pt idx="445">
                  <c:v>122.0</c:v>
                </c:pt>
                <c:pt idx="446">
                  <c:v>122.0</c:v>
                </c:pt>
                <c:pt idx="447">
                  <c:v>125.0</c:v>
                </c:pt>
                <c:pt idx="448">
                  <c:v>129.0</c:v>
                </c:pt>
                <c:pt idx="449">
                  <c:v>132.0</c:v>
                </c:pt>
                <c:pt idx="450">
                  <c:v>135.0</c:v>
                </c:pt>
                <c:pt idx="451">
                  <c:v>137.0</c:v>
                </c:pt>
                <c:pt idx="452">
                  <c:v>133.0</c:v>
                </c:pt>
                <c:pt idx="453">
                  <c:v>131.0</c:v>
                </c:pt>
                <c:pt idx="454">
                  <c:v>129.0</c:v>
                </c:pt>
                <c:pt idx="455">
                  <c:v>130.0</c:v>
                </c:pt>
                <c:pt idx="456">
                  <c:v>130.0</c:v>
                </c:pt>
                <c:pt idx="457">
                  <c:v>131.0</c:v>
                </c:pt>
                <c:pt idx="458">
                  <c:v>129.0</c:v>
                </c:pt>
                <c:pt idx="459">
                  <c:v>128.0</c:v>
                </c:pt>
                <c:pt idx="460">
                  <c:v>130.0</c:v>
                </c:pt>
                <c:pt idx="461">
                  <c:v>128.0</c:v>
                </c:pt>
                <c:pt idx="462">
                  <c:v>125.0</c:v>
                </c:pt>
                <c:pt idx="463">
                  <c:v>126.0</c:v>
                </c:pt>
                <c:pt idx="464">
                  <c:v>130.0</c:v>
                </c:pt>
                <c:pt idx="465">
                  <c:v>132.0</c:v>
                </c:pt>
                <c:pt idx="466">
                  <c:v>136.0</c:v>
                </c:pt>
                <c:pt idx="467">
                  <c:v>133.0</c:v>
                </c:pt>
                <c:pt idx="468">
                  <c:v>141.0</c:v>
                </c:pt>
                <c:pt idx="469">
                  <c:v>142.0</c:v>
                </c:pt>
                <c:pt idx="470">
                  <c:v>148.0</c:v>
                </c:pt>
                <c:pt idx="471">
                  <c:v>147.0</c:v>
                </c:pt>
                <c:pt idx="472">
                  <c:v>150.0</c:v>
                </c:pt>
                <c:pt idx="473">
                  <c:v>148.0</c:v>
                </c:pt>
                <c:pt idx="474">
                  <c:v>147.0</c:v>
                </c:pt>
                <c:pt idx="475">
                  <c:v>148.0</c:v>
                </c:pt>
                <c:pt idx="476">
                  <c:v>150.0</c:v>
                </c:pt>
                <c:pt idx="477">
                  <c:v>149.0</c:v>
                </c:pt>
                <c:pt idx="478">
                  <c:v>152.0</c:v>
                </c:pt>
                <c:pt idx="479">
                  <c:v>147.0</c:v>
                </c:pt>
                <c:pt idx="480">
                  <c:v>144.0</c:v>
                </c:pt>
                <c:pt idx="481">
                  <c:v>134.0</c:v>
                </c:pt>
                <c:pt idx="482">
                  <c:v>135.0</c:v>
                </c:pt>
                <c:pt idx="483">
                  <c:v>131.0</c:v>
                </c:pt>
                <c:pt idx="484">
                  <c:v>127.0</c:v>
                </c:pt>
                <c:pt idx="485">
                  <c:v>125.0</c:v>
                </c:pt>
                <c:pt idx="486">
                  <c:v>125.0</c:v>
                </c:pt>
                <c:pt idx="487">
                  <c:v>128.0</c:v>
                </c:pt>
                <c:pt idx="488">
                  <c:v>132.0</c:v>
                </c:pt>
                <c:pt idx="489">
                  <c:v>139.0</c:v>
                </c:pt>
                <c:pt idx="490">
                  <c:v>141.0</c:v>
                </c:pt>
                <c:pt idx="491">
                  <c:v>138.0</c:v>
                </c:pt>
                <c:pt idx="492">
                  <c:v>136.0</c:v>
                </c:pt>
                <c:pt idx="493">
                  <c:v>139.0</c:v>
                </c:pt>
                <c:pt idx="494">
                  <c:v>138.0</c:v>
                </c:pt>
                <c:pt idx="495">
                  <c:v>132.0</c:v>
                </c:pt>
                <c:pt idx="496">
                  <c:v>131.0</c:v>
                </c:pt>
                <c:pt idx="497">
                  <c:v>128.0</c:v>
                </c:pt>
                <c:pt idx="498">
                  <c:v>121.0</c:v>
                </c:pt>
                <c:pt idx="499">
                  <c:v>124.0</c:v>
                </c:pt>
                <c:pt idx="500">
                  <c:v>122.0</c:v>
                </c:pt>
                <c:pt idx="501">
                  <c:v>119.0</c:v>
                </c:pt>
                <c:pt idx="502">
                  <c:v>122.0</c:v>
                </c:pt>
                <c:pt idx="503">
                  <c:v>124.0</c:v>
                </c:pt>
                <c:pt idx="504">
                  <c:v>122.0</c:v>
                </c:pt>
                <c:pt idx="505">
                  <c:v>124.0</c:v>
                </c:pt>
                <c:pt idx="506">
                  <c:v>123.0</c:v>
                </c:pt>
                <c:pt idx="507">
                  <c:v>121.0</c:v>
                </c:pt>
                <c:pt idx="508">
                  <c:v>127.0</c:v>
                </c:pt>
                <c:pt idx="509">
                  <c:v>126.0</c:v>
                </c:pt>
                <c:pt idx="510">
                  <c:v>129.0</c:v>
                </c:pt>
                <c:pt idx="511">
                  <c:v>121.0</c:v>
                </c:pt>
                <c:pt idx="512">
                  <c:v>112.0</c:v>
                </c:pt>
                <c:pt idx="513">
                  <c:v>109.0</c:v>
                </c:pt>
                <c:pt idx="514">
                  <c:v>106.0</c:v>
                </c:pt>
                <c:pt idx="515">
                  <c:v>110.0</c:v>
                </c:pt>
                <c:pt idx="516">
                  <c:v>111.0</c:v>
                </c:pt>
                <c:pt idx="517">
                  <c:v>111.0</c:v>
                </c:pt>
                <c:pt idx="518">
                  <c:v>110.0</c:v>
                </c:pt>
                <c:pt idx="519">
                  <c:v>108.0</c:v>
                </c:pt>
                <c:pt idx="520">
                  <c:v>111.0</c:v>
                </c:pt>
                <c:pt idx="521">
                  <c:v>112.0</c:v>
                </c:pt>
                <c:pt idx="522">
                  <c:v>111.0</c:v>
                </c:pt>
                <c:pt idx="523">
                  <c:v>111.0</c:v>
                </c:pt>
                <c:pt idx="524">
                  <c:v>109.0</c:v>
                </c:pt>
                <c:pt idx="525">
                  <c:v>110.0</c:v>
                </c:pt>
                <c:pt idx="526">
                  <c:v>108.0</c:v>
                </c:pt>
                <c:pt idx="527">
                  <c:v>103.0</c:v>
                </c:pt>
                <c:pt idx="528">
                  <c:v>100.0</c:v>
                </c:pt>
                <c:pt idx="529">
                  <c:v>100.0</c:v>
                </c:pt>
                <c:pt idx="530">
                  <c:v>105.0</c:v>
                </c:pt>
                <c:pt idx="531">
                  <c:v>114.0</c:v>
                </c:pt>
                <c:pt idx="532">
                  <c:v>120.0</c:v>
                </c:pt>
                <c:pt idx="533">
                  <c:v>118.0</c:v>
                </c:pt>
                <c:pt idx="534">
                  <c:v>114.0</c:v>
                </c:pt>
                <c:pt idx="535">
                  <c:v>113.0</c:v>
                </c:pt>
                <c:pt idx="536">
                  <c:v>113.0</c:v>
                </c:pt>
                <c:pt idx="537">
                  <c:v>115.0</c:v>
                </c:pt>
                <c:pt idx="538">
                  <c:v>111.0</c:v>
                </c:pt>
                <c:pt idx="539">
                  <c:v>109.0</c:v>
                </c:pt>
                <c:pt idx="540">
                  <c:v>108.0</c:v>
                </c:pt>
                <c:pt idx="541">
                  <c:v>112.0</c:v>
                </c:pt>
                <c:pt idx="542">
                  <c:v>118.0</c:v>
                </c:pt>
                <c:pt idx="543">
                  <c:v>116.0</c:v>
                </c:pt>
                <c:pt idx="544">
                  <c:v>115.0</c:v>
                </c:pt>
                <c:pt idx="545">
                  <c:v>121.0</c:v>
                </c:pt>
                <c:pt idx="546">
                  <c:v>124.0</c:v>
                </c:pt>
                <c:pt idx="547">
                  <c:v>122.0</c:v>
                </c:pt>
                <c:pt idx="548">
                  <c:v>126.0</c:v>
                </c:pt>
                <c:pt idx="549">
                  <c:v>124.0</c:v>
                </c:pt>
                <c:pt idx="550">
                  <c:v>125.0</c:v>
                </c:pt>
                <c:pt idx="551">
                  <c:v>123.0</c:v>
                </c:pt>
                <c:pt idx="552">
                  <c:v>122.0</c:v>
                </c:pt>
                <c:pt idx="553">
                  <c:v>120.0</c:v>
                </c:pt>
                <c:pt idx="554">
                  <c:v>122.0</c:v>
                </c:pt>
                <c:pt idx="555">
                  <c:v>123.0</c:v>
                </c:pt>
                <c:pt idx="556">
                  <c:v>124.0</c:v>
                </c:pt>
                <c:pt idx="557">
                  <c:v>122.0</c:v>
                </c:pt>
                <c:pt idx="558">
                  <c:v>122.0</c:v>
                </c:pt>
                <c:pt idx="559">
                  <c:v>122.0</c:v>
                </c:pt>
                <c:pt idx="560">
                  <c:v>124.0</c:v>
                </c:pt>
                <c:pt idx="561">
                  <c:v>130.0</c:v>
                </c:pt>
                <c:pt idx="562">
                  <c:v>133.0</c:v>
                </c:pt>
                <c:pt idx="563">
                  <c:v>133.0</c:v>
                </c:pt>
                <c:pt idx="564">
                  <c:v>131.0</c:v>
                </c:pt>
                <c:pt idx="565">
                  <c:v>128.0</c:v>
                </c:pt>
                <c:pt idx="566">
                  <c:v>126.0</c:v>
                </c:pt>
                <c:pt idx="567">
                  <c:v>126.0</c:v>
                </c:pt>
                <c:pt idx="568">
                  <c:v>124.0</c:v>
                </c:pt>
                <c:pt idx="569">
                  <c:v>121.0</c:v>
                </c:pt>
                <c:pt idx="570">
                  <c:v>110.0</c:v>
                </c:pt>
                <c:pt idx="571">
                  <c:v>115.0</c:v>
                </c:pt>
                <c:pt idx="572">
                  <c:v>113.0</c:v>
                </c:pt>
                <c:pt idx="573">
                  <c:v>114.0</c:v>
                </c:pt>
                <c:pt idx="574">
                  <c:v>118.0</c:v>
                </c:pt>
                <c:pt idx="575">
                  <c:v>114.0</c:v>
                </c:pt>
                <c:pt idx="576">
                  <c:v>114.0</c:v>
                </c:pt>
                <c:pt idx="577">
                  <c:v>111.0</c:v>
                </c:pt>
                <c:pt idx="578">
                  <c:v>98.0</c:v>
                </c:pt>
                <c:pt idx="579">
                  <c:v>99.0</c:v>
                </c:pt>
                <c:pt idx="580">
                  <c:v>100.0</c:v>
                </c:pt>
                <c:pt idx="581">
                  <c:v>98.0</c:v>
                </c:pt>
                <c:pt idx="582">
                  <c:v>100.0</c:v>
                </c:pt>
                <c:pt idx="583">
                  <c:v>91.0</c:v>
                </c:pt>
                <c:pt idx="584">
                  <c:v>94.0</c:v>
                </c:pt>
                <c:pt idx="585">
                  <c:v>101.0</c:v>
                </c:pt>
                <c:pt idx="586">
                  <c:v>107.0</c:v>
                </c:pt>
                <c:pt idx="587">
                  <c:v>112.0</c:v>
                </c:pt>
                <c:pt idx="588">
                  <c:v>114.0</c:v>
                </c:pt>
                <c:pt idx="589">
                  <c:v>111.0</c:v>
                </c:pt>
                <c:pt idx="590">
                  <c:v>107.0</c:v>
                </c:pt>
                <c:pt idx="591">
                  <c:v>106.0</c:v>
                </c:pt>
                <c:pt idx="592">
                  <c:v>106.0</c:v>
                </c:pt>
                <c:pt idx="593">
                  <c:v>113.0</c:v>
                </c:pt>
                <c:pt idx="594">
                  <c:v>121.0</c:v>
                </c:pt>
                <c:pt idx="595">
                  <c:v>124.0</c:v>
                </c:pt>
                <c:pt idx="596">
                  <c:v>126.0</c:v>
                </c:pt>
                <c:pt idx="597">
                  <c:v>125.0</c:v>
                </c:pt>
                <c:pt idx="598">
                  <c:v>125.0</c:v>
                </c:pt>
                <c:pt idx="599">
                  <c:v>126.0</c:v>
                </c:pt>
                <c:pt idx="600">
                  <c:v>121.0</c:v>
                </c:pt>
                <c:pt idx="601">
                  <c:v>117.0</c:v>
                </c:pt>
                <c:pt idx="602">
                  <c:v>114.0</c:v>
                </c:pt>
                <c:pt idx="603">
                  <c:v>114.0</c:v>
                </c:pt>
                <c:pt idx="604">
                  <c:v>116.0</c:v>
                </c:pt>
                <c:pt idx="605">
                  <c:v>115.0</c:v>
                </c:pt>
                <c:pt idx="606">
                  <c:v>113.0</c:v>
                </c:pt>
                <c:pt idx="607">
                  <c:v>109.0</c:v>
                </c:pt>
                <c:pt idx="608">
                  <c:v>118.0</c:v>
                </c:pt>
                <c:pt idx="609">
                  <c:v>119.0</c:v>
                </c:pt>
                <c:pt idx="610">
                  <c:v>128.0</c:v>
                </c:pt>
                <c:pt idx="611">
                  <c:v>128.0</c:v>
                </c:pt>
                <c:pt idx="612">
                  <c:v>131.0</c:v>
                </c:pt>
                <c:pt idx="613">
                  <c:v>132.0</c:v>
                </c:pt>
                <c:pt idx="614">
                  <c:v>141.0</c:v>
                </c:pt>
                <c:pt idx="615">
                  <c:v>143.0</c:v>
                </c:pt>
                <c:pt idx="616">
                  <c:v>145.0</c:v>
                </c:pt>
                <c:pt idx="617">
                  <c:v>145.0</c:v>
                </c:pt>
                <c:pt idx="618">
                  <c:v>139.0</c:v>
                </c:pt>
                <c:pt idx="619">
                  <c:v>136.0</c:v>
                </c:pt>
                <c:pt idx="620">
                  <c:v>139.0</c:v>
                </c:pt>
                <c:pt idx="621">
                  <c:v>140.0</c:v>
                </c:pt>
                <c:pt idx="622">
                  <c:v>137.0</c:v>
                </c:pt>
                <c:pt idx="623">
                  <c:v>139.0</c:v>
                </c:pt>
                <c:pt idx="624">
                  <c:v>137.0</c:v>
                </c:pt>
                <c:pt idx="625">
                  <c:v>131.0</c:v>
                </c:pt>
                <c:pt idx="626">
                  <c:v>134.0</c:v>
                </c:pt>
                <c:pt idx="627">
                  <c:v>132.0</c:v>
                </c:pt>
                <c:pt idx="628">
                  <c:v>126.0</c:v>
                </c:pt>
                <c:pt idx="629">
                  <c:v>126.0</c:v>
                </c:pt>
                <c:pt idx="630">
                  <c:v>130.0</c:v>
                </c:pt>
                <c:pt idx="631">
                  <c:v>131.0</c:v>
                </c:pt>
                <c:pt idx="632">
                  <c:v>130.0</c:v>
                </c:pt>
                <c:pt idx="633">
                  <c:v>125.0</c:v>
                </c:pt>
                <c:pt idx="634">
                  <c:v>122.0</c:v>
                </c:pt>
                <c:pt idx="635">
                  <c:v>124.0</c:v>
                </c:pt>
                <c:pt idx="636">
                  <c:v>131.0</c:v>
                </c:pt>
                <c:pt idx="637">
                  <c:v>130.0</c:v>
                </c:pt>
                <c:pt idx="638">
                  <c:v>142.0</c:v>
                </c:pt>
                <c:pt idx="639">
                  <c:v>136.0</c:v>
                </c:pt>
                <c:pt idx="640">
                  <c:v>145.0</c:v>
                </c:pt>
                <c:pt idx="641">
                  <c:v>148.0</c:v>
                </c:pt>
                <c:pt idx="642">
                  <c:v>146.0</c:v>
                </c:pt>
                <c:pt idx="643">
                  <c:v>162.0</c:v>
                </c:pt>
                <c:pt idx="644">
                  <c:v>165.0</c:v>
                </c:pt>
                <c:pt idx="645">
                  <c:v>165.0</c:v>
                </c:pt>
                <c:pt idx="646">
                  <c:v>158.0</c:v>
                </c:pt>
                <c:pt idx="647">
                  <c:v>155.0</c:v>
                </c:pt>
                <c:pt idx="648">
                  <c:v>150.0</c:v>
                </c:pt>
                <c:pt idx="649">
                  <c:v>153.0</c:v>
                </c:pt>
                <c:pt idx="650">
                  <c:v>151.0</c:v>
                </c:pt>
                <c:pt idx="651">
                  <c:v>156.0</c:v>
                </c:pt>
                <c:pt idx="652">
                  <c:v>157.0</c:v>
                </c:pt>
                <c:pt idx="653">
                  <c:v>162.0</c:v>
                </c:pt>
                <c:pt idx="654">
                  <c:v>165.0</c:v>
                </c:pt>
                <c:pt idx="655">
                  <c:v>176.0</c:v>
                </c:pt>
                <c:pt idx="656">
                  <c:v>180.0</c:v>
                </c:pt>
                <c:pt idx="657">
                  <c:v>179.0</c:v>
                </c:pt>
                <c:pt idx="658">
                  <c:v>174.0</c:v>
                </c:pt>
                <c:pt idx="659">
                  <c:v>174.0</c:v>
                </c:pt>
                <c:pt idx="660">
                  <c:v>174.0</c:v>
                </c:pt>
                <c:pt idx="661">
                  <c:v>182.0</c:v>
                </c:pt>
                <c:pt idx="662">
                  <c:v>174.0</c:v>
                </c:pt>
                <c:pt idx="663">
                  <c:v>184.0</c:v>
                </c:pt>
                <c:pt idx="664">
                  <c:v>181.0</c:v>
                </c:pt>
                <c:pt idx="665">
                  <c:v>180.0</c:v>
                </c:pt>
                <c:pt idx="666">
                  <c:v>182.0</c:v>
                </c:pt>
                <c:pt idx="667">
                  <c:v>176.0</c:v>
                </c:pt>
                <c:pt idx="668">
                  <c:v>183.0</c:v>
                </c:pt>
                <c:pt idx="669">
                  <c:v>180.0</c:v>
                </c:pt>
                <c:pt idx="670">
                  <c:v>180.0</c:v>
                </c:pt>
                <c:pt idx="671">
                  <c:v>182.0</c:v>
                </c:pt>
                <c:pt idx="672">
                  <c:v>176.0</c:v>
                </c:pt>
                <c:pt idx="673">
                  <c:v>184.0</c:v>
                </c:pt>
                <c:pt idx="674">
                  <c:v>189.0</c:v>
                </c:pt>
                <c:pt idx="675">
                  <c:v>188.0</c:v>
                </c:pt>
                <c:pt idx="676">
                  <c:v>195.0</c:v>
                </c:pt>
                <c:pt idx="677">
                  <c:v>190.0</c:v>
                </c:pt>
                <c:pt idx="678">
                  <c:v>189.0</c:v>
                </c:pt>
                <c:pt idx="679">
                  <c:v>193.0</c:v>
                </c:pt>
                <c:pt idx="680">
                  <c:v>208.0</c:v>
                </c:pt>
                <c:pt idx="681">
                  <c:v>217.0</c:v>
                </c:pt>
                <c:pt idx="682">
                  <c:v>226.0</c:v>
                </c:pt>
                <c:pt idx="683">
                  <c:v>216.0</c:v>
                </c:pt>
                <c:pt idx="684">
                  <c:v>208.0</c:v>
                </c:pt>
                <c:pt idx="685">
                  <c:v>197.0</c:v>
                </c:pt>
                <c:pt idx="686">
                  <c:v>197.0</c:v>
                </c:pt>
                <c:pt idx="687">
                  <c:v>197.0</c:v>
                </c:pt>
                <c:pt idx="688">
                  <c:v>195.0</c:v>
                </c:pt>
                <c:pt idx="689">
                  <c:v>201.0</c:v>
                </c:pt>
                <c:pt idx="690">
                  <c:v>190.0</c:v>
                </c:pt>
                <c:pt idx="691">
                  <c:v>196.0</c:v>
                </c:pt>
                <c:pt idx="692">
                  <c:v>197.0</c:v>
                </c:pt>
                <c:pt idx="693">
                  <c:v>195.0</c:v>
                </c:pt>
                <c:pt idx="694">
                  <c:v>184.0</c:v>
                </c:pt>
                <c:pt idx="695">
                  <c:v>180.0</c:v>
                </c:pt>
                <c:pt idx="696">
                  <c:v>175.0</c:v>
                </c:pt>
                <c:pt idx="697">
                  <c:v>164.0</c:v>
                </c:pt>
                <c:pt idx="698">
                  <c:v>156.0</c:v>
                </c:pt>
                <c:pt idx="699">
                  <c:v>161.0</c:v>
                </c:pt>
                <c:pt idx="700">
                  <c:v>159.0</c:v>
                </c:pt>
                <c:pt idx="701">
                  <c:v>155.0</c:v>
                </c:pt>
                <c:pt idx="702">
                  <c:v>156.0</c:v>
                </c:pt>
                <c:pt idx="703">
                  <c:v>154.0</c:v>
                </c:pt>
                <c:pt idx="704">
                  <c:v>159.0</c:v>
                </c:pt>
                <c:pt idx="705">
                  <c:v>160.0</c:v>
                </c:pt>
                <c:pt idx="706">
                  <c:v>166.0</c:v>
                </c:pt>
                <c:pt idx="707">
                  <c:v>166.0</c:v>
                </c:pt>
                <c:pt idx="708">
                  <c:v>165.0</c:v>
                </c:pt>
                <c:pt idx="709">
                  <c:v>162.0</c:v>
                </c:pt>
                <c:pt idx="710">
                  <c:v>165.0</c:v>
                </c:pt>
                <c:pt idx="711">
                  <c:v>167.0</c:v>
                </c:pt>
                <c:pt idx="712">
                  <c:v>161.0</c:v>
                </c:pt>
                <c:pt idx="713">
                  <c:v>162.0</c:v>
                </c:pt>
                <c:pt idx="714">
                  <c:v>163.0</c:v>
                </c:pt>
                <c:pt idx="715">
                  <c:v>163.0</c:v>
                </c:pt>
                <c:pt idx="716">
                  <c:v>171.0</c:v>
                </c:pt>
                <c:pt idx="717">
                  <c:v>168.0</c:v>
                </c:pt>
                <c:pt idx="718">
                  <c:v>165.0</c:v>
                </c:pt>
                <c:pt idx="719">
                  <c:v>171.0</c:v>
                </c:pt>
                <c:pt idx="720">
                  <c:v>179.0</c:v>
                </c:pt>
                <c:pt idx="721">
                  <c:v>173.0</c:v>
                </c:pt>
                <c:pt idx="722">
                  <c:v>160.0</c:v>
                </c:pt>
                <c:pt idx="723">
                  <c:v>160.0</c:v>
                </c:pt>
                <c:pt idx="724">
                  <c:v>153.0</c:v>
                </c:pt>
                <c:pt idx="725">
                  <c:v>148.0</c:v>
                </c:pt>
                <c:pt idx="726">
                  <c:v>159.0</c:v>
                </c:pt>
                <c:pt idx="727">
                  <c:v>157.0</c:v>
                </c:pt>
                <c:pt idx="728">
                  <c:v>164.0</c:v>
                </c:pt>
                <c:pt idx="729">
                  <c:v>160.0</c:v>
                </c:pt>
                <c:pt idx="730">
                  <c:v>161.0</c:v>
                </c:pt>
                <c:pt idx="731">
                  <c:v>157.0</c:v>
                </c:pt>
                <c:pt idx="732">
                  <c:v>158.0</c:v>
                </c:pt>
                <c:pt idx="733">
                  <c:v>154.0</c:v>
                </c:pt>
                <c:pt idx="734">
                  <c:v>151.0</c:v>
                </c:pt>
                <c:pt idx="735">
                  <c:v>145.0</c:v>
                </c:pt>
                <c:pt idx="736">
                  <c:v>144.0</c:v>
                </c:pt>
                <c:pt idx="737">
                  <c:v>150.0</c:v>
                </c:pt>
                <c:pt idx="738">
                  <c:v>152.0</c:v>
                </c:pt>
                <c:pt idx="739">
                  <c:v>152.0</c:v>
                </c:pt>
                <c:pt idx="740">
                  <c:v>165.0</c:v>
                </c:pt>
                <c:pt idx="741">
                  <c:v>174.0</c:v>
                </c:pt>
                <c:pt idx="742">
                  <c:v>179.0</c:v>
                </c:pt>
                <c:pt idx="743">
                  <c:v>180.0</c:v>
                </c:pt>
                <c:pt idx="744">
                  <c:v>186.0</c:v>
                </c:pt>
                <c:pt idx="745">
                  <c:v>193.0</c:v>
                </c:pt>
                <c:pt idx="746">
                  <c:v>187.0</c:v>
                </c:pt>
                <c:pt idx="747">
                  <c:v>187.0</c:v>
                </c:pt>
                <c:pt idx="748">
                  <c:v>187.0</c:v>
                </c:pt>
                <c:pt idx="749">
                  <c:v>195.0</c:v>
                </c:pt>
                <c:pt idx="750">
                  <c:v>200.0</c:v>
                </c:pt>
                <c:pt idx="751">
                  <c:v>203.0</c:v>
                </c:pt>
                <c:pt idx="752">
                  <c:v>198.0</c:v>
                </c:pt>
                <c:pt idx="753">
                  <c:v>195.0</c:v>
                </c:pt>
                <c:pt idx="754">
                  <c:v>191.0</c:v>
                </c:pt>
                <c:pt idx="755">
                  <c:v>188.0</c:v>
                </c:pt>
                <c:pt idx="756">
                  <c:v>192.0</c:v>
                </c:pt>
                <c:pt idx="757">
                  <c:v>192.0</c:v>
                </c:pt>
                <c:pt idx="758">
                  <c:v>195.0</c:v>
                </c:pt>
                <c:pt idx="759">
                  <c:v>201.0</c:v>
                </c:pt>
                <c:pt idx="760">
                  <c:v>201.0</c:v>
                </c:pt>
                <c:pt idx="761">
                  <c:v>196.0</c:v>
                </c:pt>
                <c:pt idx="762">
                  <c:v>204.0</c:v>
                </c:pt>
                <c:pt idx="763">
                  <c:v>195.0</c:v>
                </c:pt>
                <c:pt idx="764">
                  <c:v>200.0</c:v>
                </c:pt>
                <c:pt idx="765">
                  <c:v>199.0</c:v>
                </c:pt>
                <c:pt idx="766">
                  <c:v>207.0</c:v>
                </c:pt>
                <c:pt idx="767">
                  <c:v>203.0</c:v>
                </c:pt>
                <c:pt idx="768">
                  <c:v>215.0</c:v>
                </c:pt>
                <c:pt idx="769">
                  <c:v>214.0</c:v>
                </c:pt>
                <c:pt idx="770">
                  <c:v>221.0</c:v>
                </c:pt>
                <c:pt idx="771">
                  <c:v>223.0</c:v>
                </c:pt>
                <c:pt idx="772">
                  <c:v>221.0</c:v>
                </c:pt>
                <c:pt idx="773">
                  <c:v>223.0</c:v>
                </c:pt>
                <c:pt idx="774">
                  <c:v>220.0</c:v>
                </c:pt>
                <c:pt idx="775">
                  <c:v>221.0</c:v>
                </c:pt>
                <c:pt idx="776">
                  <c:v>212.0</c:v>
                </c:pt>
                <c:pt idx="777">
                  <c:v>214.0</c:v>
                </c:pt>
                <c:pt idx="778">
                  <c:v>220.0</c:v>
                </c:pt>
                <c:pt idx="779">
                  <c:v>230.0</c:v>
                </c:pt>
                <c:pt idx="780">
                  <c:v>235.0</c:v>
                </c:pt>
                <c:pt idx="781">
                  <c:v>233.0</c:v>
                </c:pt>
                <c:pt idx="782">
                  <c:v>233.0</c:v>
                </c:pt>
                <c:pt idx="783">
                  <c:v>227.0</c:v>
                </c:pt>
                <c:pt idx="784">
                  <c:v>228.0</c:v>
                </c:pt>
                <c:pt idx="785">
                  <c:v>211.0</c:v>
                </c:pt>
                <c:pt idx="786">
                  <c:v>210.0</c:v>
                </c:pt>
                <c:pt idx="787">
                  <c:v>211.0</c:v>
                </c:pt>
                <c:pt idx="788">
                  <c:v>207.0</c:v>
                </c:pt>
                <c:pt idx="789">
                  <c:v>205.0</c:v>
                </c:pt>
                <c:pt idx="790">
                  <c:v>206.0</c:v>
                </c:pt>
                <c:pt idx="791">
                  <c:v>216.0</c:v>
                </c:pt>
                <c:pt idx="792">
                  <c:v>216.0</c:v>
                </c:pt>
                <c:pt idx="793">
                  <c:v>217.0</c:v>
                </c:pt>
                <c:pt idx="794">
                  <c:v>215.0</c:v>
                </c:pt>
                <c:pt idx="795">
                  <c:v>207.0</c:v>
                </c:pt>
                <c:pt idx="796">
                  <c:v>205.0</c:v>
                </c:pt>
                <c:pt idx="797">
                  <c:v>205.0</c:v>
                </c:pt>
                <c:pt idx="798">
                  <c:v>214.0</c:v>
                </c:pt>
                <c:pt idx="799">
                  <c:v>212.0</c:v>
                </c:pt>
                <c:pt idx="800">
                  <c:v>218.0</c:v>
                </c:pt>
                <c:pt idx="801">
                  <c:v>232.0</c:v>
                </c:pt>
                <c:pt idx="802">
                  <c:v>228.0</c:v>
                </c:pt>
                <c:pt idx="803">
                  <c:v>221.0</c:v>
                </c:pt>
                <c:pt idx="804">
                  <c:v>223.0</c:v>
                </c:pt>
                <c:pt idx="805">
                  <c:v>215.0</c:v>
                </c:pt>
                <c:pt idx="806">
                  <c:v>215.0</c:v>
                </c:pt>
                <c:pt idx="807">
                  <c:v>210.0</c:v>
                </c:pt>
                <c:pt idx="808">
                  <c:v>221.0</c:v>
                </c:pt>
                <c:pt idx="809">
                  <c:v>218.0</c:v>
                </c:pt>
                <c:pt idx="810">
                  <c:v>211.0</c:v>
                </c:pt>
                <c:pt idx="811">
                  <c:v>219.0</c:v>
                </c:pt>
                <c:pt idx="812">
                  <c:v>220.0</c:v>
                </c:pt>
                <c:pt idx="813">
                  <c:v>217.0</c:v>
                </c:pt>
                <c:pt idx="814">
                  <c:v>227.0</c:v>
                </c:pt>
                <c:pt idx="815">
                  <c:v>238.0</c:v>
                </c:pt>
                <c:pt idx="816">
                  <c:v>236.0</c:v>
                </c:pt>
                <c:pt idx="817">
                  <c:v>242.0</c:v>
                </c:pt>
                <c:pt idx="818">
                  <c:v>242.0</c:v>
                </c:pt>
                <c:pt idx="819">
                  <c:v>242.0</c:v>
                </c:pt>
                <c:pt idx="820">
                  <c:v>231.0</c:v>
                </c:pt>
                <c:pt idx="821">
                  <c:v>228.0</c:v>
                </c:pt>
                <c:pt idx="822">
                  <c:v>217.0</c:v>
                </c:pt>
                <c:pt idx="823">
                  <c:v>210.0</c:v>
                </c:pt>
                <c:pt idx="824">
                  <c:v>203.0</c:v>
                </c:pt>
                <c:pt idx="825">
                  <c:v>199.0</c:v>
                </c:pt>
                <c:pt idx="826">
                  <c:v>201.0</c:v>
                </c:pt>
                <c:pt idx="827">
                  <c:v>198.0</c:v>
                </c:pt>
                <c:pt idx="828">
                  <c:v>198.0</c:v>
                </c:pt>
                <c:pt idx="829">
                  <c:v>208.0</c:v>
                </c:pt>
                <c:pt idx="830">
                  <c:v>190.0</c:v>
                </c:pt>
                <c:pt idx="831">
                  <c:v>199.0</c:v>
                </c:pt>
                <c:pt idx="832">
                  <c:v>192.0</c:v>
                </c:pt>
                <c:pt idx="833">
                  <c:v>192.0</c:v>
                </c:pt>
                <c:pt idx="834">
                  <c:v>209.0</c:v>
                </c:pt>
                <c:pt idx="835">
                  <c:v>210.0</c:v>
                </c:pt>
                <c:pt idx="836">
                  <c:v>205.0</c:v>
                </c:pt>
                <c:pt idx="837">
                  <c:v>192.0</c:v>
                </c:pt>
                <c:pt idx="838">
                  <c:v>183.0</c:v>
                </c:pt>
                <c:pt idx="839">
                  <c:v>208.0</c:v>
                </c:pt>
                <c:pt idx="840">
                  <c:v>219.0</c:v>
                </c:pt>
                <c:pt idx="841">
                  <c:v>212.0</c:v>
                </c:pt>
                <c:pt idx="842">
                  <c:v>215.0</c:v>
                </c:pt>
                <c:pt idx="843">
                  <c:v>219.0</c:v>
                </c:pt>
                <c:pt idx="844">
                  <c:v>218.0</c:v>
                </c:pt>
                <c:pt idx="845">
                  <c:v>218.0</c:v>
                </c:pt>
                <c:pt idx="846">
                  <c:v>219.0</c:v>
                </c:pt>
                <c:pt idx="847">
                  <c:v>212.0</c:v>
                </c:pt>
                <c:pt idx="848">
                  <c:v>224.0</c:v>
                </c:pt>
                <c:pt idx="849">
                  <c:v>217.0</c:v>
                </c:pt>
                <c:pt idx="850">
                  <c:v>235.0</c:v>
                </c:pt>
                <c:pt idx="851">
                  <c:v>261.0</c:v>
                </c:pt>
                <c:pt idx="852">
                  <c:v>261.0</c:v>
                </c:pt>
                <c:pt idx="853">
                  <c:v>271.0</c:v>
                </c:pt>
                <c:pt idx="854">
                  <c:v>292.0</c:v>
                </c:pt>
                <c:pt idx="855">
                  <c:v>295.0</c:v>
                </c:pt>
                <c:pt idx="856">
                  <c:v>295.0</c:v>
                </c:pt>
                <c:pt idx="857">
                  <c:v>279.0</c:v>
                </c:pt>
                <c:pt idx="858">
                  <c:v>274.0</c:v>
                </c:pt>
                <c:pt idx="859">
                  <c:v>270.0</c:v>
                </c:pt>
                <c:pt idx="860">
                  <c:v>269.0</c:v>
                </c:pt>
                <c:pt idx="861">
                  <c:v>280.0</c:v>
                </c:pt>
                <c:pt idx="862">
                  <c:v>277.0</c:v>
                </c:pt>
                <c:pt idx="863">
                  <c:v>283.0</c:v>
                </c:pt>
                <c:pt idx="864">
                  <c:v>247.0</c:v>
                </c:pt>
                <c:pt idx="865">
                  <c:v>236.0</c:v>
                </c:pt>
                <c:pt idx="866">
                  <c:v>239.0</c:v>
                </c:pt>
                <c:pt idx="867">
                  <c:v>221.0</c:v>
                </c:pt>
                <c:pt idx="868">
                  <c:v>219.0</c:v>
                </c:pt>
                <c:pt idx="869">
                  <c:v>224.0</c:v>
                </c:pt>
                <c:pt idx="870">
                  <c:v>221.0</c:v>
                </c:pt>
                <c:pt idx="871">
                  <c:v>227.0</c:v>
                </c:pt>
                <c:pt idx="872">
                  <c:v>222.0</c:v>
                </c:pt>
                <c:pt idx="873">
                  <c:v>209.0</c:v>
                </c:pt>
                <c:pt idx="874">
                  <c:v>206.0</c:v>
                </c:pt>
                <c:pt idx="875">
                  <c:v>213.0</c:v>
                </c:pt>
                <c:pt idx="876">
                  <c:v>207.0</c:v>
                </c:pt>
                <c:pt idx="877">
                  <c:v>207.0</c:v>
                </c:pt>
                <c:pt idx="878">
                  <c:v>194.0</c:v>
                </c:pt>
                <c:pt idx="879">
                  <c:v>186.0</c:v>
                </c:pt>
                <c:pt idx="880">
                  <c:v>202.0</c:v>
                </c:pt>
                <c:pt idx="881">
                  <c:v>194.0</c:v>
                </c:pt>
                <c:pt idx="882">
                  <c:v>204.0</c:v>
                </c:pt>
                <c:pt idx="883">
                  <c:v>200.0</c:v>
                </c:pt>
                <c:pt idx="884">
                  <c:v>194.0</c:v>
                </c:pt>
                <c:pt idx="885">
                  <c:v>210.0</c:v>
                </c:pt>
                <c:pt idx="886">
                  <c:v>213.0</c:v>
                </c:pt>
                <c:pt idx="887">
                  <c:v>218.0</c:v>
                </c:pt>
                <c:pt idx="888">
                  <c:v>216.0</c:v>
                </c:pt>
                <c:pt idx="889">
                  <c:v>208.0</c:v>
                </c:pt>
                <c:pt idx="890">
                  <c:v>209.0</c:v>
                </c:pt>
                <c:pt idx="891">
                  <c:v>204.0</c:v>
                </c:pt>
                <c:pt idx="892">
                  <c:v>216.0</c:v>
                </c:pt>
                <c:pt idx="893">
                  <c:v>214.0</c:v>
                </c:pt>
                <c:pt idx="894">
                  <c:v>225.0</c:v>
                </c:pt>
                <c:pt idx="895">
                  <c:v>225.0</c:v>
                </c:pt>
                <c:pt idx="896">
                  <c:v>216.0</c:v>
                </c:pt>
                <c:pt idx="897">
                  <c:v>181.0</c:v>
                </c:pt>
                <c:pt idx="898">
                  <c:v>183.0</c:v>
                </c:pt>
                <c:pt idx="899">
                  <c:v>162.0</c:v>
                </c:pt>
                <c:pt idx="900">
                  <c:v>159.0</c:v>
                </c:pt>
                <c:pt idx="901">
                  <c:v>151.0</c:v>
                </c:pt>
                <c:pt idx="902">
                  <c:v>159.0</c:v>
                </c:pt>
                <c:pt idx="903">
                  <c:v>154.0</c:v>
                </c:pt>
                <c:pt idx="904">
                  <c:v>154.0</c:v>
                </c:pt>
                <c:pt idx="905">
                  <c:v>160.0</c:v>
                </c:pt>
                <c:pt idx="906">
                  <c:v>160.0</c:v>
                </c:pt>
                <c:pt idx="907">
                  <c:v>163.0</c:v>
                </c:pt>
                <c:pt idx="908">
                  <c:v>160.0</c:v>
                </c:pt>
                <c:pt idx="909">
                  <c:v>169.0</c:v>
                </c:pt>
                <c:pt idx="910">
                  <c:v>177.0</c:v>
                </c:pt>
                <c:pt idx="911">
                  <c:v>176.0</c:v>
                </c:pt>
                <c:pt idx="912">
                  <c:v>185.0</c:v>
                </c:pt>
                <c:pt idx="913">
                  <c:v>182.0</c:v>
                </c:pt>
                <c:pt idx="914">
                  <c:v>189.0</c:v>
                </c:pt>
                <c:pt idx="915">
                  <c:v>189.0</c:v>
                </c:pt>
                <c:pt idx="916">
                  <c:v>186.0</c:v>
                </c:pt>
                <c:pt idx="917">
                  <c:v>180.0</c:v>
                </c:pt>
                <c:pt idx="918">
                  <c:v>168.0</c:v>
                </c:pt>
                <c:pt idx="919">
                  <c:v>173.0</c:v>
                </c:pt>
                <c:pt idx="920">
                  <c:v>168.0</c:v>
                </c:pt>
                <c:pt idx="921">
                  <c:v>168.0</c:v>
                </c:pt>
                <c:pt idx="922">
                  <c:v>168.0</c:v>
                </c:pt>
                <c:pt idx="923">
                  <c:v>169.0</c:v>
                </c:pt>
                <c:pt idx="924">
                  <c:v>177.0</c:v>
                </c:pt>
                <c:pt idx="925">
                  <c:v>184.0</c:v>
                </c:pt>
                <c:pt idx="926">
                  <c:v>191.0</c:v>
                </c:pt>
                <c:pt idx="927">
                  <c:v>200.0</c:v>
                </c:pt>
                <c:pt idx="928">
                  <c:v>197.0</c:v>
                </c:pt>
                <c:pt idx="929">
                  <c:v>192.0</c:v>
                </c:pt>
                <c:pt idx="930">
                  <c:v>193.0</c:v>
                </c:pt>
                <c:pt idx="931">
                  <c:v>196.0</c:v>
                </c:pt>
                <c:pt idx="932">
                  <c:v>197.0</c:v>
                </c:pt>
                <c:pt idx="933">
                  <c:v>198.0</c:v>
                </c:pt>
                <c:pt idx="934">
                  <c:v>193.0</c:v>
                </c:pt>
                <c:pt idx="935">
                  <c:v>182.0</c:v>
                </c:pt>
                <c:pt idx="936">
                  <c:v>193.0</c:v>
                </c:pt>
                <c:pt idx="937">
                  <c:v>191.0</c:v>
                </c:pt>
                <c:pt idx="938">
                  <c:v>189.0</c:v>
                </c:pt>
                <c:pt idx="939">
                  <c:v>199.0</c:v>
                </c:pt>
                <c:pt idx="940">
                  <c:v>195.0</c:v>
                </c:pt>
                <c:pt idx="941">
                  <c:v>214.0</c:v>
                </c:pt>
                <c:pt idx="942">
                  <c:v>192.0</c:v>
                </c:pt>
                <c:pt idx="943">
                  <c:v>189.0</c:v>
                </c:pt>
                <c:pt idx="944">
                  <c:v>201.0</c:v>
                </c:pt>
                <c:pt idx="945">
                  <c:v>189.0</c:v>
                </c:pt>
                <c:pt idx="946">
                  <c:v>182.0</c:v>
                </c:pt>
                <c:pt idx="947">
                  <c:v>182.0</c:v>
                </c:pt>
                <c:pt idx="948">
                  <c:v>182.0</c:v>
                </c:pt>
                <c:pt idx="949">
                  <c:v>174.0</c:v>
                </c:pt>
                <c:pt idx="950">
                  <c:v>176.0</c:v>
                </c:pt>
                <c:pt idx="951">
                  <c:v>175.0</c:v>
                </c:pt>
                <c:pt idx="952">
                  <c:v>182.0</c:v>
                </c:pt>
                <c:pt idx="953">
                  <c:v>179.0</c:v>
                </c:pt>
                <c:pt idx="954">
                  <c:v>181.0</c:v>
                </c:pt>
                <c:pt idx="955">
                  <c:v>183.0</c:v>
                </c:pt>
                <c:pt idx="956">
                  <c:v>181.0</c:v>
                </c:pt>
                <c:pt idx="957">
                  <c:v>178.0</c:v>
                </c:pt>
                <c:pt idx="958">
                  <c:v>183.0</c:v>
                </c:pt>
                <c:pt idx="959">
                  <c:v>194.0</c:v>
                </c:pt>
                <c:pt idx="960">
                  <c:v>188.0</c:v>
                </c:pt>
                <c:pt idx="961">
                  <c:v>188.0</c:v>
                </c:pt>
                <c:pt idx="962">
                  <c:v>189.0</c:v>
                </c:pt>
                <c:pt idx="963">
                  <c:v>200.0</c:v>
                </c:pt>
                <c:pt idx="964">
                  <c:v>199.0</c:v>
                </c:pt>
                <c:pt idx="965">
                  <c:v>216.0</c:v>
                </c:pt>
                <c:pt idx="966">
                  <c:v>218.0</c:v>
                </c:pt>
                <c:pt idx="967">
                  <c:v>217.0</c:v>
                </c:pt>
                <c:pt idx="968">
                  <c:v>226.0</c:v>
                </c:pt>
                <c:pt idx="969">
                  <c:v>231.0</c:v>
                </c:pt>
                <c:pt idx="970">
                  <c:v>227.0</c:v>
                </c:pt>
                <c:pt idx="971">
                  <c:v>210.0</c:v>
                </c:pt>
                <c:pt idx="972">
                  <c:v>204.0</c:v>
                </c:pt>
                <c:pt idx="973">
                  <c:v>204.0</c:v>
                </c:pt>
                <c:pt idx="974">
                  <c:v>203.0</c:v>
                </c:pt>
                <c:pt idx="975">
                  <c:v>206.0</c:v>
                </c:pt>
                <c:pt idx="976">
                  <c:v>203.0</c:v>
                </c:pt>
                <c:pt idx="977">
                  <c:v>202.0</c:v>
                </c:pt>
                <c:pt idx="978">
                  <c:v>193.0</c:v>
                </c:pt>
                <c:pt idx="979">
                  <c:v>184.0</c:v>
                </c:pt>
                <c:pt idx="980">
                  <c:v>170.0</c:v>
                </c:pt>
                <c:pt idx="981">
                  <c:v>162.0</c:v>
                </c:pt>
                <c:pt idx="982">
                  <c:v>160.0</c:v>
                </c:pt>
                <c:pt idx="983">
                  <c:v>157.0</c:v>
                </c:pt>
                <c:pt idx="984">
                  <c:v>164.0</c:v>
                </c:pt>
                <c:pt idx="985">
                  <c:v>176.0</c:v>
                </c:pt>
                <c:pt idx="986">
                  <c:v>179.0</c:v>
                </c:pt>
                <c:pt idx="987">
                  <c:v>173.0</c:v>
                </c:pt>
                <c:pt idx="988">
                  <c:v>173.0</c:v>
                </c:pt>
                <c:pt idx="989">
                  <c:v>172.0</c:v>
                </c:pt>
                <c:pt idx="990">
                  <c:v>174.0</c:v>
                </c:pt>
                <c:pt idx="991">
                  <c:v>168.0</c:v>
                </c:pt>
                <c:pt idx="992">
                  <c:v>165.0</c:v>
                </c:pt>
                <c:pt idx="993">
                  <c:v>169.0</c:v>
                </c:pt>
                <c:pt idx="994">
                  <c:v>171.0</c:v>
                </c:pt>
                <c:pt idx="995">
                  <c:v>172.0</c:v>
                </c:pt>
                <c:pt idx="996">
                  <c:v>166.0</c:v>
                </c:pt>
                <c:pt idx="997">
                  <c:v>163.0</c:v>
                </c:pt>
                <c:pt idx="998">
                  <c:v>163.0</c:v>
                </c:pt>
                <c:pt idx="999">
                  <c:v>167.0</c:v>
                </c:pt>
                <c:pt idx="1000">
                  <c:v>157.0</c:v>
                </c:pt>
                <c:pt idx="1001">
                  <c:v>152.0</c:v>
                </c:pt>
                <c:pt idx="1002">
                  <c:v>148.0</c:v>
                </c:pt>
                <c:pt idx="1003">
                  <c:v>150.0</c:v>
                </c:pt>
                <c:pt idx="1004">
                  <c:v>138.0</c:v>
                </c:pt>
                <c:pt idx="1005">
                  <c:v>133.0</c:v>
                </c:pt>
                <c:pt idx="1006">
                  <c:v>138.0</c:v>
                </c:pt>
                <c:pt idx="1007">
                  <c:v>141.0</c:v>
                </c:pt>
                <c:pt idx="1008">
                  <c:v>132.0</c:v>
                </c:pt>
                <c:pt idx="1009">
                  <c:v>143.0</c:v>
                </c:pt>
                <c:pt idx="1010">
                  <c:v>151.0</c:v>
                </c:pt>
                <c:pt idx="1011">
                  <c:v>156.0</c:v>
                </c:pt>
                <c:pt idx="1012">
                  <c:v>162.0</c:v>
                </c:pt>
                <c:pt idx="1013">
                  <c:v>162.0</c:v>
                </c:pt>
                <c:pt idx="1014">
                  <c:v>158.0</c:v>
                </c:pt>
                <c:pt idx="1015">
                  <c:v>157.0</c:v>
                </c:pt>
                <c:pt idx="1016">
                  <c:v>147.0</c:v>
                </c:pt>
                <c:pt idx="1017">
                  <c:v>147.0</c:v>
                </c:pt>
                <c:pt idx="1018">
                  <c:v>149.0</c:v>
                </c:pt>
                <c:pt idx="1019">
                  <c:v>150.0</c:v>
                </c:pt>
                <c:pt idx="1020">
                  <c:v>157.0</c:v>
                </c:pt>
                <c:pt idx="1021">
                  <c:v>150.0</c:v>
                </c:pt>
                <c:pt idx="1022">
                  <c:v>142.0</c:v>
                </c:pt>
                <c:pt idx="1023">
                  <c:v>136.0</c:v>
                </c:pt>
                <c:pt idx="1024">
                  <c:v>139.0</c:v>
                </c:pt>
                <c:pt idx="1025">
                  <c:v>127.0</c:v>
                </c:pt>
                <c:pt idx="1026">
                  <c:v>135.0</c:v>
                </c:pt>
                <c:pt idx="1027">
                  <c:v>129.0</c:v>
                </c:pt>
                <c:pt idx="1028">
                  <c:v>134.0</c:v>
                </c:pt>
                <c:pt idx="1029">
                  <c:v>140.0</c:v>
                </c:pt>
                <c:pt idx="1030">
                  <c:v>145.0</c:v>
                </c:pt>
                <c:pt idx="1031">
                  <c:v>152.0</c:v>
                </c:pt>
                <c:pt idx="1032">
                  <c:v>157.0</c:v>
                </c:pt>
                <c:pt idx="1033">
                  <c:v>148.0</c:v>
                </c:pt>
                <c:pt idx="1034">
                  <c:v>140.0</c:v>
                </c:pt>
                <c:pt idx="1035">
                  <c:v>152.0</c:v>
                </c:pt>
                <c:pt idx="1036">
                  <c:v>143.0</c:v>
                </c:pt>
                <c:pt idx="1037">
                  <c:v>144.0</c:v>
                </c:pt>
                <c:pt idx="1038">
                  <c:v>142.0</c:v>
                </c:pt>
                <c:pt idx="1039">
                  <c:v>148.0</c:v>
                </c:pt>
                <c:pt idx="1040">
                  <c:v>140.0</c:v>
                </c:pt>
                <c:pt idx="1041">
                  <c:v>143.0</c:v>
                </c:pt>
                <c:pt idx="1042">
                  <c:v>143.0</c:v>
                </c:pt>
                <c:pt idx="1043">
                  <c:v>143.0</c:v>
                </c:pt>
                <c:pt idx="1044">
                  <c:v>141.0</c:v>
                </c:pt>
                <c:pt idx="1045">
                  <c:v>144.0</c:v>
                </c:pt>
                <c:pt idx="1046">
                  <c:v>151.0</c:v>
                </c:pt>
                <c:pt idx="1047">
                  <c:v>147.0</c:v>
                </c:pt>
                <c:pt idx="1048">
                  <c:v>142.0</c:v>
                </c:pt>
                <c:pt idx="1049">
                  <c:v>135.0</c:v>
                </c:pt>
                <c:pt idx="1050">
                  <c:v>141.0</c:v>
                </c:pt>
                <c:pt idx="1051">
                  <c:v>161.0</c:v>
                </c:pt>
                <c:pt idx="1052">
                  <c:v>165.0</c:v>
                </c:pt>
                <c:pt idx="1053">
                  <c:v>154.0</c:v>
                </c:pt>
                <c:pt idx="1054">
                  <c:v>157.0</c:v>
                </c:pt>
                <c:pt idx="1055">
                  <c:v>152.0</c:v>
                </c:pt>
                <c:pt idx="1056">
                  <c:v>157.0</c:v>
                </c:pt>
                <c:pt idx="1057">
                  <c:v>159.0</c:v>
                </c:pt>
                <c:pt idx="1058">
                  <c:v>159.0</c:v>
                </c:pt>
                <c:pt idx="1059">
                  <c:v>161.0</c:v>
                </c:pt>
                <c:pt idx="1060">
                  <c:v>162.0</c:v>
                </c:pt>
                <c:pt idx="1061">
                  <c:v>165.0</c:v>
                </c:pt>
                <c:pt idx="1062">
                  <c:v>178.0</c:v>
                </c:pt>
                <c:pt idx="1063">
                  <c:v>164.0</c:v>
                </c:pt>
                <c:pt idx="1064">
                  <c:v>149.0</c:v>
                </c:pt>
                <c:pt idx="1065">
                  <c:v>142.0</c:v>
                </c:pt>
                <c:pt idx="1066">
                  <c:v>153.0</c:v>
                </c:pt>
                <c:pt idx="1067">
                  <c:v>149.0</c:v>
                </c:pt>
                <c:pt idx="1068">
                  <c:v>154.0</c:v>
                </c:pt>
                <c:pt idx="1069">
                  <c:v>148.0</c:v>
                </c:pt>
                <c:pt idx="1070">
                  <c:v>142.0</c:v>
                </c:pt>
                <c:pt idx="1071">
                  <c:v>156.0</c:v>
                </c:pt>
                <c:pt idx="1072">
                  <c:v>154.0</c:v>
                </c:pt>
                <c:pt idx="1073">
                  <c:v>160.0</c:v>
                </c:pt>
                <c:pt idx="1074">
                  <c:v>163.0</c:v>
                </c:pt>
                <c:pt idx="1075">
                  <c:v>180.0</c:v>
                </c:pt>
                <c:pt idx="1076">
                  <c:v>170.0</c:v>
                </c:pt>
                <c:pt idx="1077">
                  <c:v>153.0</c:v>
                </c:pt>
                <c:pt idx="1078">
                  <c:v>153.0</c:v>
                </c:pt>
                <c:pt idx="1079">
                  <c:v>153.0</c:v>
                </c:pt>
                <c:pt idx="1080">
                  <c:v>169.0</c:v>
                </c:pt>
                <c:pt idx="1081">
                  <c:v>161.0</c:v>
                </c:pt>
                <c:pt idx="1082">
                  <c:v>155.0</c:v>
                </c:pt>
                <c:pt idx="1083">
                  <c:v>152.0</c:v>
                </c:pt>
                <c:pt idx="1084">
                  <c:v>154.0</c:v>
                </c:pt>
                <c:pt idx="1085">
                  <c:v>163.0</c:v>
                </c:pt>
                <c:pt idx="1086">
                  <c:v>152.0</c:v>
                </c:pt>
                <c:pt idx="1087">
                  <c:v>156.0</c:v>
                </c:pt>
                <c:pt idx="1088">
                  <c:v>155.0</c:v>
                </c:pt>
                <c:pt idx="1089">
                  <c:v>155.0</c:v>
                </c:pt>
                <c:pt idx="1090">
                  <c:v>146.0</c:v>
                </c:pt>
                <c:pt idx="1091">
                  <c:v>150.0</c:v>
                </c:pt>
                <c:pt idx="1092">
                  <c:v>135.0</c:v>
                </c:pt>
                <c:pt idx="1093">
                  <c:v>137.0</c:v>
                </c:pt>
                <c:pt idx="1094">
                  <c:v>130.0</c:v>
                </c:pt>
                <c:pt idx="1095">
                  <c:v>132.0</c:v>
                </c:pt>
                <c:pt idx="1096">
                  <c:v>125.0</c:v>
                </c:pt>
                <c:pt idx="1097">
                  <c:v>136.0</c:v>
                </c:pt>
                <c:pt idx="1098">
                  <c:v>133.0</c:v>
                </c:pt>
                <c:pt idx="1099">
                  <c:v>130.0</c:v>
                </c:pt>
                <c:pt idx="1100">
                  <c:v>137.0</c:v>
                </c:pt>
                <c:pt idx="1101">
                  <c:v>145.0</c:v>
                </c:pt>
                <c:pt idx="1102">
                  <c:v>151.0</c:v>
                </c:pt>
                <c:pt idx="1103">
                  <c:v>158.0</c:v>
                </c:pt>
                <c:pt idx="1104">
                  <c:v>164.0</c:v>
                </c:pt>
                <c:pt idx="1105">
                  <c:v>163.0</c:v>
                </c:pt>
                <c:pt idx="1106">
                  <c:v>153.0</c:v>
                </c:pt>
                <c:pt idx="1107">
                  <c:v>145.0</c:v>
                </c:pt>
                <c:pt idx="1108">
                  <c:v>148.0</c:v>
                </c:pt>
                <c:pt idx="1109">
                  <c:v>154.0</c:v>
                </c:pt>
                <c:pt idx="1110">
                  <c:v>160.0</c:v>
                </c:pt>
                <c:pt idx="1111">
                  <c:v>171.0</c:v>
                </c:pt>
                <c:pt idx="1112">
                  <c:v>171.0</c:v>
                </c:pt>
                <c:pt idx="1113">
                  <c:v>173.0</c:v>
                </c:pt>
                <c:pt idx="1114">
                  <c:v>182.0</c:v>
                </c:pt>
                <c:pt idx="1115">
                  <c:v>178.0</c:v>
                </c:pt>
                <c:pt idx="1116">
                  <c:v>177.0</c:v>
                </c:pt>
                <c:pt idx="1117">
                  <c:v>171.0</c:v>
                </c:pt>
                <c:pt idx="1118">
                  <c:v>174.0</c:v>
                </c:pt>
                <c:pt idx="1119">
                  <c:v>172.0</c:v>
                </c:pt>
                <c:pt idx="1120">
                  <c:v>182.0</c:v>
                </c:pt>
                <c:pt idx="1121">
                  <c:v>180.0</c:v>
                </c:pt>
                <c:pt idx="1122">
                  <c:v>176.0</c:v>
                </c:pt>
                <c:pt idx="1123">
                  <c:v>184.0</c:v>
                </c:pt>
                <c:pt idx="1124">
                  <c:v>180.0</c:v>
                </c:pt>
                <c:pt idx="1125">
                  <c:v>178.0</c:v>
                </c:pt>
                <c:pt idx="1126">
                  <c:v>171.0</c:v>
                </c:pt>
                <c:pt idx="1127">
                  <c:v>162.0</c:v>
                </c:pt>
                <c:pt idx="1128">
                  <c:v>150.0</c:v>
                </c:pt>
                <c:pt idx="1129">
                  <c:v>153.0</c:v>
                </c:pt>
                <c:pt idx="1130">
                  <c:v>163.0</c:v>
                </c:pt>
                <c:pt idx="1131">
                  <c:v>159.0</c:v>
                </c:pt>
                <c:pt idx="1132">
                  <c:v>154.0</c:v>
                </c:pt>
                <c:pt idx="1133">
                  <c:v>159.0</c:v>
                </c:pt>
                <c:pt idx="1134">
                  <c:v>167.0</c:v>
                </c:pt>
                <c:pt idx="1135">
                  <c:v>169.0</c:v>
                </c:pt>
                <c:pt idx="1136">
                  <c:v>154.0</c:v>
                </c:pt>
                <c:pt idx="1137">
                  <c:v>154.0</c:v>
                </c:pt>
                <c:pt idx="1138">
                  <c:v>160.0</c:v>
                </c:pt>
                <c:pt idx="1139">
                  <c:v>172.0</c:v>
                </c:pt>
                <c:pt idx="1140">
                  <c:v>191.0</c:v>
                </c:pt>
                <c:pt idx="1141">
                  <c:v>185.0</c:v>
                </c:pt>
                <c:pt idx="1142">
                  <c:v>168.0</c:v>
                </c:pt>
                <c:pt idx="1143">
                  <c:v>171.0</c:v>
                </c:pt>
                <c:pt idx="1144">
                  <c:v>161.0</c:v>
                </c:pt>
                <c:pt idx="1145">
                  <c:v>162.0</c:v>
                </c:pt>
                <c:pt idx="1146">
                  <c:v>147.0</c:v>
                </c:pt>
                <c:pt idx="1147">
                  <c:v>149.0</c:v>
                </c:pt>
                <c:pt idx="1148">
                  <c:v>148.0</c:v>
                </c:pt>
                <c:pt idx="1149">
                  <c:v>142.0</c:v>
                </c:pt>
                <c:pt idx="1150">
                  <c:v>147.0</c:v>
                </c:pt>
                <c:pt idx="1151">
                  <c:v>160.0</c:v>
                </c:pt>
                <c:pt idx="1152">
                  <c:v>150.0</c:v>
                </c:pt>
                <c:pt idx="1153">
                  <c:v>146.0</c:v>
                </c:pt>
                <c:pt idx="1154">
                  <c:v>148.0</c:v>
                </c:pt>
                <c:pt idx="1155">
                  <c:v>147.0</c:v>
                </c:pt>
                <c:pt idx="1156">
                  <c:v>145.0</c:v>
                </c:pt>
                <c:pt idx="1157">
                  <c:v>158.0</c:v>
                </c:pt>
                <c:pt idx="1158">
                  <c:v>156.0</c:v>
                </c:pt>
                <c:pt idx="1159">
                  <c:v>149.0</c:v>
                </c:pt>
                <c:pt idx="1160">
                  <c:v>157.0</c:v>
                </c:pt>
                <c:pt idx="1161">
                  <c:v>158.0</c:v>
                </c:pt>
                <c:pt idx="1162">
                  <c:v>171.0</c:v>
                </c:pt>
                <c:pt idx="1163">
                  <c:v>164.0</c:v>
                </c:pt>
                <c:pt idx="1164">
                  <c:v>167.0</c:v>
                </c:pt>
                <c:pt idx="1165">
                  <c:v>160.0</c:v>
                </c:pt>
                <c:pt idx="1166">
                  <c:v>168.0</c:v>
                </c:pt>
                <c:pt idx="1167">
                  <c:v>174.0</c:v>
                </c:pt>
                <c:pt idx="1168">
                  <c:v>181.0</c:v>
                </c:pt>
                <c:pt idx="1169">
                  <c:v>186.0</c:v>
                </c:pt>
                <c:pt idx="1170">
                  <c:v>179.0</c:v>
                </c:pt>
                <c:pt idx="1171">
                  <c:v>184.0</c:v>
                </c:pt>
                <c:pt idx="1172">
                  <c:v>190.0</c:v>
                </c:pt>
                <c:pt idx="1173">
                  <c:v>187.0</c:v>
                </c:pt>
                <c:pt idx="1174">
                  <c:v>188.0</c:v>
                </c:pt>
                <c:pt idx="1175">
                  <c:v>184.0</c:v>
                </c:pt>
                <c:pt idx="1176">
                  <c:v>191.0</c:v>
                </c:pt>
                <c:pt idx="1177">
                  <c:v>192.0</c:v>
                </c:pt>
                <c:pt idx="1178">
                  <c:v>196.0</c:v>
                </c:pt>
                <c:pt idx="1179">
                  <c:v>198.0</c:v>
                </c:pt>
                <c:pt idx="1180">
                  <c:v>212.0</c:v>
                </c:pt>
                <c:pt idx="1181">
                  <c:v>209.0</c:v>
                </c:pt>
                <c:pt idx="1182">
                  <c:v>209.0</c:v>
                </c:pt>
                <c:pt idx="1183">
                  <c:v>219.0</c:v>
                </c:pt>
                <c:pt idx="1184">
                  <c:v>215.0</c:v>
                </c:pt>
                <c:pt idx="1185">
                  <c:v>220.0</c:v>
                </c:pt>
                <c:pt idx="1186">
                  <c:v>212.0</c:v>
                </c:pt>
                <c:pt idx="1187">
                  <c:v>207.0</c:v>
                </c:pt>
                <c:pt idx="1188">
                  <c:v>206.0</c:v>
                </c:pt>
                <c:pt idx="1189">
                  <c:v>210.0</c:v>
                </c:pt>
                <c:pt idx="1190">
                  <c:v>204.0</c:v>
                </c:pt>
                <c:pt idx="1191">
                  <c:v>196.0</c:v>
                </c:pt>
                <c:pt idx="1192">
                  <c:v>200.0</c:v>
                </c:pt>
                <c:pt idx="1193">
                  <c:v>204.0</c:v>
                </c:pt>
                <c:pt idx="1194">
                  <c:v>199.0</c:v>
                </c:pt>
                <c:pt idx="1195">
                  <c:v>200.0</c:v>
                </c:pt>
                <c:pt idx="1196">
                  <c:v>206.0</c:v>
                </c:pt>
                <c:pt idx="1197">
                  <c:v>212.0</c:v>
                </c:pt>
                <c:pt idx="1198">
                  <c:v>201.0</c:v>
                </c:pt>
                <c:pt idx="1199">
                  <c:v>212.0</c:v>
                </c:pt>
                <c:pt idx="1200">
                  <c:v>220.0</c:v>
                </c:pt>
                <c:pt idx="1201">
                  <c:v>213.0</c:v>
                </c:pt>
                <c:pt idx="1202">
                  <c:v>211.0</c:v>
                </c:pt>
                <c:pt idx="1203">
                  <c:v>192.0</c:v>
                </c:pt>
                <c:pt idx="1204">
                  <c:v>202.0</c:v>
                </c:pt>
                <c:pt idx="1205">
                  <c:v>208.0</c:v>
                </c:pt>
                <c:pt idx="1206">
                  <c:v>208.0</c:v>
                </c:pt>
                <c:pt idx="1207">
                  <c:v>208.0</c:v>
                </c:pt>
                <c:pt idx="1208">
                  <c:v>205.0</c:v>
                </c:pt>
                <c:pt idx="1209">
                  <c:v>219.0</c:v>
                </c:pt>
                <c:pt idx="1210">
                  <c:v>227.0</c:v>
                </c:pt>
                <c:pt idx="1211">
                  <c:v>218.0</c:v>
                </c:pt>
                <c:pt idx="1212">
                  <c:v>224.0</c:v>
                </c:pt>
                <c:pt idx="1213">
                  <c:v>221.0</c:v>
                </c:pt>
                <c:pt idx="1214">
                  <c:v>207.0</c:v>
                </c:pt>
                <c:pt idx="1215">
                  <c:v>204.0</c:v>
                </c:pt>
                <c:pt idx="1216">
                  <c:v>193.0</c:v>
                </c:pt>
                <c:pt idx="1217">
                  <c:v>197.0</c:v>
                </c:pt>
                <c:pt idx="1218">
                  <c:v>179.0</c:v>
                </c:pt>
                <c:pt idx="1219">
                  <c:v>175.0</c:v>
                </c:pt>
                <c:pt idx="1220">
                  <c:v>185.0</c:v>
                </c:pt>
                <c:pt idx="1221">
                  <c:v>194.0</c:v>
                </c:pt>
                <c:pt idx="1222">
                  <c:v>217.0</c:v>
                </c:pt>
                <c:pt idx="1223">
                  <c:v>219.0</c:v>
                </c:pt>
                <c:pt idx="1224">
                  <c:v>192.0</c:v>
                </c:pt>
                <c:pt idx="1225">
                  <c:v>181.0</c:v>
                </c:pt>
                <c:pt idx="1226">
                  <c:v>164.0</c:v>
                </c:pt>
                <c:pt idx="1227">
                  <c:v>168.0</c:v>
                </c:pt>
                <c:pt idx="1228">
                  <c:v>156.0</c:v>
                </c:pt>
                <c:pt idx="1229">
                  <c:v>150.0</c:v>
                </c:pt>
                <c:pt idx="1230">
                  <c:v>156.0</c:v>
                </c:pt>
                <c:pt idx="1231">
                  <c:v>140.0</c:v>
                </c:pt>
                <c:pt idx="1232">
                  <c:v>138.0</c:v>
                </c:pt>
                <c:pt idx="1233">
                  <c:v>143.0</c:v>
                </c:pt>
                <c:pt idx="1234">
                  <c:v>146.0</c:v>
                </c:pt>
                <c:pt idx="1235">
                  <c:v>136.0</c:v>
                </c:pt>
                <c:pt idx="1236">
                  <c:v>138.0</c:v>
                </c:pt>
                <c:pt idx="1237">
                  <c:v>140.0</c:v>
                </c:pt>
                <c:pt idx="1238">
                  <c:v>133.0</c:v>
                </c:pt>
                <c:pt idx="1239">
                  <c:v>136.0</c:v>
                </c:pt>
                <c:pt idx="1240">
                  <c:v>147.0</c:v>
                </c:pt>
                <c:pt idx="1241">
                  <c:v>147.0</c:v>
                </c:pt>
                <c:pt idx="1242">
                  <c:v>142.0</c:v>
                </c:pt>
                <c:pt idx="1243">
                  <c:v>146.0</c:v>
                </c:pt>
                <c:pt idx="1244">
                  <c:v>148.0</c:v>
                </c:pt>
                <c:pt idx="1245">
                  <c:v>132.0</c:v>
                </c:pt>
                <c:pt idx="1246">
                  <c:v>128.0</c:v>
                </c:pt>
                <c:pt idx="1247">
                  <c:v>145.0</c:v>
                </c:pt>
                <c:pt idx="1248">
                  <c:v>149.0</c:v>
                </c:pt>
                <c:pt idx="1249">
                  <c:v>146.0</c:v>
                </c:pt>
                <c:pt idx="1250">
                  <c:v>148.0</c:v>
                </c:pt>
                <c:pt idx="1251">
                  <c:v>147.0</c:v>
                </c:pt>
                <c:pt idx="1252">
                  <c:v>141.0</c:v>
                </c:pt>
                <c:pt idx="1253">
                  <c:v>145.0</c:v>
                </c:pt>
                <c:pt idx="1254">
                  <c:v>157.0</c:v>
                </c:pt>
                <c:pt idx="1255">
                  <c:v>159.0</c:v>
                </c:pt>
                <c:pt idx="1256">
                  <c:v>158.0</c:v>
                </c:pt>
                <c:pt idx="1257">
                  <c:v>158.0</c:v>
                </c:pt>
                <c:pt idx="1258">
                  <c:v>162.0</c:v>
                </c:pt>
                <c:pt idx="1259">
                  <c:v>160.0</c:v>
                </c:pt>
                <c:pt idx="1260">
                  <c:v>158.0</c:v>
                </c:pt>
                <c:pt idx="1261">
                  <c:v>158.0</c:v>
                </c:pt>
                <c:pt idx="1262">
                  <c:v>157.0</c:v>
                </c:pt>
                <c:pt idx="1263">
                  <c:v>157.0</c:v>
                </c:pt>
                <c:pt idx="1264">
                  <c:v>158.0</c:v>
                </c:pt>
                <c:pt idx="1265">
                  <c:v>155.0</c:v>
                </c:pt>
                <c:pt idx="1266">
                  <c:v>165.0</c:v>
                </c:pt>
                <c:pt idx="1267">
                  <c:v>179.0</c:v>
                </c:pt>
                <c:pt idx="1268">
                  <c:v>178.0</c:v>
                </c:pt>
                <c:pt idx="1269">
                  <c:v>169.0</c:v>
                </c:pt>
                <c:pt idx="1270">
                  <c:v>166.0</c:v>
                </c:pt>
                <c:pt idx="1271">
                  <c:v>179.0</c:v>
                </c:pt>
                <c:pt idx="1272">
                  <c:v>185.0</c:v>
                </c:pt>
                <c:pt idx="1273">
                  <c:v>184.0</c:v>
                </c:pt>
                <c:pt idx="1274">
                  <c:v>194.0</c:v>
                </c:pt>
                <c:pt idx="1275">
                  <c:v>179.0</c:v>
                </c:pt>
                <c:pt idx="1276">
                  <c:v>180.0</c:v>
                </c:pt>
                <c:pt idx="1277">
                  <c:v>182.0</c:v>
                </c:pt>
                <c:pt idx="1278">
                  <c:v>187.0</c:v>
                </c:pt>
                <c:pt idx="1279">
                  <c:v>192.0</c:v>
                </c:pt>
                <c:pt idx="1280">
                  <c:v>195.0</c:v>
                </c:pt>
                <c:pt idx="1281">
                  <c:v>192.0</c:v>
                </c:pt>
                <c:pt idx="1282">
                  <c:v>205.0</c:v>
                </c:pt>
                <c:pt idx="1283">
                  <c:v>218.0</c:v>
                </c:pt>
                <c:pt idx="1284">
                  <c:v>231.0</c:v>
                </c:pt>
                <c:pt idx="1285">
                  <c:v>240.0</c:v>
                </c:pt>
                <c:pt idx="1286">
                  <c:v>229.0</c:v>
                </c:pt>
                <c:pt idx="1287">
                  <c:v>212.0</c:v>
                </c:pt>
                <c:pt idx="1288">
                  <c:v>210.0</c:v>
                </c:pt>
                <c:pt idx="1289">
                  <c:v>210.0</c:v>
                </c:pt>
                <c:pt idx="1290">
                  <c:v>214.0</c:v>
                </c:pt>
                <c:pt idx="1291">
                  <c:v>202.0</c:v>
                </c:pt>
                <c:pt idx="1292">
                  <c:v>194.0</c:v>
                </c:pt>
                <c:pt idx="1293">
                  <c:v>187.0</c:v>
                </c:pt>
                <c:pt idx="1294">
                  <c:v>190.0</c:v>
                </c:pt>
                <c:pt idx="1295">
                  <c:v>196.0</c:v>
                </c:pt>
                <c:pt idx="1296">
                  <c:v>194.0</c:v>
                </c:pt>
                <c:pt idx="1297">
                  <c:v>185.0</c:v>
                </c:pt>
                <c:pt idx="1298">
                  <c:v>179.0</c:v>
                </c:pt>
                <c:pt idx="1299">
                  <c:v>175.0</c:v>
                </c:pt>
                <c:pt idx="1300">
                  <c:v>168.0</c:v>
                </c:pt>
                <c:pt idx="1301">
                  <c:v>169.0</c:v>
                </c:pt>
                <c:pt idx="1302">
                  <c:v>159.0</c:v>
                </c:pt>
                <c:pt idx="1303">
                  <c:v>164.0</c:v>
                </c:pt>
                <c:pt idx="1304">
                  <c:v>162.0</c:v>
                </c:pt>
                <c:pt idx="1305">
                  <c:v>160.0</c:v>
                </c:pt>
                <c:pt idx="1306">
                  <c:v>168.0</c:v>
                </c:pt>
                <c:pt idx="1307">
                  <c:v>165.0</c:v>
                </c:pt>
                <c:pt idx="1308">
                  <c:v>165.0</c:v>
                </c:pt>
                <c:pt idx="1309">
                  <c:v>169.0</c:v>
                </c:pt>
                <c:pt idx="1310">
                  <c:v>168.0</c:v>
                </c:pt>
                <c:pt idx="1311">
                  <c:v>166.0</c:v>
                </c:pt>
                <c:pt idx="1312">
                  <c:v>172.0</c:v>
                </c:pt>
                <c:pt idx="1313">
                  <c:v>172.0</c:v>
                </c:pt>
                <c:pt idx="1314">
                  <c:v>176.0</c:v>
                </c:pt>
                <c:pt idx="1315">
                  <c:v>173.0</c:v>
                </c:pt>
                <c:pt idx="1316">
                  <c:v>175.0</c:v>
                </c:pt>
                <c:pt idx="1317">
                  <c:v>186.0</c:v>
                </c:pt>
                <c:pt idx="1318">
                  <c:v>197.0</c:v>
                </c:pt>
                <c:pt idx="1319">
                  <c:v>190.0</c:v>
                </c:pt>
                <c:pt idx="1320">
                  <c:v>186.0</c:v>
                </c:pt>
                <c:pt idx="1321">
                  <c:v>187.0</c:v>
                </c:pt>
                <c:pt idx="1322">
                  <c:v>183.0</c:v>
                </c:pt>
                <c:pt idx="1323">
                  <c:v>182.0</c:v>
                </c:pt>
                <c:pt idx="1324">
                  <c:v>185.0</c:v>
                </c:pt>
                <c:pt idx="1325">
                  <c:v>182.0</c:v>
                </c:pt>
                <c:pt idx="1326">
                  <c:v>177.0</c:v>
                </c:pt>
                <c:pt idx="1327">
                  <c:v>170.0</c:v>
                </c:pt>
                <c:pt idx="1328">
                  <c:v>177.0</c:v>
                </c:pt>
                <c:pt idx="1329">
                  <c:v>183.0</c:v>
                </c:pt>
                <c:pt idx="1330">
                  <c:v>188.0</c:v>
                </c:pt>
                <c:pt idx="1331">
                  <c:v>199.0</c:v>
                </c:pt>
                <c:pt idx="1332">
                  <c:v>191.0</c:v>
                </c:pt>
                <c:pt idx="1333">
                  <c:v>181.0</c:v>
                </c:pt>
                <c:pt idx="1334">
                  <c:v>182.0</c:v>
                </c:pt>
                <c:pt idx="1335">
                  <c:v>184.0</c:v>
                </c:pt>
                <c:pt idx="1336">
                  <c:v>190.0</c:v>
                </c:pt>
                <c:pt idx="1337">
                  <c:v>193.0</c:v>
                </c:pt>
                <c:pt idx="1338">
                  <c:v>189.0</c:v>
                </c:pt>
                <c:pt idx="1339">
                  <c:v>194.0</c:v>
                </c:pt>
                <c:pt idx="1340">
                  <c:v>190.0</c:v>
                </c:pt>
                <c:pt idx="1341">
                  <c:v>187.0</c:v>
                </c:pt>
                <c:pt idx="1342">
                  <c:v>188.0</c:v>
                </c:pt>
                <c:pt idx="1343">
                  <c:v>183.0</c:v>
                </c:pt>
                <c:pt idx="1344">
                  <c:v>183.0</c:v>
                </c:pt>
                <c:pt idx="1345">
                  <c:v>192.0</c:v>
                </c:pt>
                <c:pt idx="1346">
                  <c:v>194.0</c:v>
                </c:pt>
                <c:pt idx="1347">
                  <c:v>194.0</c:v>
                </c:pt>
                <c:pt idx="1348">
                  <c:v>209.0</c:v>
                </c:pt>
                <c:pt idx="1349">
                  <c:v>210.0</c:v>
                </c:pt>
                <c:pt idx="1350">
                  <c:v>213.0</c:v>
                </c:pt>
                <c:pt idx="1351">
                  <c:v>204.0</c:v>
                </c:pt>
                <c:pt idx="1352">
                  <c:v>233.0</c:v>
                </c:pt>
                <c:pt idx="1353">
                  <c:v>220.0</c:v>
                </c:pt>
                <c:pt idx="1354">
                  <c:v>198.0</c:v>
                </c:pt>
                <c:pt idx="1355">
                  <c:v>197.0</c:v>
                </c:pt>
                <c:pt idx="1356">
                  <c:v>193.0</c:v>
                </c:pt>
                <c:pt idx="1357">
                  <c:v>199.0</c:v>
                </c:pt>
                <c:pt idx="1358">
                  <c:v>207.0</c:v>
                </c:pt>
                <c:pt idx="1359">
                  <c:v>195.0</c:v>
                </c:pt>
                <c:pt idx="1360">
                  <c:v>189.0</c:v>
                </c:pt>
                <c:pt idx="1361">
                  <c:v>180.0</c:v>
                </c:pt>
                <c:pt idx="1362">
                  <c:v>170.0</c:v>
                </c:pt>
                <c:pt idx="1363">
                  <c:v>174.0</c:v>
                </c:pt>
                <c:pt idx="1364">
                  <c:v>161.0</c:v>
                </c:pt>
                <c:pt idx="1365">
                  <c:v>175.0</c:v>
                </c:pt>
                <c:pt idx="1366">
                  <c:v>200.0</c:v>
                </c:pt>
                <c:pt idx="1367">
                  <c:v>191.0</c:v>
                </c:pt>
                <c:pt idx="1368">
                  <c:v>200.0</c:v>
                </c:pt>
                <c:pt idx="1369">
                  <c:v>214.0</c:v>
                </c:pt>
                <c:pt idx="1370">
                  <c:v>216.0</c:v>
                </c:pt>
                <c:pt idx="1371">
                  <c:v>205.0</c:v>
                </c:pt>
                <c:pt idx="1372">
                  <c:v>218.0</c:v>
                </c:pt>
                <c:pt idx="1373">
                  <c:v>224.0</c:v>
                </c:pt>
                <c:pt idx="1374">
                  <c:v>226.0</c:v>
                </c:pt>
                <c:pt idx="1375">
                  <c:v>220.0</c:v>
                </c:pt>
                <c:pt idx="1376">
                  <c:v>216.0</c:v>
                </c:pt>
                <c:pt idx="1377">
                  <c:v>212.0</c:v>
                </c:pt>
                <c:pt idx="1378">
                  <c:v>208.0</c:v>
                </c:pt>
                <c:pt idx="1379">
                  <c:v>204.0</c:v>
                </c:pt>
                <c:pt idx="1380">
                  <c:v>210.0</c:v>
                </c:pt>
                <c:pt idx="1381">
                  <c:v>200.0</c:v>
                </c:pt>
                <c:pt idx="1382">
                  <c:v>212.0</c:v>
                </c:pt>
                <c:pt idx="1383">
                  <c:v>220.0</c:v>
                </c:pt>
                <c:pt idx="1384">
                  <c:v>230.0</c:v>
                </c:pt>
                <c:pt idx="1385">
                  <c:v>235.0</c:v>
                </c:pt>
                <c:pt idx="1386">
                  <c:v>226.0</c:v>
                </c:pt>
                <c:pt idx="1387">
                  <c:v>229.0</c:v>
                </c:pt>
                <c:pt idx="1388">
                  <c:v>248.0</c:v>
                </c:pt>
                <c:pt idx="1389">
                  <c:v>255.0</c:v>
                </c:pt>
                <c:pt idx="1390">
                  <c:v>265.0</c:v>
                </c:pt>
                <c:pt idx="1391">
                  <c:v>261.0</c:v>
                </c:pt>
                <c:pt idx="1392">
                  <c:v>258.0</c:v>
                </c:pt>
                <c:pt idx="1393">
                  <c:v>247.0</c:v>
                </c:pt>
                <c:pt idx="1394">
                  <c:v>243.0</c:v>
                </c:pt>
                <c:pt idx="1395">
                  <c:v>249.0</c:v>
                </c:pt>
                <c:pt idx="1396">
                  <c:v>245.0</c:v>
                </c:pt>
                <c:pt idx="1397">
                  <c:v>241.0</c:v>
                </c:pt>
                <c:pt idx="1398">
                  <c:v>241.0</c:v>
                </c:pt>
                <c:pt idx="1399">
                  <c:v>256.0</c:v>
                </c:pt>
                <c:pt idx="1400">
                  <c:v>257.0</c:v>
                </c:pt>
                <c:pt idx="1401">
                  <c:v>250.0</c:v>
                </c:pt>
                <c:pt idx="1402">
                  <c:v>260.0</c:v>
                </c:pt>
                <c:pt idx="1403">
                  <c:v>251.0</c:v>
                </c:pt>
                <c:pt idx="1404">
                  <c:v>245.0</c:v>
                </c:pt>
                <c:pt idx="1405">
                  <c:v>241.0</c:v>
                </c:pt>
                <c:pt idx="1406">
                  <c:v>237.0</c:v>
                </c:pt>
                <c:pt idx="1407">
                  <c:v>223.0</c:v>
                </c:pt>
                <c:pt idx="1408">
                  <c:v>209.0</c:v>
                </c:pt>
                <c:pt idx="1409">
                  <c:v>218.0</c:v>
                </c:pt>
                <c:pt idx="1410">
                  <c:v>214.0</c:v>
                </c:pt>
                <c:pt idx="1411">
                  <c:v>226.0</c:v>
                </c:pt>
                <c:pt idx="1412">
                  <c:v>229.0</c:v>
                </c:pt>
                <c:pt idx="1413">
                  <c:v>262.0</c:v>
                </c:pt>
                <c:pt idx="1414">
                  <c:v>245.0</c:v>
                </c:pt>
                <c:pt idx="1415">
                  <c:v>249.0</c:v>
                </c:pt>
                <c:pt idx="1416">
                  <c:v>243.0</c:v>
                </c:pt>
                <c:pt idx="1417">
                  <c:v>241.0</c:v>
                </c:pt>
                <c:pt idx="1418">
                  <c:v>248.0</c:v>
                </c:pt>
                <c:pt idx="1419">
                  <c:v>244.0</c:v>
                </c:pt>
                <c:pt idx="1420">
                  <c:v>270.0</c:v>
                </c:pt>
                <c:pt idx="1421">
                  <c:v>283.0</c:v>
                </c:pt>
                <c:pt idx="1422">
                  <c:v>277.0</c:v>
                </c:pt>
                <c:pt idx="1423">
                  <c:v>272.0</c:v>
                </c:pt>
                <c:pt idx="1424">
                  <c:v>281.0</c:v>
                </c:pt>
                <c:pt idx="1425">
                  <c:v>276.0</c:v>
                </c:pt>
                <c:pt idx="1426">
                  <c:v>292.0</c:v>
                </c:pt>
                <c:pt idx="1427">
                  <c:v>301.0</c:v>
                </c:pt>
                <c:pt idx="1428">
                  <c:v>305.0</c:v>
                </c:pt>
                <c:pt idx="1429">
                  <c:v>293.0</c:v>
                </c:pt>
                <c:pt idx="1430">
                  <c:v>313.0</c:v>
                </c:pt>
                <c:pt idx="1431">
                  <c:v>292.0</c:v>
                </c:pt>
                <c:pt idx="1432">
                  <c:v>287.0</c:v>
                </c:pt>
                <c:pt idx="1433">
                  <c:v>282.0</c:v>
                </c:pt>
                <c:pt idx="1434">
                  <c:v>282.0</c:v>
                </c:pt>
                <c:pt idx="1435">
                  <c:v>269.0</c:v>
                </c:pt>
                <c:pt idx="1436">
                  <c:v>272.0</c:v>
                </c:pt>
                <c:pt idx="1437">
                  <c:v>271.0</c:v>
                </c:pt>
                <c:pt idx="1438">
                  <c:v>276.0</c:v>
                </c:pt>
                <c:pt idx="1439">
                  <c:v>274.0</c:v>
                </c:pt>
                <c:pt idx="1440">
                  <c:v>271.0</c:v>
                </c:pt>
                <c:pt idx="1441">
                  <c:v>280.0</c:v>
                </c:pt>
                <c:pt idx="1442">
                  <c:v>276.0</c:v>
                </c:pt>
                <c:pt idx="1443">
                  <c:v>264.0</c:v>
                </c:pt>
                <c:pt idx="1444">
                  <c:v>253.0</c:v>
                </c:pt>
                <c:pt idx="1445">
                  <c:v>265.0</c:v>
                </c:pt>
                <c:pt idx="1446">
                  <c:v>258.0</c:v>
                </c:pt>
                <c:pt idx="1447">
                  <c:v>251.0</c:v>
                </c:pt>
                <c:pt idx="1448">
                  <c:v>240.0</c:v>
                </c:pt>
                <c:pt idx="1449">
                  <c:v>237.0</c:v>
                </c:pt>
                <c:pt idx="1450">
                  <c:v>231.0</c:v>
                </c:pt>
                <c:pt idx="1451">
                  <c:v>235.0</c:v>
                </c:pt>
                <c:pt idx="1452">
                  <c:v>236.0</c:v>
                </c:pt>
                <c:pt idx="1453">
                  <c:v>241.0</c:v>
                </c:pt>
                <c:pt idx="1454">
                  <c:v>252.0</c:v>
                </c:pt>
                <c:pt idx="1455">
                  <c:v>270.0</c:v>
                </c:pt>
                <c:pt idx="1456">
                  <c:v>262.0</c:v>
                </c:pt>
                <c:pt idx="1457">
                  <c:v>250.0</c:v>
                </c:pt>
                <c:pt idx="1458">
                  <c:v>278.0</c:v>
                </c:pt>
                <c:pt idx="1459">
                  <c:v>263.0</c:v>
                </c:pt>
                <c:pt idx="1460">
                  <c:v>257.0</c:v>
                </c:pt>
                <c:pt idx="1461">
                  <c:v>276.0</c:v>
                </c:pt>
                <c:pt idx="1462">
                  <c:v>283.0</c:v>
                </c:pt>
                <c:pt idx="1463">
                  <c:v>293.0</c:v>
                </c:pt>
                <c:pt idx="1464">
                  <c:v>299.0</c:v>
                </c:pt>
                <c:pt idx="1465">
                  <c:v>300.0</c:v>
                </c:pt>
                <c:pt idx="1466">
                  <c:v>306.0</c:v>
                </c:pt>
                <c:pt idx="1467">
                  <c:v>319.0</c:v>
                </c:pt>
                <c:pt idx="1468">
                  <c:v>314.0</c:v>
                </c:pt>
                <c:pt idx="1469">
                  <c:v>317.0</c:v>
                </c:pt>
                <c:pt idx="1470">
                  <c:v>303.0</c:v>
                </c:pt>
                <c:pt idx="1471">
                  <c:v>300.0</c:v>
                </c:pt>
                <c:pt idx="1472">
                  <c:v>281.0</c:v>
                </c:pt>
                <c:pt idx="1473">
                  <c:v>283.0</c:v>
                </c:pt>
                <c:pt idx="1474">
                  <c:v>285.0</c:v>
                </c:pt>
                <c:pt idx="1475">
                  <c:v>290.0</c:v>
                </c:pt>
                <c:pt idx="1476">
                  <c:v>296.0</c:v>
                </c:pt>
                <c:pt idx="1477">
                  <c:v>300.0</c:v>
                </c:pt>
                <c:pt idx="1478">
                  <c:v>304.0</c:v>
                </c:pt>
                <c:pt idx="1479">
                  <c:v>308.0</c:v>
                </c:pt>
                <c:pt idx="1480">
                  <c:v>329.0</c:v>
                </c:pt>
                <c:pt idx="1481">
                  <c:v>342.0</c:v>
                </c:pt>
                <c:pt idx="1482">
                  <c:v>333.0</c:v>
                </c:pt>
                <c:pt idx="1483">
                  <c:v>343.0</c:v>
                </c:pt>
                <c:pt idx="1484">
                  <c:v>339.0</c:v>
                </c:pt>
                <c:pt idx="1485">
                  <c:v>346.0</c:v>
                </c:pt>
                <c:pt idx="1486">
                  <c:v>354.0</c:v>
                </c:pt>
                <c:pt idx="1487">
                  <c:v>339.0</c:v>
                </c:pt>
                <c:pt idx="1488">
                  <c:v>350.0</c:v>
                </c:pt>
                <c:pt idx="1489">
                  <c:v>361.0</c:v>
                </c:pt>
                <c:pt idx="1490">
                  <c:v>356.0</c:v>
                </c:pt>
                <c:pt idx="1491">
                  <c:v>359.0</c:v>
                </c:pt>
                <c:pt idx="1492">
                  <c:v>374.0</c:v>
                </c:pt>
                <c:pt idx="1493">
                  <c:v>374.0</c:v>
                </c:pt>
                <c:pt idx="1494">
                  <c:v>387.0</c:v>
                </c:pt>
                <c:pt idx="1495">
                  <c:v>395.0</c:v>
                </c:pt>
                <c:pt idx="1496">
                  <c:v>393.0</c:v>
                </c:pt>
                <c:pt idx="1497">
                  <c:v>393.0</c:v>
                </c:pt>
                <c:pt idx="1498">
                  <c:v>415.0</c:v>
                </c:pt>
                <c:pt idx="1499">
                  <c:v>431.0</c:v>
                </c:pt>
                <c:pt idx="1500">
                  <c:v>425.0</c:v>
                </c:pt>
                <c:pt idx="1501">
                  <c:v>422.0</c:v>
                </c:pt>
                <c:pt idx="1502">
                  <c:v>413.0</c:v>
                </c:pt>
                <c:pt idx="1503">
                  <c:v>413.0</c:v>
                </c:pt>
                <c:pt idx="1504">
                  <c:v>415.0</c:v>
                </c:pt>
                <c:pt idx="1505">
                  <c:v>418.0</c:v>
                </c:pt>
                <c:pt idx="1506">
                  <c:v>412.0</c:v>
                </c:pt>
                <c:pt idx="1507">
                  <c:v>408.0</c:v>
                </c:pt>
                <c:pt idx="1508">
                  <c:v>410.0</c:v>
                </c:pt>
                <c:pt idx="1509">
                  <c:v>430.0</c:v>
                </c:pt>
                <c:pt idx="1510">
                  <c:v>399.0</c:v>
                </c:pt>
                <c:pt idx="1511">
                  <c:v>400.0</c:v>
                </c:pt>
                <c:pt idx="1512">
                  <c:v>413.0</c:v>
                </c:pt>
                <c:pt idx="1513">
                  <c:v>413.0</c:v>
                </c:pt>
                <c:pt idx="1514">
                  <c:v>409.0</c:v>
                </c:pt>
                <c:pt idx="1515">
                  <c:v>399.0</c:v>
                </c:pt>
                <c:pt idx="1516">
                  <c:v>406.0</c:v>
                </c:pt>
                <c:pt idx="1517">
                  <c:v>412.0</c:v>
                </c:pt>
                <c:pt idx="1518">
                  <c:v>408.0</c:v>
                </c:pt>
                <c:pt idx="1519">
                  <c:v>383.0</c:v>
                </c:pt>
                <c:pt idx="1520">
                  <c:v>394.0</c:v>
                </c:pt>
                <c:pt idx="1521">
                  <c:v>394.0</c:v>
                </c:pt>
                <c:pt idx="1522">
                  <c:v>383.0</c:v>
                </c:pt>
                <c:pt idx="1523">
                  <c:v>391.0</c:v>
                </c:pt>
                <c:pt idx="1524">
                  <c:v>399.0</c:v>
                </c:pt>
                <c:pt idx="1525">
                  <c:v>417.0</c:v>
                </c:pt>
                <c:pt idx="1526">
                  <c:v>419.0</c:v>
                </c:pt>
                <c:pt idx="1527">
                  <c:v>410.0</c:v>
                </c:pt>
                <c:pt idx="1528">
                  <c:v>408.0</c:v>
                </c:pt>
                <c:pt idx="1529">
                  <c:v>425.0</c:v>
                </c:pt>
                <c:pt idx="1530">
                  <c:v>438.0</c:v>
                </c:pt>
                <c:pt idx="1531">
                  <c:v>425.0</c:v>
                </c:pt>
                <c:pt idx="1532">
                  <c:v>446.0</c:v>
                </c:pt>
                <c:pt idx="1533">
                  <c:v>439.0</c:v>
                </c:pt>
                <c:pt idx="1534">
                  <c:v>430.0</c:v>
                </c:pt>
                <c:pt idx="1535">
                  <c:v>416.0</c:v>
                </c:pt>
                <c:pt idx="1536">
                  <c:v>419.0</c:v>
                </c:pt>
                <c:pt idx="1537">
                  <c:v>427.0</c:v>
                </c:pt>
                <c:pt idx="1538">
                  <c:v>421.0</c:v>
                </c:pt>
                <c:pt idx="1539">
                  <c:v>418.0</c:v>
                </c:pt>
                <c:pt idx="1540">
                  <c:v>431.0</c:v>
                </c:pt>
                <c:pt idx="1541">
                  <c:v>416.0</c:v>
                </c:pt>
                <c:pt idx="1542">
                  <c:v>420.0</c:v>
                </c:pt>
                <c:pt idx="1543">
                  <c:v>430.0</c:v>
                </c:pt>
                <c:pt idx="1544">
                  <c:v>456.0</c:v>
                </c:pt>
                <c:pt idx="1545">
                  <c:v>447.0</c:v>
                </c:pt>
                <c:pt idx="1546">
                  <c:v>458.0</c:v>
                </c:pt>
                <c:pt idx="1547">
                  <c:v>456.0</c:v>
                </c:pt>
                <c:pt idx="1548">
                  <c:v>463.0</c:v>
                </c:pt>
                <c:pt idx="1549">
                  <c:v>479.0</c:v>
                </c:pt>
                <c:pt idx="1550">
                  <c:v>481.0</c:v>
                </c:pt>
                <c:pt idx="1551">
                  <c:v>487.0</c:v>
                </c:pt>
                <c:pt idx="1552">
                  <c:v>483.0</c:v>
                </c:pt>
                <c:pt idx="1553">
                  <c:v>470.0</c:v>
                </c:pt>
                <c:pt idx="1554">
                  <c:v>463.0</c:v>
                </c:pt>
                <c:pt idx="1555">
                  <c:v>454.0</c:v>
                </c:pt>
                <c:pt idx="1556">
                  <c:v>456.0</c:v>
                </c:pt>
                <c:pt idx="1557">
                  <c:v>464.0</c:v>
                </c:pt>
                <c:pt idx="1558">
                  <c:v>465.0</c:v>
                </c:pt>
                <c:pt idx="1559">
                  <c:v>468.0</c:v>
                </c:pt>
                <c:pt idx="1560">
                  <c:v>485.0</c:v>
                </c:pt>
                <c:pt idx="1561">
                  <c:v>509.0</c:v>
                </c:pt>
                <c:pt idx="1562">
                  <c:v>510.0</c:v>
                </c:pt>
                <c:pt idx="1563">
                  <c:v>515.0</c:v>
                </c:pt>
                <c:pt idx="1564">
                  <c:v>507.0</c:v>
                </c:pt>
                <c:pt idx="1565">
                  <c:v>506.0</c:v>
                </c:pt>
                <c:pt idx="1566">
                  <c:v>508.0</c:v>
                </c:pt>
                <c:pt idx="1567">
                  <c:v>515.0</c:v>
                </c:pt>
                <c:pt idx="1568">
                  <c:v>514.0</c:v>
                </c:pt>
                <c:pt idx="1569">
                  <c:v>519.0</c:v>
                </c:pt>
                <c:pt idx="1570">
                  <c:v>514.0</c:v>
                </c:pt>
                <c:pt idx="1571">
                  <c:v>525.0</c:v>
                </c:pt>
                <c:pt idx="1572">
                  <c:v>521.0</c:v>
                </c:pt>
                <c:pt idx="1573">
                  <c:v>515.0</c:v>
                </c:pt>
                <c:pt idx="1574">
                  <c:v>516.0</c:v>
                </c:pt>
                <c:pt idx="1575">
                  <c:v>515.0</c:v>
                </c:pt>
                <c:pt idx="1576">
                  <c:v>519.0</c:v>
                </c:pt>
                <c:pt idx="1577">
                  <c:v>524.0</c:v>
                </c:pt>
                <c:pt idx="1578">
                  <c:v>545.0</c:v>
                </c:pt>
                <c:pt idx="1579">
                  <c:v>554.0</c:v>
                </c:pt>
                <c:pt idx="1580">
                  <c:v>553.0</c:v>
                </c:pt>
                <c:pt idx="1581">
                  <c:v>557.0</c:v>
                </c:pt>
                <c:pt idx="1582">
                  <c:v>560.0</c:v>
                </c:pt>
                <c:pt idx="1583">
                  <c:v>530.0</c:v>
                </c:pt>
                <c:pt idx="1584">
                  <c:v>529.0</c:v>
                </c:pt>
                <c:pt idx="1585">
                  <c:v>520.0</c:v>
                </c:pt>
                <c:pt idx="1586">
                  <c:v>519.0</c:v>
                </c:pt>
                <c:pt idx="1587">
                  <c:v>542.0</c:v>
                </c:pt>
                <c:pt idx="1588">
                  <c:v>542.0</c:v>
                </c:pt>
                <c:pt idx="1589">
                  <c:v>503.0</c:v>
                </c:pt>
                <c:pt idx="1590">
                  <c:v>484.0</c:v>
                </c:pt>
                <c:pt idx="1591">
                  <c:v>472.0</c:v>
                </c:pt>
                <c:pt idx="1592">
                  <c:v>474.0</c:v>
                </c:pt>
                <c:pt idx="1593">
                  <c:v>471.0</c:v>
                </c:pt>
                <c:pt idx="1594">
                  <c:v>455.0</c:v>
                </c:pt>
                <c:pt idx="1595">
                  <c:v>436.0</c:v>
                </c:pt>
                <c:pt idx="1596">
                  <c:v>441.0</c:v>
                </c:pt>
                <c:pt idx="1597">
                  <c:v>449.0</c:v>
                </c:pt>
                <c:pt idx="1598">
                  <c:v>444.0</c:v>
                </c:pt>
                <c:pt idx="1599">
                  <c:v>428.0</c:v>
                </c:pt>
                <c:pt idx="1600">
                  <c:v>484.0</c:v>
                </c:pt>
                <c:pt idx="1601">
                  <c:v>513.0</c:v>
                </c:pt>
                <c:pt idx="1602">
                  <c:v>551.0</c:v>
                </c:pt>
                <c:pt idx="1603">
                  <c:v>602.0</c:v>
                </c:pt>
                <c:pt idx="1604">
                  <c:v>604.0</c:v>
                </c:pt>
                <c:pt idx="1605">
                  <c:v>638.0</c:v>
                </c:pt>
                <c:pt idx="1606">
                  <c:v>645.0</c:v>
                </c:pt>
                <c:pt idx="1607">
                  <c:v>653.0</c:v>
                </c:pt>
                <c:pt idx="1608">
                  <c:v>612.0</c:v>
                </c:pt>
                <c:pt idx="1609">
                  <c:v>536.0</c:v>
                </c:pt>
                <c:pt idx="1610">
                  <c:v>510.0</c:v>
                </c:pt>
                <c:pt idx="1611">
                  <c:v>499.0</c:v>
                </c:pt>
                <c:pt idx="1612">
                  <c:v>495.0</c:v>
                </c:pt>
                <c:pt idx="1613">
                  <c:v>483.0</c:v>
                </c:pt>
                <c:pt idx="1614">
                  <c:v>474.0</c:v>
                </c:pt>
                <c:pt idx="1615">
                  <c:v>505.0</c:v>
                </c:pt>
                <c:pt idx="1616">
                  <c:v>458.0</c:v>
                </c:pt>
                <c:pt idx="1617">
                  <c:v>444.0</c:v>
                </c:pt>
                <c:pt idx="1618">
                  <c:v>409.0</c:v>
                </c:pt>
                <c:pt idx="1619">
                  <c:v>402.0</c:v>
                </c:pt>
                <c:pt idx="1620">
                  <c:v>329.0</c:v>
                </c:pt>
                <c:pt idx="1621">
                  <c:v>326.0</c:v>
                </c:pt>
                <c:pt idx="1622">
                  <c:v>318.0</c:v>
                </c:pt>
                <c:pt idx="1623">
                  <c:v>310.0</c:v>
                </c:pt>
                <c:pt idx="1624">
                  <c:v>310.0</c:v>
                </c:pt>
                <c:pt idx="1625">
                  <c:v>278.0</c:v>
                </c:pt>
                <c:pt idx="1626">
                  <c:v>270.0</c:v>
                </c:pt>
                <c:pt idx="1627">
                  <c:v>275.0</c:v>
                </c:pt>
                <c:pt idx="1628">
                  <c:v>262.0</c:v>
                </c:pt>
                <c:pt idx="1629">
                  <c:v>245.0</c:v>
                </c:pt>
                <c:pt idx="1630">
                  <c:v>254.0</c:v>
                </c:pt>
                <c:pt idx="1631">
                  <c:v>297.0</c:v>
                </c:pt>
                <c:pt idx="1632">
                  <c:v>312.0</c:v>
                </c:pt>
                <c:pt idx="1633">
                  <c:v>294.0</c:v>
                </c:pt>
                <c:pt idx="1634">
                  <c:v>269.0</c:v>
                </c:pt>
                <c:pt idx="1635">
                  <c:v>238.0</c:v>
                </c:pt>
                <c:pt idx="1636">
                  <c:v>237.0</c:v>
                </c:pt>
                <c:pt idx="1637">
                  <c:v>231.0</c:v>
                </c:pt>
                <c:pt idx="1638">
                  <c:v>231.0</c:v>
                </c:pt>
                <c:pt idx="1639">
                  <c:v>218.0</c:v>
                </c:pt>
                <c:pt idx="1640">
                  <c:v>225.0</c:v>
                </c:pt>
                <c:pt idx="1641">
                  <c:v>223.0</c:v>
                </c:pt>
                <c:pt idx="1642">
                  <c:v>220.0</c:v>
                </c:pt>
                <c:pt idx="1643">
                  <c:v>214.0</c:v>
                </c:pt>
                <c:pt idx="1644">
                  <c:v>204.0</c:v>
                </c:pt>
                <c:pt idx="1645">
                  <c:v>208.0</c:v>
                </c:pt>
                <c:pt idx="1646">
                  <c:v>209.0</c:v>
                </c:pt>
                <c:pt idx="1647">
                  <c:v>209.0</c:v>
                </c:pt>
                <c:pt idx="1648">
                  <c:v>205.0</c:v>
                </c:pt>
                <c:pt idx="1649">
                  <c:v>200.0</c:v>
                </c:pt>
                <c:pt idx="1650">
                  <c:v>202.0</c:v>
                </c:pt>
                <c:pt idx="1651">
                  <c:v>206.0</c:v>
                </c:pt>
                <c:pt idx="1652">
                  <c:v>201.0</c:v>
                </c:pt>
                <c:pt idx="1653">
                  <c:v>203.0</c:v>
                </c:pt>
                <c:pt idx="1654">
                  <c:v>200.0</c:v>
                </c:pt>
                <c:pt idx="1655">
                  <c:v>194.0</c:v>
                </c:pt>
                <c:pt idx="1656">
                  <c:v>190.0</c:v>
                </c:pt>
                <c:pt idx="1657">
                  <c:v>189.0</c:v>
                </c:pt>
                <c:pt idx="1658">
                  <c:v>183.0</c:v>
                </c:pt>
                <c:pt idx="1659">
                  <c:v>190.0</c:v>
                </c:pt>
                <c:pt idx="1660">
                  <c:v>188.0</c:v>
                </c:pt>
                <c:pt idx="1661">
                  <c:v>177.0</c:v>
                </c:pt>
                <c:pt idx="1662">
                  <c:v>180.0</c:v>
                </c:pt>
                <c:pt idx="1663">
                  <c:v>181.0</c:v>
                </c:pt>
                <c:pt idx="1664">
                  <c:v>182.0</c:v>
                </c:pt>
                <c:pt idx="1665">
                  <c:v>180.0</c:v>
                </c:pt>
                <c:pt idx="1666">
                  <c:v>184.0</c:v>
                </c:pt>
                <c:pt idx="1667">
                  <c:v>189.0</c:v>
                </c:pt>
                <c:pt idx="1668">
                  <c:v>195.0</c:v>
                </c:pt>
                <c:pt idx="1669">
                  <c:v>186.0</c:v>
                </c:pt>
                <c:pt idx="1670">
                  <c:v>195.0</c:v>
                </c:pt>
                <c:pt idx="1671">
                  <c:v>184.0</c:v>
                </c:pt>
                <c:pt idx="1672">
                  <c:v>190.0</c:v>
                </c:pt>
                <c:pt idx="1673">
                  <c:v>189.0</c:v>
                </c:pt>
                <c:pt idx="1674">
                  <c:v>192.0</c:v>
                </c:pt>
                <c:pt idx="1675">
                  <c:v>194.0</c:v>
                </c:pt>
                <c:pt idx="1676">
                  <c:v>205.0</c:v>
                </c:pt>
                <c:pt idx="1677">
                  <c:v>213.0</c:v>
                </c:pt>
                <c:pt idx="1678">
                  <c:v>208.0</c:v>
                </c:pt>
                <c:pt idx="1679">
                  <c:v>206.0</c:v>
                </c:pt>
                <c:pt idx="1680">
                  <c:v>212.0</c:v>
                </c:pt>
                <c:pt idx="1681">
                  <c:v>207.0</c:v>
                </c:pt>
                <c:pt idx="1682">
                  <c:v>202.0</c:v>
                </c:pt>
                <c:pt idx="1683">
                  <c:v>205.0</c:v>
                </c:pt>
                <c:pt idx="1684">
                  <c:v>204.0</c:v>
                </c:pt>
                <c:pt idx="1685">
                  <c:v>205.0</c:v>
                </c:pt>
                <c:pt idx="1686">
                  <c:v>202.0</c:v>
                </c:pt>
                <c:pt idx="1687">
                  <c:v>199.0</c:v>
                </c:pt>
                <c:pt idx="1688">
                  <c:v>197.0</c:v>
                </c:pt>
                <c:pt idx="1689">
                  <c:v>187.0</c:v>
                </c:pt>
                <c:pt idx="1690">
                  <c:v>169.0</c:v>
                </c:pt>
                <c:pt idx="1691">
                  <c:v>168.0</c:v>
                </c:pt>
                <c:pt idx="1692">
                  <c:v>158.0</c:v>
                </c:pt>
                <c:pt idx="1693">
                  <c:v>162.0</c:v>
                </c:pt>
                <c:pt idx="1694">
                  <c:v>154.0</c:v>
                </c:pt>
                <c:pt idx="1695">
                  <c:v>156.0</c:v>
                </c:pt>
                <c:pt idx="1696">
                  <c:v>147.0</c:v>
                </c:pt>
                <c:pt idx="1697">
                  <c:v>147.0</c:v>
                </c:pt>
                <c:pt idx="1698">
                  <c:v>146.0</c:v>
                </c:pt>
                <c:pt idx="1699">
                  <c:v>147.0</c:v>
                </c:pt>
                <c:pt idx="1700">
                  <c:v>151.0</c:v>
                </c:pt>
                <c:pt idx="1701">
                  <c:v>142.0</c:v>
                </c:pt>
                <c:pt idx="1702">
                  <c:v>155.0</c:v>
                </c:pt>
                <c:pt idx="1703">
                  <c:v>157.0</c:v>
                </c:pt>
                <c:pt idx="1704">
                  <c:v>149.0</c:v>
                </c:pt>
                <c:pt idx="1705">
                  <c:v>156.0</c:v>
                </c:pt>
                <c:pt idx="1706">
                  <c:v>164.0</c:v>
                </c:pt>
                <c:pt idx="1707">
                  <c:v>155.0</c:v>
                </c:pt>
                <c:pt idx="1708">
                  <c:v>150.0</c:v>
                </c:pt>
                <c:pt idx="1709">
                  <c:v>149.0</c:v>
                </c:pt>
                <c:pt idx="1710">
                  <c:v>157.0</c:v>
                </c:pt>
                <c:pt idx="1711">
                  <c:v>159.0</c:v>
                </c:pt>
                <c:pt idx="1712">
                  <c:v>162.0</c:v>
                </c:pt>
                <c:pt idx="1713">
                  <c:v>154.0</c:v>
                </c:pt>
                <c:pt idx="1714">
                  <c:v>159.0</c:v>
                </c:pt>
                <c:pt idx="1715">
                  <c:v>159.0</c:v>
                </c:pt>
                <c:pt idx="1716">
                  <c:v>150.0</c:v>
                </c:pt>
                <c:pt idx="1717">
                  <c:v>151.0</c:v>
                </c:pt>
                <c:pt idx="1718">
                  <c:v>154.0</c:v>
                </c:pt>
                <c:pt idx="1719">
                  <c:v>148.0</c:v>
                </c:pt>
                <c:pt idx="1720">
                  <c:v>149.0</c:v>
                </c:pt>
                <c:pt idx="1721">
                  <c:v>158.0</c:v>
                </c:pt>
                <c:pt idx="1722">
                  <c:v>156.0</c:v>
                </c:pt>
                <c:pt idx="1723">
                  <c:v>152.0</c:v>
                </c:pt>
                <c:pt idx="1724">
                  <c:v>150.0</c:v>
                </c:pt>
                <c:pt idx="1725">
                  <c:v>148.0</c:v>
                </c:pt>
                <c:pt idx="1726">
                  <c:v>152.0</c:v>
                </c:pt>
                <c:pt idx="1727">
                  <c:v>156.0</c:v>
                </c:pt>
                <c:pt idx="1728">
                  <c:v>163.0</c:v>
                </c:pt>
                <c:pt idx="1729">
                  <c:v>168.0</c:v>
                </c:pt>
                <c:pt idx="1730">
                  <c:v>165.0</c:v>
                </c:pt>
                <c:pt idx="1731">
                  <c:v>161.0</c:v>
                </c:pt>
                <c:pt idx="1732">
                  <c:v>159.0</c:v>
                </c:pt>
                <c:pt idx="1733">
                  <c:v>163.0</c:v>
                </c:pt>
                <c:pt idx="1734">
                  <c:v>171.0</c:v>
                </c:pt>
                <c:pt idx="1735">
                  <c:v>172.0</c:v>
                </c:pt>
                <c:pt idx="1736">
                  <c:v>173.0</c:v>
                </c:pt>
                <c:pt idx="1737">
                  <c:v>168.0</c:v>
                </c:pt>
                <c:pt idx="1738">
                  <c:v>168.0</c:v>
                </c:pt>
                <c:pt idx="1739">
                  <c:v>170.0</c:v>
                </c:pt>
                <c:pt idx="1740">
                  <c:v>187.0</c:v>
                </c:pt>
                <c:pt idx="1741">
                  <c:v>197.0</c:v>
                </c:pt>
                <c:pt idx="1742">
                  <c:v>199.0</c:v>
                </c:pt>
                <c:pt idx="1743">
                  <c:v>196.0</c:v>
                </c:pt>
                <c:pt idx="1744">
                  <c:v>199.0</c:v>
                </c:pt>
                <c:pt idx="1745">
                  <c:v>188.0</c:v>
                </c:pt>
                <c:pt idx="1746">
                  <c:v>190.0</c:v>
                </c:pt>
                <c:pt idx="1747">
                  <c:v>197.0</c:v>
                </c:pt>
                <c:pt idx="1748">
                  <c:v>193.0</c:v>
                </c:pt>
                <c:pt idx="1749">
                  <c:v>203.0</c:v>
                </c:pt>
                <c:pt idx="1750">
                  <c:v>208.0</c:v>
                </c:pt>
                <c:pt idx="1751">
                  <c:v>223.0</c:v>
                </c:pt>
                <c:pt idx="1752">
                  <c:v>219.0</c:v>
                </c:pt>
                <c:pt idx="1753">
                  <c:v>217.0</c:v>
                </c:pt>
                <c:pt idx="1754">
                  <c:v>223.0</c:v>
                </c:pt>
                <c:pt idx="1755">
                  <c:v>224.0</c:v>
                </c:pt>
                <c:pt idx="1756">
                  <c:v>225.0</c:v>
                </c:pt>
                <c:pt idx="1757">
                  <c:v>239.0</c:v>
                </c:pt>
                <c:pt idx="1758">
                  <c:v>239.0</c:v>
                </c:pt>
                <c:pt idx="1759">
                  <c:v>229.0</c:v>
                </c:pt>
                <c:pt idx="1760">
                  <c:v>244.0</c:v>
                </c:pt>
                <c:pt idx="1761">
                  <c:v>228.0</c:v>
                </c:pt>
                <c:pt idx="1762">
                  <c:v>218.0</c:v>
                </c:pt>
                <c:pt idx="1763">
                  <c:v>219.0</c:v>
                </c:pt>
                <c:pt idx="1764">
                  <c:v>208.0</c:v>
                </c:pt>
                <c:pt idx="1765">
                  <c:v>223.0</c:v>
                </c:pt>
                <c:pt idx="1766">
                  <c:v>216.0</c:v>
                </c:pt>
                <c:pt idx="1767">
                  <c:v>203.0</c:v>
                </c:pt>
                <c:pt idx="1768">
                  <c:v>199.0</c:v>
                </c:pt>
                <c:pt idx="1769">
                  <c:v>206.0</c:v>
                </c:pt>
                <c:pt idx="1770">
                  <c:v>216.0</c:v>
                </c:pt>
                <c:pt idx="1771">
                  <c:v>215.0</c:v>
                </c:pt>
                <c:pt idx="1772">
                  <c:v>204.0</c:v>
                </c:pt>
                <c:pt idx="1773">
                  <c:v>197.0</c:v>
                </c:pt>
                <c:pt idx="1774">
                  <c:v>200.0</c:v>
                </c:pt>
                <c:pt idx="1775">
                  <c:v>199.0</c:v>
                </c:pt>
                <c:pt idx="1776">
                  <c:v>212.0</c:v>
                </c:pt>
                <c:pt idx="1777">
                  <c:v>219.0</c:v>
                </c:pt>
                <c:pt idx="1778">
                  <c:v>210.0</c:v>
                </c:pt>
                <c:pt idx="1779">
                  <c:v>212.0</c:v>
                </c:pt>
                <c:pt idx="1780">
                  <c:v>214.0</c:v>
                </c:pt>
                <c:pt idx="1781">
                  <c:v>205.0</c:v>
                </c:pt>
                <c:pt idx="1782">
                  <c:v>212.0</c:v>
                </c:pt>
                <c:pt idx="1783">
                  <c:v>213.0</c:v>
                </c:pt>
                <c:pt idx="1784">
                  <c:v>215.0</c:v>
                </c:pt>
                <c:pt idx="1785">
                  <c:v>212.0</c:v>
                </c:pt>
                <c:pt idx="1786">
                  <c:v>198.0</c:v>
                </c:pt>
                <c:pt idx="1787">
                  <c:v>210.0</c:v>
                </c:pt>
                <c:pt idx="1788">
                  <c:v>213.0</c:v>
                </c:pt>
                <c:pt idx="1789">
                  <c:v>203.0</c:v>
                </c:pt>
                <c:pt idx="1790">
                  <c:v>210.0</c:v>
                </c:pt>
                <c:pt idx="1791">
                  <c:v>205.0</c:v>
                </c:pt>
                <c:pt idx="1792">
                  <c:v>194.0</c:v>
                </c:pt>
                <c:pt idx="1793">
                  <c:v>196.0</c:v>
                </c:pt>
                <c:pt idx="1794">
                  <c:v>199.0</c:v>
                </c:pt>
                <c:pt idx="1795">
                  <c:v>199.0</c:v>
                </c:pt>
                <c:pt idx="1796">
                  <c:v>195.0</c:v>
                </c:pt>
                <c:pt idx="1797">
                  <c:v>223.0</c:v>
                </c:pt>
                <c:pt idx="1798">
                  <c:v>215.0</c:v>
                </c:pt>
                <c:pt idx="1799">
                  <c:v>200.0</c:v>
                </c:pt>
                <c:pt idx="1800">
                  <c:v>202.0</c:v>
                </c:pt>
                <c:pt idx="1801">
                  <c:v>193.0</c:v>
                </c:pt>
                <c:pt idx="1802">
                  <c:v>191.0</c:v>
                </c:pt>
                <c:pt idx="1803">
                  <c:v>188.0</c:v>
                </c:pt>
                <c:pt idx="1804">
                  <c:v>190.0</c:v>
                </c:pt>
                <c:pt idx="1805">
                  <c:v>189.0</c:v>
                </c:pt>
                <c:pt idx="1806">
                  <c:v>183.0</c:v>
                </c:pt>
                <c:pt idx="1807">
                  <c:v>188.0</c:v>
                </c:pt>
                <c:pt idx="1808">
                  <c:v>192.0</c:v>
                </c:pt>
                <c:pt idx="1809">
                  <c:v>187.0</c:v>
                </c:pt>
                <c:pt idx="1810">
                  <c:v>188.0</c:v>
                </c:pt>
              </c:numCache>
            </c:numRef>
          </c:val>
        </c:ser>
        <c:dLbls>
          <c:showLegendKey val="0"/>
          <c:showVal val="0"/>
          <c:showCatName val="0"/>
          <c:showSerName val="0"/>
          <c:showPercent val="0"/>
          <c:showBubbleSize val="0"/>
        </c:dLbls>
        <c:axId val="-2140566408"/>
        <c:axId val="-2140563112"/>
      </c:areaChart>
      <c:lineChart>
        <c:grouping val="standard"/>
        <c:varyColors val="0"/>
        <c:ser>
          <c:idx val="0"/>
          <c:order val="1"/>
          <c:tx>
            <c:strRef>
              <c:f>'EMBI DIARIO'!$T$4</c:f>
              <c:strCache>
                <c:ptCount val="1"/>
                <c:pt idx="0">
                  <c:v>Spread - America Latina (pbs)</c:v>
                </c:pt>
              </c:strCache>
            </c:strRef>
          </c:tx>
          <c:spPr>
            <a:ln w="19050">
              <a:solidFill>
                <a:schemeClr val="bg1">
                  <a:lumMod val="65000"/>
                </a:schemeClr>
              </a:solidFill>
              <a:prstDash val="solid"/>
            </a:ln>
          </c:spPr>
          <c:marker>
            <c:symbol val="none"/>
          </c:marker>
          <c:cat>
            <c:numRef>
              <c:f>'EMBI DIARIO'!$D$6:$D$1557</c:f>
              <c:numCache>
                <c:formatCode>mmm\-yy</c:formatCode>
                <c:ptCount val="1552"/>
                <c:pt idx="0">
                  <c:v>41334.0</c:v>
                </c:pt>
                <c:pt idx="1">
                  <c:v>41306.0</c:v>
                </c:pt>
                <c:pt idx="2">
                  <c:v>41306.0</c:v>
                </c:pt>
                <c:pt idx="3">
                  <c:v>41306.0</c:v>
                </c:pt>
                <c:pt idx="4">
                  <c:v>41306.0</c:v>
                </c:pt>
                <c:pt idx="5">
                  <c:v>41306.0</c:v>
                </c:pt>
                <c:pt idx="6">
                  <c:v>41306.0</c:v>
                </c:pt>
                <c:pt idx="7">
                  <c:v>41306.0</c:v>
                </c:pt>
                <c:pt idx="8">
                  <c:v>41306.0</c:v>
                </c:pt>
                <c:pt idx="9">
                  <c:v>41306.0</c:v>
                </c:pt>
                <c:pt idx="10">
                  <c:v>41306.0</c:v>
                </c:pt>
                <c:pt idx="11">
                  <c:v>41306.0</c:v>
                </c:pt>
                <c:pt idx="12">
                  <c:v>41306.0</c:v>
                </c:pt>
                <c:pt idx="13">
                  <c:v>41306.0</c:v>
                </c:pt>
                <c:pt idx="14">
                  <c:v>41306.0</c:v>
                </c:pt>
                <c:pt idx="15">
                  <c:v>41306.0</c:v>
                </c:pt>
                <c:pt idx="16">
                  <c:v>41306.0</c:v>
                </c:pt>
                <c:pt idx="17">
                  <c:v>41306.0</c:v>
                </c:pt>
                <c:pt idx="18">
                  <c:v>41306.0</c:v>
                </c:pt>
                <c:pt idx="19">
                  <c:v>41306.0</c:v>
                </c:pt>
                <c:pt idx="20">
                  <c:v>41275.0</c:v>
                </c:pt>
                <c:pt idx="21">
                  <c:v>41275.0</c:v>
                </c:pt>
                <c:pt idx="22">
                  <c:v>41275.0</c:v>
                </c:pt>
                <c:pt idx="23">
                  <c:v>41275.0</c:v>
                </c:pt>
                <c:pt idx="24">
                  <c:v>41275.0</c:v>
                </c:pt>
                <c:pt idx="25">
                  <c:v>41275.0</c:v>
                </c:pt>
                <c:pt idx="26">
                  <c:v>41275.0</c:v>
                </c:pt>
                <c:pt idx="27">
                  <c:v>41275.0</c:v>
                </c:pt>
                <c:pt idx="28">
                  <c:v>41275.0</c:v>
                </c:pt>
                <c:pt idx="29">
                  <c:v>41275.0</c:v>
                </c:pt>
                <c:pt idx="30">
                  <c:v>41275.0</c:v>
                </c:pt>
                <c:pt idx="31">
                  <c:v>41275.0</c:v>
                </c:pt>
                <c:pt idx="32">
                  <c:v>41275.0</c:v>
                </c:pt>
                <c:pt idx="33">
                  <c:v>41275.0</c:v>
                </c:pt>
                <c:pt idx="34">
                  <c:v>41275.0</c:v>
                </c:pt>
                <c:pt idx="35">
                  <c:v>41275.0</c:v>
                </c:pt>
                <c:pt idx="36">
                  <c:v>41275.0</c:v>
                </c:pt>
                <c:pt idx="37">
                  <c:v>41275.0</c:v>
                </c:pt>
                <c:pt idx="38">
                  <c:v>41275.0</c:v>
                </c:pt>
                <c:pt idx="39">
                  <c:v>41275.0</c:v>
                </c:pt>
                <c:pt idx="40">
                  <c:v>41275.0</c:v>
                </c:pt>
                <c:pt idx="41">
                  <c:v>41244.0</c:v>
                </c:pt>
                <c:pt idx="42">
                  <c:v>41244.0</c:v>
                </c:pt>
                <c:pt idx="43">
                  <c:v>41244.0</c:v>
                </c:pt>
                <c:pt idx="44">
                  <c:v>41244.0</c:v>
                </c:pt>
                <c:pt idx="45">
                  <c:v>41244.0</c:v>
                </c:pt>
                <c:pt idx="46">
                  <c:v>41244.0</c:v>
                </c:pt>
                <c:pt idx="47">
                  <c:v>41244.0</c:v>
                </c:pt>
                <c:pt idx="48">
                  <c:v>41244.0</c:v>
                </c:pt>
                <c:pt idx="49">
                  <c:v>41244.0</c:v>
                </c:pt>
                <c:pt idx="50">
                  <c:v>41244.0</c:v>
                </c:pt>
                <c:pt idx="51">
                  <c:v>41244.0</c:v>
                </c:pt>
                <c:pt idx="52">
                  <c:v>41244.0</c:v>
                </c:pt>
                <c:pt idx="53">
                  <c:v>41244.0</c:v>
                </c:pt>
                <c:pt idx="54">
                  <c:v>41244.0</c:v>
                </c:pt>
                <c:pt idx="55">
                  <c:v>41244.0</c:v>
                </c:pt>
                <c:pt idx="56">
                  <c:v>41244.0</c:v>
                </c:pt>
                <c:pt idx="57">
                  <c:v>41244.0</c:v>
                </c:pt>
                <c:pt idx="58">
                  <c:v>41244.0</c:v>
                </c:pt>
                <c:pt idx="59">
                  <c:v>41244.0</c:v>
                </c:pt>
                <c:pt idx="60">
                  <c:v>41244.0</c:v>
                </c:pt>
                <c:pt idx="61">
                  <c:v>41244.0</c:v>
                </c:pt>
                <c:pt idx="62">
                  <c:v>41214.0</c:v>
                </c:pt>
                <c:pt idx="63">
                  <c:v>41214.0</c:v>
                </c:pt>
                <c:pt idx="64">
                  <c:v>41214.0</c:v>
                </c:pt>
                <c:pt idx="65">
                  <c:v>41214.0</c:v>
                </c:pt>
                <c:pt idx="66">
                  <c:v>41214.0</c:v>
                </c:pt>
                <c:pt idx="67">
                  <c:v>41214.0</c:v>
                </c:pt>
                <c:pt idx="68">
                  <c:v>41214.0</c:v>
                </c:pt>
                <c:pt idx="69">
                  <c:v>41214.0</c:v>
                </c:pt>
                <c:pt idx="70">
                  <c:v>41214.0</c:v>
                </c:pt>
                <c:pt idx="71">
                  <c:v>41214.0</c:v>
                </c:pt>
                <c:pt idx="72">
                  <c:v>41214.0</c:v>
                </c:pt>
                <c:pt idx="73">
                  <c:v>41214.0</c:v>
                </c:pt>
                <c:pt idx="74">
                  <c:v>41214.0</c:v>
                </c:pt>
                <c:pt idx="75">
                  <c:v>41214.0</c:v>
                </c:pt>
                <c:pt idx="76">
                  <c:v>41214.0</c:v>
                </c:pt>
                <c:pt idx="77">
                  <c:v>41214.0</c:v>
                </c:pt>
                <c:pt idx="78">
                  <c:v>41214.0</c:v>
                </c:pt>
                <c:pt idx="79">
                  <c:v>41214.0</c:v>
                </c:pt>
                <c:pt idx="80">
                  <c:v>41214.0</c:v>
                </c:pt>
                <c:pt idx="81">
                  <c:v>41214.0</c:v>
                </c:pt>
                <c:pt idx="82">
                  <c:v>41214.0</c:v>
                </c:pt>
                <c:pt idx="83">
                  <c:v>41214.0</c:v>
                </c:pt>
                <c:pt idx="84">
                  <c:v>41183.0</c:v>
                </c:pt>
                <c:pt idx="85">
                  <c:v>41183.0</c:v>
                </c:pt>
                <c:pt idx="86">
                  <c:v>41183.0</c:v>
                </c:pt>
                <c:pt idx="87">
                  <c:v>41183.0</c:v>
                </c:pt>
                <c:pt idx="88">
                  <c:v>41183.0</c:v>
                </c:pt>
                <c:pt idx="89">
                  <c:v>41183.0</c:v>
                </c:pt>
                <c:pt idx="90">
                  <c:v>41183.0</c:v>
                </c:pt>
                <c:pt idx="91">
                  <c:v>41183.0</c:v>
                </c:pt>
                <c:pt idx="92">
                  <c:v>41183.0</c:v>
                </c:pt>
                <c:pt idx="93">
                  <c:v>41183.0</c:v>
                </c:pt>
                <c:pt idx="94">
                  <c:v>41183.0</c:v>
                </c:pt>
                <c:pt idx="95">
                  <c:v>41183.0</c:v>
                </c:pt>
                <c:pt idx="96">
                  <c:v>41183.0</c:v>
                </c:pt>
                <c:pt idx="97">
                  <c:v>41183.0</c:v>
                </c:pt>
                <c:pt idx="98">
                  <c:v>41183.0</c:v>
                </c:pt>
                <c:pt idx="99">
                  <c:v>41183.0</c:v>
                </c:pt>
                <c:pt idx="100">
                  <c:v>41183.0</c:v>
                </c:pt>
                <c:pt idx="101">
                  <c:v>41183.0</c:v>
                </c:pt>
                <c:pt idx="102">
                  <c:v>41183.0</c:v>
                </c:pt>
                <c:pt idx="103">
                  <c:v>41183.0</c:v>
                </c:pt>
                <c:pt idx="104">
                  <c:v>41183.0</c:v>
                </c:pt>
                <c:pt idx="105">
                  <c:v>41183.0</c:v>
                </c:pt>
                <c:pt idx="106">
                  <c:v>41183.0</c:v>
                </c:pt>
                <c:pt idx="107">
                  <c:v>41153.0</c:v>
                </c:pt>
                <c:pt idx="108">
                  <c:v>41153.0</c:v>
                </c:pt>
                <c:pt idx="109">
                  <c:v>41153.0</c:v>
                </c:pt>
                <c:pt idx="110">
                  <c:v>41153.0</c:v>
                </c:pt>
                <c:pt idx="111">
                  <c:v>41153.0</c:v>
                </c:pt>
                <c:pt idx="112">
                  <c:v>41153.0</c:v>
                </c:pt>
                <c:pt idx="113">
                  <c:v>41153.0</c:v>
                </c:pt>
                <c:pt idx="114">
                  <c:v>41153.0</c:v>
                </c:pt>
                <c:pt idx="115">
                  <c:v>41153.0</c:v>
                </c:pt>
                <c:pt idx="116">
                  <c:v>41153.0</c:v>
                </c:pt>
                <c:pt idx="117">
                  <c:v>41153.0</c:v>
                </c:pt>
                <c:pt idx="118">
                  <c:v>41153.0</c:v>
                </c:pt>
                <c:pt idx="119">
                  <c:v>41153.0</c:v>
                </c:pt>
                <c:pt idx="120">
                  <c:v>41153.0</c:v>
                </c:pt>
                <c:pt idx="121">
                  <c:v>41153.0</c:v>
                </c:pt>
                <c:pt idx="122">
                  <c:v>41153.0</c:v>
                </c:pt>
                <c:pt idx="123">
                  <c:v>41153.0</c:v>
                </c:pt>
                <c:pt idx="124">
                  <c:v>41153.0</c:v>
                </c:pt>
                <c:pt idx="125">
                  <c:v>41153.0</c:v>
                </c:pt>
                <c:pt idx="126">
                  <c:v>41153.0</c:v>
                </c:pt>
                <c:pt idx="127">
                  <c:v>41122.0</c:v>
                </c:pt>
                <c:pt idx="128">
                  <c:v>41122.0</c:v>
                </c:pt>
                <c:pt idx="129">
                  <c:v>41122.0</c:v>
                </c:pt>
                <c:pt idx="130">
                  <c:v>41122.0</c:v>
                </c:pt>
                <c:pt idx="131">
                  <c:v>41122.0</c:v>
                </c:pt>
                <c:pt idx="132">
                  <c:v>41122.0</c:v>
                </c:pt>
                <c:pt idx="133">
                  <c:v>41122.0</c:v>
                </c:pt>
                <c:pt idx="134">
                  <c:v>41122.0</c:v>
                </c:pt>
                <c:pt idx="135">
                  <c:v>41122.0</c:v>
                </c:pt>
                <c:pt idx="136">
                  <c:v>41122.0</c:v>
                </c:pt>
                <c:pt idx="137">
                  <c:v>41122.0</c:v>
                </c:pt>
                <c:pt idx="138">
                  <c:v>41122.0</c:v>
                </c:pt>
                <c:pt idx="139">
                  <c:v>41122.0</c:v>
                </c:pt>
                <c:pt idx="140">
                  <c:v>41122.0</c:v>
                </c:pt>
                <c:pt idx="141">
                  <c:v>41122.0</c:v>
                </c:pt>
                <c:pt idx="142">
                  <c:v>41122.0</c:v>
                </c:pt>
                <c:pt idx="143">
                  <c:v>41122.0</c:v>
                </c:pt>
                <c:pt idx="144">
                  <c:v>41122.0</c:v>
                </c:pt>
                <c:pt idx="145">
                  <c:v>41122.0</c:v>
                </c:pt>
                <c:pt idx="146">
                  <c:v>41122.0</c:v>
                </c:pt>
                <c:pt idx="147">
                  <c:v>41122.0</c:v>
                </c:pt>
                <c:pt idx="148">
                  <c:v>41122.0</c:v>
                </c:pt>
                <c:pt idx="149">
                  <c:v>41122.0</c:v>
                </c:pt>
                <c:pt idx="150">
                  <c:v>41091.0</c:v>
                </c:pt>
                <c:pt idx="151">
                  <c:v>41091.0</c:v>
                </c:pt>
                <c:pt idx="152">
                  <c:v>41091.0</c:v>
                </c:pt>
                <c:pt idx="153">
                  <c:v>41091.0</c:v>
                </c:pt>
                <c:pt idx="154">
                  <c:v>41091.0</c:v>
                </c:pt>
                <c:pt idx="155">
                  <c:v>41091.0</c:v>
                </c:pt>
                <c:pt idx="156">
                  <c:v>41091.0</c:v>
                </c:pt>
                <c:pt idx="157">
                  <c:v>41091.0</c:v>
                </c:pt>
                <c:pt idx="158">
                  <c:v>41091.0</c:v>
                </c:pt>
                <c:pt idx="159">
                  <c:v>41091.0</c:v>
                </c:pt>
                <c:pt idx="160">
                  <c:v>41091.0</c:v>
                </c:pt>
                <c:pt idx="161">
                  <c:v>41091.0</c:v>
                </c:pt>
                <c:pt idx="162">
                  <c:v>41091.0</c:v>
                </c:pt>
                <c:pt idx="163">
                  <c:v>41091.0</c:v>
                </c:pt>
                <c:pt idx="164">
                  <c:v>41091.0</c:v>
                </c:pt>
                <c:pt idx="165">
                  <c:v>41091.0</c:v>
                </c:pt>
                <c:pt idx="166">
                  <c:v>41091.0</c:v>
                </c:pt>
                <c:pt idx="167">
                  <c:v>41091.0</c:v>
                </c:pt>
                <c:pt idx="168">
                  <c:v>41091.0</c:v>
                </c:pt>
                <c:pt idx="169">
                  <c:v>41091.0</c:v>
                </c:pt>
                <c:pt idx="170">
                  <c:v>41091.0</c:v>
                </c:pt>
                <c:pt idx="171">
                  <c:v>41091.0</c:v>
                </c:pt>
                <c:pt idx="172">
                  <c:v>41061.0</c:v>
                </c:pt>
                <c:pt idx="173">
                  <c:v>41061.0</c:v>
                </c:pt>
                <c:pt idx="174">
                  <c:v>41061.0</c:v>
                </c:pt>
                <c:pt idx="175">
                  <c:v>41061.0</c:v>
                </c:pt>
                <c:pt idx="176">
                  <c:v>41061.0</c:v>
                </c:pt>
                <c:pt idx="177">
                  <c:v>41061.0</c:v>
                </c:pt>
                <c:pt idx="178">
                  <c:v>41061.0</c:v>
                </c:pt>
                <c:pt idx="179">
                  <c:v>41061.0</c:v>
                </c:pt>
                <c:pt idx="180">
                  <c:v>41061.0</c:v>
                </c:pt>
                <c:pt idx="181">
                  <c:v>41061.0</c:v>
                </c:pt>
                <c:pt idx="182">
                  <c:v>41061.0</c:v>
                </c:pt>
                <c:pt idx="183">
                  <c:v>41061.0</c:v>
                </c:pt>
                <c:pt idx="184">
                  <c:v>41061.0</c:v>
                </c:pt>
                <c:pt idx="185">
                  <c:v>41061.0</c:v>
                </c:pt>
                <c:pt idx="186">
                  <c:v>41061.0</c:v>
                </c:pt>
                <c:pt idx="187">
                  <c:v>41061.0</c:v>
                </c:pt>
                <c:pt idx="188">
                  <c:v>41061.0</c:v>
                </c:pt>
                <c:pt idx="189">
                  <c:v>41061.0</c:v>
                </c:pt>
                <c:pt idx="190">
                  <c:v>41061.0</c:v>
                </c:pt>
                <c:pt idx="191">
                  <c:v>41061.0</c:v>
                </c:pt>
                <c:pt idx="192">
                  <c:v>41061.0</c:v>
                </c:pt>
                <c:pt idx="193">
                  <c:v>41030.0</c:v>
                </c:pt>
                <c:pt idx="194">
                  <c:v>41030.0</c:v>
                </c:pt>
                <c:pt idx="195">
                  <c:v>41030.0</c:v>
                </c:pt>
                <c:pt idx="196">
                  <c:v>41030.0</c:v>
                </c:pt>
                <c:pt idx="197">
                  <c:v>41030.0</c:v>
                </c:pt>
                <c:pt idx="198">
                  <c:v>41030.0</c:v>
                </c:pt>
                <c:pt idx="199">
                  <c:v>41030.0</c:v>
                </c:pt>
                <c:pt idx="200">
                  <c:v>41030.0</c:v>
                </c:pt>
                <c:pt idx="201">
                  <c:v>41030.0</c:v>
                </c:pt>
                <c:pt idx="202">
                  <c:v>41030.0</c:v>
                </c:pt>
                <c:pt idx="203">
                  <c:v>41030.0</c:v>
                </c:pt>
                <c:pt idx="204">
                  <c:v>41030.0</c:v>
                </c:pt>
                <c:pt idx="205">
                  <c:v>41030.0</c:v>
                </c:pt>
                <c:pt idx="206">
                  <c:v>41030.0</c:v>
                </c:pt>
                <c:pt idx="207">
                  <c:v>41030.0</c:v>
                </c:pt>
                <c:pt idx="208">
                  <c:v>41030.0</c:v>
                </c:pt>
                <c:pt idx="209">
                  <c:v>41030.0</c:v>
                </c:pt>
                <c:pt idx="210">
                  <c:v>41030.0</c:v>
                </c:pt>
                <c:pt idx="211">
                  <c:v>41030.0</c:v>
                </c:pt>
                <c:pt idx="212">
                  <c:v>41030.0</c:v>
                </c:pt>
                <c:pt idx="213">
                  <c:v>41030.0</c:v>
                </c:pt>
                <c:pt idx="214">
                  <c:v>41030.0</c:v>
                </c:pt>
                <c:pt idx="215">
                  <c:v>41030.0</c:v>
                </c:pt>
                <c:pt idx="216">
                  <c:v>41000.0</c:v>
                </c:pt>
                <c:pt idx="217">
                  <c:v>41000.0</c:v>
                </c:pt>
                <c:pt idx="218">
                  <c:v>41000.0</c:v>
                </c:pt>
                <c:pt idx="219">
                  <c:v>41000.0</c:v>
                </c:pt>
                <c:pt idx="220">
                  <c:v>41000.0</c:v>
                </c:pt>
                <c:pt idx="221">
                  <c:v>41000.0</c:v>
                </c:pt>
                <c:pt idx="222">
                  <c:v>41000.0</c:v>
                </c:pt>
                <c:pt idx="223">
                  <c:v>41000.0</c:v>
                </c:pt>
                <c:pt idx="224">
                  <c:v>41000.0</c:v>
                </c:pt>
                <c:pt idx="225">
                  <c:v>41000.0</c:v>
                </c:pt>
                <c:pt idx="226">
                  <c:v>41000.0</c:v>
                </c:pt>
                <c:pt idx="227">
                  <c:v>41000.0</c:v>
                </c:pt>
                <c:pt idx="228">
                  <c:v>41000.0</c:v>
                </c:pt>
                <c:pt idx="229">
                  <c:v>41000.0</c:v>
                </c:pt>
                <c:pt idx="230">
                  <c:v>41000.0</c:v>
                </c:pt>
                <c:pt idx="231">
                  <c:v>41000.0</c:v>
                </c:pt>
                <c:pt idx="232">
                  <c:v>41000.0</c:v>
                </c:pt>
                <c:pt idx="233">
                  <c:v>41000.0</c:v>
                </c:pt>
                <c:pt idx="234">
                  <c:v>41000.0</c:v>
                </c:pt>
                <c:pt idx="235">
                  <c:v>41000.0</c:v>
                </c:pt>
                <c:pt idx="236">
                  <c:v>41000.0</c:v>
                </c:pt>
                <c:pt idx="237">
                  <c:v>40969.0</c:v>
                </c:pt>
                <c:pt idx="238">
                  <c:v>40969.0</c:v>
                </c:pt>
                <c:pt idx="239">
                  <c:v>40969.0</c:v>
                </c:pt>
                <c:pt idx="240">
                  <c:v>40969.0</c:v>
                </c:pt>
                <c:pt idx="241">
                  <c:v>40969.0</c:v>
                </c:pt>
                <c:pt idx="242">
                  <c:v>40969.0</c:v>
                </c:pt>
                <c:pt idx="243">
                  <c:v>40969.0</c:v>
                </c:pt>
                <c:pt idx="244">
                  <c:v>40969.0</c:v>
                </c:pt>
                <c:pt idx="245">
                  <c:v>40969.0</c:v>
                </c:pt>
                <c:pt idx="246">
                  <c:v>40969.0</c:v>
                </c:pt>
                <c:pt idx="247">
                  <c:v>40969.0</c:v>
                </c:pt>
                <c:pt idx="248">
                  <c:v>40969.0</c:v>
                </c:pt>
                <c:pt idx="249">
                  <c:v>40969.0</c:v>
                </c:pt>
                <c:pt idx="250">
                  <c:v>40969.0</c:v>
                </c:pt>
                <c:pt idx="251">
                  <c:v>40969.0</c:v>
                </c:pt>
                <c:pt idx="252">
                  <c:v>40969.0</c:v>
                </c:pt>
                <c:pt idx="253">
                  <c:v>40969.0</c:v>
                </c:pt>
                <c:pt idx="254">
                  <c:v>40969.0</c:v>
                </c:pt>
                <c:pt idx="255">
                  <c:v>40969.0</c:v>
                </c:pt>
                <c:pt idx="256">
                  <c:v>40969.0</c:v>
                </c:pt>
                <c:pt idx="257">
                  <c:v>40969.0</c:v>
                </c:pt>
                <c:pt idx="258">
                  <c:v>40969.0</c:v>
                </c:pt>
                <c:pt idx="259">
                  <c:v>40940.0</c:v>
                </c:pt>
                <c:pt idx="260">
                  <c:v>40940.0</c:v>
                </c:pt>
                <c:pt idx="261">
                  <c:v>40940.0</c:v>
                </c:pt>
                <c:pt idx="262">
                  <c:v>40940.0</c:v>
                </c:pt>
                <c:pt idx="263">
                  <c:v>40940.0</c:v>
                </c:pt>
                <c:pt idx="264">
                  <c:v>40940.0</c:v>
                </c:pt>
                <c:pt idx="265">
                  <c:v>40940.0</c:v>
                </c:pt>
                <c:pt idx="266">
                  <c:v>40940.0</c:v>
                </c:pt>
                <c:pt idx="267">
                  <c:v>40940.0</c:v>
                </c:pt>
                <c:pt idx="268">
                  <c:v>40940.0</c:v>
                </c:pt>
                <c:pt idx="269">
                  <c:v>40940.0</c:v>
                </c:pt>
                <c:pt idx="270">
                  <c:v>40940.0</c:v>
                </c:pt>
                <c:pt idx="271">
                  <c:v>40940.0</c:v>
                </c:pt>
                <c:pt idx="272">
                  <c:v>40940.0</c:v>
                </c:pt>
                <c:pt idx="273">
                  <c:v>40940.0</c:v>
                </c:pt>
                <c:pt idx="274">
                  <c:v>40940.0</c:v>
                </c:pt>
                <c:pt idx="275">
                  <c:v>40940.0</c:v>
                </c:pt>
                <c:pt idx="276">
                  <c:v>40940.0</c:v>
                </c:pt>
                <c:pt idx="277">
                  <c:v>40940.0</c:v>
                </c:pt>
                <c:pt idx="278">
                  <c:v>40940.0</c:v>
                </c:pt>
                <c:pt idx="279">
                  <c:v>40940.0</c:v>
                </c:pt>
                <c:pt idx="280">
                  <c:v>40909.0</c:v>
                </c:pt>
                <c:pt idx="281">
                  <c:v>40909.0</c:v>
                </c:pt>
                <c:pt idx="282">
                  <c:v>40909.0</c:v>
                </c:pt>
                <c:pt idx="283">
                  <c:v>40909.0</c:v>
                </c:pt>
                <c:pt idx="284">
                  <c:v>40909.0</c:v>
                </c:pt>
                <c:pt idx="285">
                  <c:v>40909.0</c:v>
                </c:pt>
                <c:pt idx="286">
                  <c:v>40909.0</c:v>
                </c:pt>
                <c:pt idx="287">
                  <c:v>40909.0</c:v>
                </c:pt>
                <c:pt idx="288">
                  <c:v>40909.0</c:v>
                </c:pt>
                <c:pt idx="289">
                  <c:v>40909.0</c:v>
                </c:pt>
                <c:pt idx="290">
                  <c:v>40909.0</c:v>
                </c:pt>
                <c:pt idx="291">
                  <c:v>40909.0</c:v>
                </c:pt>
                <c:pt idx="292">
                  <c:v>40909.0</c:v>
                </c:pt>
                <c:pt idx="293">
                  <c:v>40909.0</c:v>
                </c:pt>
                <c:pt idx="294">
                  <c:v>40909.0</c:v>
                </c:pt>
                <c:pt idx="295">
                  <c:v>40909.0</c:v>
                </c:pt>
                <c:pt idx="296">
                  <c:v>40909.0</c:v>
                </c:pt>
                <c:pt idx="297">
                  <c:v>40909.0</c:v>
                </c:pt>
                <c:pt idx="298">
                  <c:v>40909.0</c:v>
                </c:pt>
                <c:pt idx="299">
                  <c:v>40909.0</c:v>
                </c:pt>
                <c:pt idx="300">
                  <c:v>40909.0</c:v>
                </c:pt>
                <c:pt idx="301">
                  <c:v>40909.0</c:v>
                </c:pt>
                <c:pt idx="302">
                  <c:v>40878.0</c:v>
                </c:pt>
                <c:pt idx="303">
                  <c:v>40878.0</c:v>
                </c:pt>
                <c:pt idx="304">
                  <c:v>40878.0</c:v>
                </c:pt>
                <c:pt idx="305">
                  <c:v>40878.0</c:v>
                </c:pt>
                <c:pt idx="306">
                  <c:v>40878.0</c:v>
                </c:pt>
                <c:pt idx="307">
                  <c:v>40878.0</c:v>
                </c:pt>
                <c:pt idx="308">
                  <c:v>40878.0</c:v>
                </c:pt>
                <c:pt idx="309">
                  <c:v>40878.0</c:v>
                </c:pt>
                <c:pt idx="310">
                  <c:v>40878.0</c:v>
                </c:pt>
                <c:pt idx="311">
                  <c:v>40878.0</c:v>
                </c:pt>
                <c:pt idx="312">
                  <c:v>40878.0</c:v>
                </c:pt>
                <c:pt idx="313">
                  <c:v>40878.0</c:v>
                </c:pt>
                <c:pt idx="314">
                  <c:v>40878.0</c:v>
                </c:pt>
                <c:pt idx="315">
                  <c:v>40878.0</c:v>
                </c:pt>
                <c:pt idx="316">
                  <c:v>40878.0</c:v>
                </c:pt>
                <c:pt idx="317">
                  <c:v>40878.0</c:v>
                </c:pt>
                <c:pt idx="318">
                  <c:v>40878.0</c:v>
                </c:pt>
                <c:pt idx="319">
                  <c:v>40878.0</c:v>
                </c:pt>
                <c:pt idx="320">
                  <c:v>40878.0</c:v>
                </c:pt>
                <c:pt idx="321">
                  <c:v>40878.0</c:v>
                </c:pt>
                <c:pt idx="322">
                  <c:v>40878.0</c:v>
                </c:pt>
                <c:pt idx="323">
                  <c:v>40878.0</c:v>
                </c:pt>
                <c:pt idx="324">
                  <c:v>40848.0</c:v>
                </c:pt>
                <c:pt idx="325">
                  <c:v>40848.0</c:v>
                </c:pt>
                <c:pt idx="326">
                  <c:v>40848.0</c:v>
                </c:pt>
                <c:pt idx="327">
                  <c:v>40848.0</c:v>
                </c:pt>
                <c:pt idx="328">
                  <c:v>40848.0</c:v>
                </c:pt>
                <c:pt idx="329">
                  <c:v>40848.0</c:v>
                </c:pt>
                <c:pt idx="330">
                  <c:v>40848.0</c:v>
                </c:pt>
                <c:pt idx="331">
                  <c:v>40848.0</c:v>
                </c:pt>
                <c:pt idx="332">
                  <c:v>40848.0</c:v>
                </c:pt>
                <c:pt idx="333">
                  <c:v>40848.0</c:v>
                </c:pt>
                <c:pt idx="334">
                  <c:v>40848.0</c:v>
                </c:pt>
                <c:pt idx="335">
                  <c:v>40848.0</c:v>
                </c:pt>
                <c:pt idx="336">
                  <c:v>40848.0</c:v>
                </c:pt>
                <c:pt idx="337">
                  <c:v>40848.0</c:v>
                </c:pt>
                <c:pt idx="338">
                  <c:v>40848.0</c:v>
                </c:pt>
                <c:pt idx="339">
                  <c:v>40848.0</c:v>
                </c:pt>
                <c:pt idx="340">
                  <c:v>40848.0</c:v>
                </c:pt>
                <c:pt idx="341">
                  <c:v>40848.0</c:v>
                </c:pt>
                <c:pt idx="342">
                  <c:v>40848.0</c:v>
                </c:pt>
                <c:pt idx="343">
                  <c:v>40848.0</c:v>
                </c:pt>
                <c:pt idx="344">
                  <c:v>40848.0</c:v>
                </c:pt>
                <c:pt idx="345">
                  <c:v>40848.0</c:v>
                </c:pt>
                <c:pt idx="346">
                  <c:v>40817.0</c:v>
                </c:pt>
                <c:pt idx="347">
                  <c:v>40817.0</c:v>
                </c:pt>
                <c:pt idx="348">
                  <c:v>40817.0</c:v>
                </c:pt>
                <c:pt idx="349">
                  <c:v>40817.0</c:v>
                </c:pt>
                <c:pt idx="350">
                  <c:v>40817.0</c:v>
                </c:pt>
                <c:pt idx="351">
                  <c:v>40817.0</c:v>
                </c:pt>
                <c:pt idx="352">
                  <c:v>40817.0</c:v>
                </c:pt>
                <c:pt idx="353">
                  <c:v>40817.0</c:v>
                </c:pt>
                <c:pt idx="354">
                  <c:v>40817.0</c:v>
                </c:pt>
                <c:pt idx="355">
                  <c:v>40817.0</c:v>
                </c:pt>
                <c:pt idx="356">
                  <c:v>40817.0</c:v>
                </c:pt>
                <c:pt idx="357">
                  <c:v>40817.0</c:v>
                </c:pt>
                <c:pt idx="358">
                  <c:v>40817.0</c:v>
                </c:pt>
                <c:pt idx="359">
                  <c:v>40817.0</c:v>
                </c:pt>
                <c:pt idx="360">
                  <c:v>40817.0</c:v>
                </c:pt>
                <c:pt idx="361">
                  <c:v>40817.0</c:v>
                </c:pt>
                <c:pt idx="362">
                  <c:v>40817.0</c:v>
                </c:pt>
                <c:pt idx="363">
                  <c:v>40817.0</c:v>
                </c:pt>
                <c:pt idx="364">
                  <c:v>40817.0</c:v>
                </c:pt>
                <c:pt idx="365">
                  <c:v>40817.0</c:v>
                </c:pt>
                <c:pt idx="366">
                  <c:v>40817.0</c:v>
                </c:pt>
                <c:pt idx="367">
                  <c:v>40787.0</c:v>
                </c:pt>
                <c:pt idx="368">
                  <c:v>40787.0</c:v>
                </c:pt>
                <c:pt idx="369">
                  <c:v>40787.0</c:v>
                </c:pt>
                <c:pt idx="370">
                  <c:v>40787.0</c:v>
                </c:pt>
                <c:pt idx="371">
                  <c:v>40787.0</c:v>
                </c:pt>
                <c:pt idx="372">
                  <c:v>40787.0</c:v>
                </c:pt>
                <c:pt idx="373">
                  <c:v>40787.0</c:v>
                </c:pt>
                <c:pt idx="374">
                  <c:v>40787.0</c:v>
                </c:pt>
                <c:pt idx="375">
                  <c:v>40787.0</c:v>
                </c:pt>
                <c:pt idx="376">
                  <c:v>40787.0</c:v>
                </c:pt>
                <c:pt idx="377">
                  <c:v>40787.0</c:v>
                </c:pt>
                <c:pt idx="378">
                  <c:v>40787.0</c:v>
                </c:pt>
                <c:pt idx="379">
                  <c:v>40787.0</c:v>
                </c:pt>
                <c:pt idx="380">
                  <c:v>40787.0</c:v>
                </c:pt>
                <c:pt idx="381">
                  <c:v>40787.0</c:v>
                </c:pt>
                <c:pt idx="382">
                  <c:v>40787.0</c:v>
                </c:pt>
                <c:pt idx="383">
                  <c:v>40787.0</c:v>
                </c:pt>
                <c:pt idx="384">
                  <c:v>40787.0</c:v>
                </c:pt>
                <c:pt idx="385">
                  <c:v>40787.0</c:v>
                </c:pt>
                <c:pt idx="386">
                  <c:v>40787.0</c:v>
                </c:pt>
                <c:pt idx="387">
                  <c:v>40787.0</c:v>
                </c:pt>
                <c:pt idx="388">
                  <c:v>40787.0</c:v>
                </c:pt>
                <c:pt idx="389">
                  <c:v>40756.0</c:v>
                </c:pt>
                <c:pt idx="390">
                  <c:v>40756.0</c:v>
                </c:pt>
                <c:pt idx="391">
                  <c:v>40756.0</c:v>
                </c:pt>
                <c:pt idx="392">
                  <c:v>40756.0</c:v>
                </c:pt>
                <c:pt idx="393">
                  <c:v>40756.0</c:v>
                </c:pt>
                <c:pt idx="394">
                  <c:v>40756.0</c:v>
                </c:pt>
                <c:pt idx="395">
                  <c:v>40756.0</c:v>
                </c:pt>
                <c:pt idx="396">
                  <c:v>40756.0</c:v>
                </c:pt>
                <c:pt idx="397">
                  <c:v>40756.0</c:v>
                </c:pt>
                <c:pt idx="398">
                  <c:v>40756.0</c:v>
                </c:pt>
                <c:pt idx="399">
                  <c:v>40756.0</c:v>
                </c:pt>
                <c:pt idx="400">
                  <c:v>40756.0</c:v>
                </c:pt>
                <c:pt idx="401">
                  <c:v>40756.0</c:v>
                </c:pt>
                <c:pt idx="402">
                  <c:v>40756.0</c:v>
                </c:pt>
                <c:pt idx="403">
                  <c:v>40756.0</c:v>
                </c:pt>
                <c:pt idx="404">
                  <c:v>40756.0</c:v>
                </c:pt>
                <c:pt idx="405">
                  <c:v>40756.0</c:v>
                </c:pt>
                <c:pt idx="406">
                  <c:v>40756.0</c:v>
                </c:pt>
                <c:pt idx="407">
                  <c:v>40756.0</c:v>
                </c:pt>
                <c:pt idx="408">
                  <c:v>40756.0</c:v>
                </c:pt>
                <c:pt idx="409">
                  <c:v>40756.0</c:v>
                </c:pt>
                <c:pt idx="410">
                  <c:v>40756.0</c:v>
                </c:pt>
                <c:pt idx="411">
                  <c:v>40756.0</c:v>
                </c:pt>
                <c:pt idx="412">
                  <c:v>40725.0</c:v>
                </c:pt>
                <c:pt idx="413">
                  <c:v>40725.0</c:v>
                </c:pt>
                <c:pt idx="414">
                  <c:v>40725.0</c:v>
                </c:pt>
                <c:pt idx="415">
                  <c:v>40725.0</c:v>
                </c:pt>
                <c:pt idx="416">
                  <c:v>40725.0</c:v>
                </c:pt>
                <c:pt idx="417">
                  <c:v>40725.0</c:v>
                </c:pt>
                <c:pt idx="418">
                  <c:v>40725.0</c:v>
                </c:pt>
                <c:pt idx="419">
                  <c:v>40725.0</c:v>
                </c:pt>
                <c:pt idx="420">
                  <c:v>40725.0</c:v>
                </c:pt>
                <c:pt idx="421">
                  <c:v>40725.0</c:v>
                </c:pt>
                <c:pt idx="422">
                  <c:v>40725.0</c:v>
                </c:pt>
                <c:pt idx="423">
                  <c:v>40725.0</c:v>
                </c:pt>
                <c:pt idx="424">
                  <c:v>40725.0</c:v>
                </c:pt>
                <c:pt idx="425">
                  <c:v>40725.0</c:v>
                </c:pt>
                <c:pt idx="426">
                  <c:v>40725.0</c:v>
                </c:pt>
                <c:pt idx="427">
                  <c:v>40725.0</c:v>
                </c:pt>
                <c:pt idx="428">
                  <c:v>40725.0</c:v>
                </c:pt>
                <c:pt idx="429">
                  <c:v>40725.0</c:v>
                </c:pt>
                <c:pt idx="430">
                  <c:v>40725.0</c:v>
                </c:pt>
                <c:pt idx="431">
                  <c:v>40725.0</c:v>
                </c:pt>
                <c:pt idx="432">
                  <c:v>40725.0</c:v>
                </c:pt>
                <c:pt idx="433">
                  <c:v>40695.0</c:v>
                </c:pt>
                <c:pt idx="434">
                  <c:v>40695.0</c:v>
                </c:pt>
                <c:pt idx="435">
                  <c:v>40695.0</c:v>
                </c:pt>
                <c:pt idx="436">
                  <c:v>40695.0</c:v>
                </c:pt>
                <c:pt idx="437">
                  <c:v>40695.0</c:v>
                </c:pt>
                <c:pt idx="438">
                  <c:v>40695.0</c:v>
                </c:pt>
                <c:pt idx="439">
                  <c:v>40695.0</c:v>
                </c:pt>
                <c:pt idx="440">
                  <c:v>40695.0</c:v>
                </c:pt>
                <c:pt idx="441">
                  <c:v>40695.0</c:v>
                </c:pt>
                <c:pt idx="442">
                  <c:v>40695.0</c:v>
                </c:pt>
                <c:pt idx="443">
                  <c:v>40695.0</c:v>
                </c:pt>
                <c:pt idx="444">
                  <c:v>40695.0</c:v>
                </c:pt>
                <c:pt idx="445">
                  <c:v>40695.0</c:v>
                </c:pt>
                <c:pt idx="446">
                  <c:v>40695.0</c:v>
                </c:pt>
                <c:pt idx="447">
                  <c:v>40695.0</c:v>
                </c:pt>
                <c:pt idx="448">
                  <c:v>40695.0</c:v>
                </c:pt>
                <c:pt idx="449">
                  <c:v>40695.0</c:v>
                </c:pt>
                <c:pt idx="450">
                  <c:v>40695.0</c:v>
                </c:pt>
                <c:pt idx="451">
                  <c:v>40695.0</c:v>
                </c:pt>
                <c:pt idx="452">
                  <c:v>40695.0</c:v>
                </c:pt>
                <c:pt idx="453">
                  <c:v>40695.0</c:v>
                </c:pt>
                <c:pt idx="454">
                  <c:v>40695.0</c:v>
                </c:pt>
                <c:pt idx="455">
                  <c:v>40664.0</c:v>
                </c:pt>
                <c:pt idx="456">
                  <c:v>40664.0</c:v>
                </c:pt>
                <c:pt idx="457">
                  <c:v>40664.0</c:v>
                </c:pt>
                <c:pt idx="458">
                  <c:v>40664.0</c:v>
                </c:pt>
                <c:pt idx="459">
                  <c:v>40664.0</c:v>
                </c:pt>
                <c:pt idx="460">
                  <c:v>40664.0</c:v>
                </c:pt>
                <c:pt idx="461">
                  <c:v>40664.0</c:v>
                </c:pt>
                <c:pt idx="462">
                  <c:v>40664.0</c:v>
                </c:pt>
                <c:pt idx="463">
                  <c:v>40664.0</c:v>
                </c:pt>
                <c:pt idx="464">
                  <c:v>40664.0</c:v>
                </c:pt>
                <c:pt idx="465">
                  <c:v>40664.0</c:v>
                </c:pt>
                <c:pt idx="466">
                  <c:v>40664.0</c:v>
                </c:pt>
                <c:pt idx="467">
                  <c:v>40664.0</c:v>
                </c:pt>
                <c:pt idx="468">
                  <c:v>40664.0</c:v>
                </c:pt>
                <c:pt idx="469">
                  <c:v>40664.0</c:v>
                </c:pt>
                <c:pt idx="470">
                  <c:v>40664.0</c:v>
                </c:pt>
                <c:pt idx="471">
                  <c:v>40664.0</c:v>
                </c:pt>
                <c:pt idx="472">
                  <c:v>40664.0</c:v>
                </c:pt>
                <c:pt idx="473">
                  <c:v>40664.0</c:v>
                </c:pt>
                <c:pt idx="474">
                  <c:v>40664.0</c:v>
                </c:pt>
                <c:pt idx="475">
                  <c:v>40664.0</c:v>
                </c:pt>
                <c:pt idx="476">
                  <c:v>40664.0</c:v>
                </c:pt>
                <c:pt idx="477">
                  <c:v>40634.0</c:v>
                </c:pt>
                <c:pt idx="478">
                  <c:v>40634.0</c:v>
                </c:pt>
                <c:pt idx="479">
                  <c:v>40634.0</c:v>
                </c:pt>
                <c:pt idx="480">
                  <c:v>40634.0</c:v>
                </c:pt>
                <c:pt idx="481">
                  <c:v>40634.0</c:v>
                </c:pt>
                <c:pt idx="482">
                  <c:v>40634.0</c:v>
                </c:pt>
                <c:pt idx="483">
                  <c:v>40634.0</c:v>
                </c:pt>
                <c:pt idx="484">
                  <c:v>40634.0</c:v>
                </c:pt>
                <c:pt idx="485">
                  <c:v>40634.0</c:v>
                </c:pt>
                <c:pt idx="486">
                  <c:v>40634.0</c:v>
                </c:pt>
                <c:pt idx="487">
                  <c:v>40634.0</c:v>
                </c:pt>
                <c:pt idx="488">
                  <c:v>40634.0</c:v>
                </c:pt>
                <c:pt idx="489">
                  <c:v>40634.0</c:v>
                </c:pt>
                <c:pt idx="490">
                  <c:v>40634.0</c:v>
                </c:pt>
                <c:pt idx="491">
                  <c:v>40634.0</c:v>
                </c:pt>
                <c:pt idx="492">
                  <c:v>40634.0</c:v>
                </c:pt>
                <c:pt idx="493">
                  <c:v>40634.0</c:v>
                </c:pt>
                <c:pt idx="494">
                  <c:v>40634.0</c:v>
                </c:pt>
                <c:pt idx="495">
                  <c:v>40634.0</c:v>
                </c:pt>
                <c:pt idx="496">
                  <c:v>40634.0</c:v>
                </c:pt>
                <c:pt idx="497">
                  <c:v>40634.0</c:v>
                </c:pt>
                <c:pt idx="498">
                  <c:v>40603.0</c:v>
                </c:pt>
                <c:pt idx="499">
                  <c:v>40603.0</c:v>
                </c:pt>
                <c:pt idx="500">
                  <c:v>40603.0</c:v>
                </c:pt>
                <c:pt idx="501">
                  <c:v>40603.0</c:v>
                </c:pt>
                <c:pt idx="502">
                  <c:v>40603.0</c:v>
                </c:pt>
                <c:pt idx="503">
                  <c:v>40603.0</c:v>
                </c:pt>
                <c:pt idx="504">
                  <c:v>40603.0</c:v>
                </c:pt>
                <c:pt idx="505">
                  <c:v>40603.0</c:v>
                </c:pt>
                <c:pt idx="506">
                  <c:v>40603.0</c:v>
                </c:pt>
                <c:pt idx="507">
                  <c:v>40603.0</c:v>
                </c:pt>
                <c:pt idx="508">
                  <c:v>40603.0</c:v>
                </c:pt>
                <c:pt idx="509">
                  <c:v>40603.0</c:v>
                </c:pt>
                <c:pt idx="510">
                  <c:v>40603.0</c:v>
                </c:pt>
                <c:pt idx="511">
                  <c:v>40603.0</c:v>
                </c:pt>
                <c:pt idx="512">
                  <c:v>40603.0</c:v>
                </c:pt>
                <c:pt idx="513">
                  <c:v>40603.0</c:v>
                </c:pt>
                <c:pt idx="514">
                  <c:v>40603.0</c:v>
                </c:pt>
                <c:pt idx="515">
                  <c:v>40603.0</c:v>
                </c:pt>
                <c:pt idx="516">
                  <c:v>40603.0</c:v>
                </c:pt>
                <c:pt idx="517">
                  <c:v>40603.0</c:v>
                </c:pt>
                <c:pt idx="518">
                  <c:v>40603.0</c:v>
                </c:pt>
                <c:pt idx="519">
                  <c:v>40603.0</c:v>
                </c:pt>
                <c:pt idx="520">
                  <c:v>40603.0</c:v>
                </c:pt>
                <c:pt idx="521">
                  <c:v>40575.0</c:v>
                </c:pt>
                <c:pt idx="522">
                  <c:v>40575.0</c:v>
                </c:pt>
                <c:pt idx="523">
                  <c:v>40575.0</c:v>
                </c:pt>
                <c:pt idx="524">
                  <c:v>40575.0</c:v>
                </c:pt>
                <c:pt idx="525">
                  <c:v>40575.0</c:v>
                </c:pt>
                <c:pt idx="526">
                  <c:v>40575.0</c:v>
                </c:pt>
                <c:pt idx="527">
                  <c:v>40575.0</c:v>
                </c:pt>
                <c:pt idx="528">
                  <c:v>40575.0</c:v>
                </c:pt>
                <c:pt idx="529">
                  <c:v>40575.0</c:v>
                </c:pt>
                <c:pt idx="530">
                  <c:v>40575.0</c:v>
                </c:pt>
                <c:pt idx="531">
                  <c:v>40575.0</c:v>
                </c:pt>
                <c:pt idx="532">
                  <c:v>40575.0</c:v>
                </c:pt>
                <c:pt idx="533">
                  <c:v>40575.0</c:v>
                </c:pt>
                <c:pt idx="534">
                  <c:v>40575.0</c:v>
                </c:pt>
                <c:pt idx="535">
                  <c:v>40575.0</c:v>
                </c:pt>
                <c:pt idx="536">
                  <c:v>40575.0</c:v>
                </c:pt>
                <c:pt idx="537">
                  <c:v>40575.0</c:v>
                </c:pt>
                <c:pt idx="538">
                  <c:v>40575.0</c:v>
                </c:pt>
                <c:pt idx="539">
                  <c:v>40575.0</c:v>
                </c:pt>
                <c:pt idx="540">
                  <c:v>40575.0</c:v>
                </c:pt>
                <c:pt idx="541">
                  <c:v>40544.0</c:v>
                </c:pt>
                <c:pt idx="542">
                  <c:v>40544.0</c:v>
                </c:pt>
                <c:pt idx="543">
                  <c:v>40544.0</c:v>
                </c:pt>
                <c:pt idx="544">
                  <c:v>40544.0</c:v>
                </c:pt>
                <c:pt idx="545">
                  <c:v>40544.0</c:v>
                </c:pt>
                <c:pt idx="546">
                  <c:v>40544.0</c:v>
                </c:pt>
                <c:pt idx="547">
                  <c:v>40544.0</c:v>
                </c:pt>
                <c:pt idx="548">
                  <c:v>40544.0</c:v>
                </c:pt>
                <c:pt idx="549">
                  <c:v>40544.0</c:v>
                </c:pt>
                <c:pt idx="550">
                  <c:v>40544.0</c:v>
                </c:pt>
                <c:pt idx="551">
                  <c:v>40544.0</c:v>
                </c:pt>
                <c:pt idx="552">
                  <c:v>40544.0</c:v>
                </c:pt>
                <c:pt idx="553">
                  <c:v>40544.0</c:v>
                </c:pt>
                <c:pt idx="554">
                  <c:v>40544.0</c:v>
                </c:pt>
                <c:pt idx="555">
                  <c:v>40544.0</c:v>
                </c:pt>
                <c:pt idx="556">
                  <c:v>40544.0</c:v>
                </c:pt>
                <c:pt idx="557">
                  <c:v>40544.0</c:v>
                </c:pt>
                <c:pt idx="558">
                  <c:v>40544.0</c:v>
                </c:pt>
                <c:pt idx="559">
                  <c:v>40544.0</c:v>
                </c:pt>
                <c:pt idx="560">
                  <c:v>40544.0</c:v>
                </c:pt>
                <c:pt idx="561">
                  <c:v>40544.0</c:v>
                </c:pt>
                <c:pt idx="562">
                  <c:v>40513.0</c:v>
                </c:pt>
                <c:pt idx="563">
                  <c:v>40513.0</c:v>
                </c:pt>
                <c:pt idx="564">
                  <c:v>40513.0</c:v>
                </c:pt>
                <c:pt idx="565">
                  <c:v>40513.0</c:v>
                </c:pt>
                <c:pt idx="566">
                  <c:v>40513.0</c:v>
                </c:pt>
                <c:pt idx="567">
                  <c:v>40513.0</c:v>
                </c:pt>
                <c:pt idx="568">
                  <c:v>40513.0</c:v>
                </c:pt>
                <c:pt idx="569">
                  <c:v>40513.0</c:v>
                </c:pt>
                <c:pt idx="570">
                  <c:v>40513.0</c:v>
                </c:pt>
                <c:pt idx="571">
                  <c:v>40513.0</c:v>
                </c:pt>
                <c:pt idx="572">
                  <c:v>40513.0</c:v>
                </c:pt>
                <c:pt idx="573">
                  <c:v>40513.0</c:v>
                </c:pt>
                <c:pt idx="574">
                  <c:v>40513.0</c:v>
                </c:pt>
                <c:pt idx="575">
                  <c:v>40513.0</c:v>
                </c:pt>
                <c:pt idx="576">
                  <c:v>40513.0</c:v>
                </c:pt>
                <c:pt idx="577">
                  <c:v>40513.0</c:v>
                </c:pt>
                <c:pt idx="578">
                  <c:v>40513.0</c:v>
                </c:pt>
                <c:pt idx="579">
                  <c:v>40513.0</c:v>
                </c:pt>
                <c:pt idx="580">
                  <c:v>40513.0</c:v>
                </c:pt>
                <c:pt idx="581">
                  <c:v>40513.0</c:v>
                </c:pt>
                <c:pt idx="582">
                  <c:v>40513.0</c:v>
                </c:pt>
                <c:pt idx="583">
                  <c:v>40513.0</c:v>
                </c:pt>
                <c:pt idx="584">
                  <c:v>40513.0</c:v>
                </c:pt>
                <c:pt idx="585">
                  <c:v>40483.0</c:v>
                </c:pt>
                <c:pt idx="586">
                  <c:v>40483.0</c:v>
                </c:pt>
                <c:pt idx="587">
                  <c:v>40483.0</c:v>
                </c:pt>
                <c:pt idx="588">
                  <c:v>40483.0</c:v>
                </c:pt>
                <c:pt idx="589">
                  <c:v>40483.0</c:v>
                </c:pt>
                <c:pt idx="590">
                  <c:v>40483.0</c:v>
                </c:pt>
                <c:pt idx="591">
                  <c:v>40483.0</c:v>
                </c:pt>
                <c:pt idx="592">
                  <c:v>40483.0</c:v>
                </c:pt>
                <c:pt idx="593">
                  <c:v>40483.0</c:v>
                </c:pt>
                <c:pt idx="594">
                  <c:v>40483.0</c:v>
                </c:pt>
                <c:pt idx="595">
                  <c:v>40483.0</c:v>
                </c:pt>
                <c:pt idx="596">
                  <c:v>40483.0</c:v>
                </c:pt>
                <c:pt idx="597">
                  <c:v>40483.0</c:v>
                </c:pt>
                <c:pt idx="598">
                  <c:v>40483.0</c:v>
                </c:pt>
                <c:pt idx="599">
                  <c:v>40483.0</c:v>
                </c:pt>
                <c:pt idx="600">
                  <c:v>40483.0</c:v>
                </c:pt>
                <c:pt idx="601">
                  <c:v>40483.0</c:v>
                </c:pt>
                <c:pt idx="602">
                  <c:v>40483.0</c:v>
                </c:pt>
                <c:pt idx="603">
                  <c:v>40483.0</c:v>
                </c:pt>
                <c:pt idx="604">
                  <c:v>40483.0</c:v>
                </c:pt>
                <c:pt idx="605">
                  <c:v>40483.0</c:v>
                </c:pt>
                <c:pt idx="606">
                  <c:v>40483.0</c:v>
                </c:pt>
                <c:pt idx="607">
                  <c:v>40452.0</c:v>
                </c:pt>
                <c:pt idx="608">
                  <c:v>40452.0</c:v>
                </c:pt>
                <c:pt idx="609">
                  <c:v>40452.0</c:v>
                </c:pt>
                <c:pt idx="610">
                  <c:v>40452.0</c:v>
                </c:pt>
                <c:pt idx="611">
                  <c:v>40452.0</c:v>
                </c:pt>
                <c:pt idx="612">
                  <c:v>40452.0</c:v>
                </c:pt>
                <c:pt idx="613">
                  <c:v>40452.0</c:v>
                </c:pt>
                <c:pt idx="614">
                  <c:v>40452.0</c:v>
                </c:pt>
                <c:pt idx="615">
                  <c:v>40452.0</c:v>
                </c:pt>
                <c:pt idx="616">
                  <c:v>40452.0</c:v>
                </c:pt>
                <c:pt idx="617">
                  <c:v>40452.0</c:v>
                </c:pt>
                <c:pt idx="618">
                  <c:v>40452.0</c:v>
                </c:pt>
                <c:pt idx="619">
                  <c:v>40452.0</c:v>
                </c:pt>
                <c:pt idx="620">
                  <c:v>40452.0</c:v>
                </c:pt>
                <c:pt idx="621">
                  <c:v>40452.0</c:v>
                </c:pt>
                <c:pt idx="622">
                  <c:v>40452.0</c:v>
                </c:pt>
                <c:pt idx="623">
                  <c:v>40452.0</c:v>
                </c:pt>
                <c:pt idx="624">
                  <c:v>40452.0</c:v>
                </c:pt>
                <c:pt idx="625">
                  <c:v>40452.0</c:v>
                </c:pt>
                <c:pt idx="626">
                  <c:v>40452.0</c:v>
                </c:pt>
                <c:pt idx="627">
                  <c:v>40452.0</c:v>
                </c:pt>
                <c:pt idx="628">
                  <c:v>40422.0</c:v>
                </c:pt>
                <c:pt idx="629">
                  <c:v>40422.0</c:v>
                </c:pt>
                <c:pt idx="630">
                  <c:v>40422.0</c:v>
                </c:pt>
                <c:pt idx="631">
                  <c:v>40422.0</c:v>
                </c:pt>
                <c:pt idx="632">
                  <c:v>40422.0</c:v>
                </c:pt>
                <c:pt idx="633">
                  <c:v>40422.0</c:v>
                </c:pt>
                <c:pt idx="634">
                  <c:v>40422.0</c:v>
                </c:pt>
                <c:pt idx="635">
                  <c:v>40422.0</c:v>
                </c:pt>
                <c:pt idx="636">
                  <c:v>40422.0</c:v>
                </c:pt>
                <c:pt idx="637">
                  <c:v>40422.0</c:v>
                </c:pt>
                <c:pt idx="638">
                  <c:v>40422.0</c:v>
                </c:pt>
                <c:pt idx="639">
                  <c:v>40422.0</c:v>
                </c:pt>
                <c:pt idx="640">
                  <c:v>40422.0</c:v>
                </c:pt>
                <c:pt idx="641">
                  <c:v>40422.0</c:v>
                </c:pt>
                <c:pt idx="642">
                  <c:v>40422.0</c:v>
                </c:pt>
                <c:pt idx="643">
                  <c:v>40422.0</c:v>
                </c:pt>
                <c:pt idx="644">
                  <c:v>40422.0</c:v>
                </c:pt>
                <c:pt idx="645">
                  <c:v>40422.0</c:v>
                </c:pt>
                <c:pt idx="646">
                  <c:v>40422.0</c:v>
                </c:pt>
                <c:pt idx="647">
                  <c:v>40422.0</c:v>
                </c:pt>
                <c:pt idx="648">
                  <c:v>40422.0</c:v>
                </c:pt>
                <c:pt idx="649">
                  <c:v>40422.0</c:v>
                </c:pt>
                <c:pt idx="650">
                  <c:v>40391.0</c:v>
                </c:pt>
                <c:pt idx="651">
                  <c:v>40391.0</c:v>
                </c:pt>
                <c:pt idx="652">
                  <c:v>40391.0</c:v>
                </c:pt>
                <c:pt idx="653">
                  <c:v>40391.0</c:v>
                </c:pt>
                <c:pt idx="654">
                  <c:v>40391.0</c:v>
                </c:pt>
                <c:pt idx="655">
                  <c:v>40391.0</c:v>
                </c:pt>
                <c:pt idx="656">
                  <c:v>40391.0</c:v>
                </c:pt>
                <c:pt idx="657">
                  <c:v>40391.0</c:v>
                </c:pt>
                <c:pt idx="658">
                  <c:v>40391.0</c:v>
                </c:pt>
                <c:pt idx="659">
                  <c:v>40391.0</c:v>
                </c:pt>
                <c:pt idx="660">
                  <c:v>40391.0</c:v>
                </c:pt>
                <c:pt idx="661">
                  <c:v>40391.0</c:v>
                </c:pt>
                <c:pt idx="662">
                  <c:v>40391.0</c:v>
                </c:pt>
                <c:pt idx="663">
                  <c:v>40391.0</c:v>
                </c:pt>
                <c:pt idx="664">
                  <c:v>40391.0</c:v>
                </c:pt>
                <c:pt idx="665">
                  <c:v>40391.0</c:v>
                </c:pt>
                <c:pt idx="666">
                  <c:v>40391.0</c:v>
                </c:pt>
                <c:pt idx="667">
                  <c:v>40391.0</c:v>
                </c:pt>
                <c:pt idx="668">
                  <c:v>40391.0</c:v>
                </c:pt>
                <c:pt idx="669">
                  <c:v>40391.0</c:v>
                </c:pt>
                <c:pt idx="670">
                  <c:v>40391.0</c:v>
                </c:pt>
                <c:pt idx="671">
                  <c:v>40391.0</c:v>
                </c:pt>
                <c:pt idx="672">
                  <c:v>40360.0</c:v>
                </c:pt>
                <c:pt idx="673">
                  <c:v>40360.0</c:v>
                </c:pt>
                <c:pt idx="674">
                  <c:v>40360.0</c:v>
                </c:pt>
                <c:pt idx="675">
                  <c:v>40360.0</c:v>
                </c:pt>
                <c:pt idx="676">
                  <c:v>40360.0</c:v>
                </c:pt>
                <c:pt idx="677">
                  <c:v>40360.0</c:v>
                </c:pt>
                <c:pt idx="678">
                  <c:v>40360.0</c:v>
                </c:pt>
                <c:pt idx="679">
                  <c:v>40360.0</c:v>
                </c:pt>
                <c:pt idx="680">
                  <c:v>40360.0</c:v>
                </c:pt>
                <c:pt idx="681">
                  <c:v>40360.0</c:v>
                </c:pt>
                <c:pt idx="682">
                  <c:v>40360.0</c:v>
                </c:pt>
                <c:pt idx="683">
                  <c:v>40360.0</c:v>
                </c:pt>
                <c:pt idx="684">
                  <c:v>40360.0</c:v>
                </c:pt>
                <c:pt idx="685">
                  <c:v>40360.0</c:v>
                </c:pt>
                <c:pt idx="686">
                  <c:v>40360.0</c:v>
                </c:pt>
                <c:pt idx="687">
                  <c:v>40360.0</c:v>
                </c:pt>
                <c:pt idx="688">
                  <c:v>40360.0</c:v>
                </c:pt>
                <c:pt idx="689">
                  <c:v>40360.0</c:v>
                </c:pt>
                <c:pt idx="690">
                  <c:v>40360.0</c:v>
                </c:pt>
                <c:pt idx="691">
                  <c:v>40360.0</c:v>
                </c:pt>
                <c:pt idx="692">
                  <c:v>40360.0</c:v>
                </c:pt>
                <c:pt idx="693">
                  <c:v>40360.0</c:v>
                </c:pt>
                <c:pt idx="694">
                  <c:v>40330.0</c:v>
                </c:pt>
                <c:pt idx="695">
                  <c:v>40330.0</c:v>
                </c:pt>
                <c:pt idx="696">
                  <c:v>40330.0</c:v>
                </c:pt>
                <c:pt idx="697">
                  <c:v>40330.0</c:v>
                </c:pt>
                <c:pt idx="698">
                  <c:v>40330.0</c:v>
                </c:pt>
                <c:pt idx="699">
                  <c:v>40330.0</c:v>
                </c:pt>
                <c:pt idx="700">
                  <c:v>40330.0</c:v>
                </c:pt>
                <c:pt idx="701">
                  <c:v>40330.0</c:v>
                </c:pt>
                <c:pt idx="702">
                  <c:v>40330.0</c:v>
                </c:pt>
                <c:pt idx="703">
                  <c:v>40330.0</c:v>
                </c:pt>
                <c:pt idx="704">
                  <c:v>40330.0</c:v>
                </c:pt>
                <c:pt idx="705">
                  <c:v>40330.0</c:v>
                </c:pt>
                <c:pt idx="706">
                  <c:v>40330.0</c:v>
                </c:pt>
                <c:pt idx="707">
                  <c:v>40330.0</c:v>
                </c:pt>
                <c:pt idx="708">
                  <c:v>40330.0</c:v>
                </c:pt>
                <c:pt idx="709">
                  <c:v>40330.0</c:v>
                </c:pt>
                <c:pt idx="710">
                  <c:v>40330.0</c:v>
                </c:pt>
                <c:pt idx="711">
                  <c:v>40330.0</c:v>
                </c:pt>
                <c:pt idx="712">
                  <c:v>40330.0</c:v>
                </c:pt>
                <c:pt idx="713">
                  <c:v>40330.0</c:v>
                </c:pt>
                <c:pt idx="714">
                  <c:v>40330.0</c:v>
                </c:pt>
                <c:pt idx="715">
                  <c:v>40330.0</c:v>
                </c:pt>
                <c:pt idx="716">
                  <c:v>40299.0</c:v>
                </c:pt>
                <c:pt idx="717">
                  <c:v>40299.0</c:v>
                </c:pt>
                <c:pt idx="718">
                  <c:v>40299.0</c:v>
                </c:pt>
                <c:pt idx="719">
                  <c:v>40299.0</c:v>
                </c:pt>
                <c:pt idx="720">
                  <c:v>40299.0</c:v>
                </c:pt>
                <c:pt idx="721">
                  <c:v>40299.0</c:v>
                </c:pt>
                <c:pt idx="722">
                  <c:v>40299.0</c:v>
                </c:pt>
                <c:pt idx="723">
                  <c:v>40299.0</c:v>
                </c:pt>
                <c:pt idx="724">
                  <c:v>40299.0</c:v>
                </c:pt>
                <c:pt idx="725">
                  <c:v>40299.0</c:v>
                </c:pt>
                <c:pt idx="726">
                  <c:v>40299.0</c:v>
                </c:pt>
                <c:pt idx="727">
                  <c:v>40299.0</c:v>
                </c:pt>
                <c:pt idx="728">
                  <c:v>40299.0</c:v>
                </c:pt>
                <c:pt idx="729">
                  <c:v>40299.0</c:v>
                </c:pt>
                <c:pt idx="730">
                  <c:v>40299.0</c:v>
                </c:pt>
                <c:pt idx="731">
                  <c:v>40299.0</c:v>
                </c:pt>
                <c:pt idx="732">
                  <c:v>40299.0</c:v>
                </c:pt>
                <c:pt idx="733">
                  <c:v>40299.0</c:v>
                </c:pt>
                <c:pt idx="734">
                  <c:v>40299.0</c:v>
                </c:pt>
                <c:pt idx="735">
                  <c:v>40299.0</c:v>
                </c:pt>
                <c:pt idx="736">
                  <c:v>40299.0</c:v>
                </c:pt>
                <c:pt idx="737">
                  <c:v>40269.0</c:v>
                </c:pt>
                <c:pt idx="738">
                  <c:v>40269.0</c:v>
                </c:pt>
                <c:pt idx="739">
                  <c:v>40269.0</c:v>
                </c:pt>
                <c:pt idx="740">
                  <c:v>40269.0</c:v>
                </c:pt>
                <c:pt idx="741">
                  <c:v>40269.0</c:v>
                </c:pt>
                <c:pt idx="742">
                  <c:v>40269.0</c:v>
                </c:pt>
                <c:pt idx="743">
                  <c:v>40269.0</c:v>
                </c:pt>
                <c:pt idx="744">
                  <c:v>40269.0</c:v>
                </c:pt>
                <c:pt idx="745">
                  <c:v>40269.0</c:v>
                </c:pt>
                <c:pt idx="746">
                  <c:v>40269.0</c:v>
                </c:pt>
                <c:pt idx="747">
                  <c:v>40269.0</c:v>
                </c:pt>
                <c:pt idx="748">
                  <c:v>40269.0</c:v>
                </c:pt>
                <c:pt idx="749">
                  <c:v>40269.0</c:v>
                </c:pt>
                <c:pt idx="750">
                  <c:v>40269.0</c:v>
                </c:pt>
                <c:pt idx="751">
                  <c:v>40269.0</c:v>
                </c:pt>
                <c:pt idx="752">
                  <c:v>40269.0</c:v>
                </c:pt>
                <c:pt idx="753">
                  <c:v>40269.0</c:v>
                </c:pt>
                <c:pt idx="754">
                  <c:v>40269.0</c:v>
                </c:pt>
                <c:pt idx="755">
                  <c:v>40269.0</c:v>
                </c:pt>
                <c:pt idx="756">
                  <c:v>40269.0</c:v>
                </c:pt>
                <c:pt idx="757">
                  <c:v>40269.0</c:v>
                </c:pt>
                <c:pt idx="758">
                  <c:v>40238.0</c:v>
                </c:pt>
                <c:pt idx="759">
                  <c:v>40238.0</c:v>
                </c:pt>
                <c:pt idx="760">
                  <c:v>40238.0</c:v>
                </c:pt>
                <c:pt idx="761">
                  <c:v>40238.0</c:v>
                </c:pt>
                <c:pt idx="762">
                  <c:v>40238.0</c:v>
                </c:pt>
                <c:pt idx="763">
                  <c:v>40238.0</c:v>
                </c:pt>
                <c:pt idx="764">
                  <c:v>40238.0</c:v>
                </c:pt>
                <c:pt idx="765">
                  <c:v>40238.0</c:v>
                </c:pt>
                <c:pt idx="766">
                  <c:v>40238.0</c:v>
                </c:pt>
                <c:pt idx="767">
                  <c:v>40238.0</c:v>
                </c:pt>
                <c:pt idx="768">
                  <c:v>40238.0</c:v>
                </c:pt>
                <c:pt idx="769">
                  <c:v>40238.0</c:v>
                </c:pt>
                <c:pt idx="770">
                  <c:v>40238.0</c:v>
                </c:pt>
                <c:pt idx="771">
                  <c:v>40238.0</c:v>
                </c:pt>
                <c:pt idx="772">
                  <c:v>40238.0</c:v>
                </c:pt>
                <c:pt idx="773">
                  <c:v>40238.0</c:v>
                </c:pt>
                <c:pt idx="774">
                  <c:v>40238.0</c:v>
                </c:pt>
                <c:pt idx="775">
                  <c:v>40238.0</c:v>
                </c:pt>
                <c:pt idx="776">
                  <c:v>40238.0</c:v>
                </c:pt>
                <c:pt idx="777">
                  <c:v>40238.0</c:v>
                </c:pt>
                <c:pt idx="778">
                  <c:v>40238.0</c:v>
                </c:pt>
                <c:pt idx="779">
                  <c:v>40238.0</c:v>
                </c:pt>
                <c:pt idx="780">
                  <c:v>40238.0</c:v>
                </c:pt>
                <c:pt idx="781">
                  <c:v>40210.0</c:v>
                </c:pt>
                <c:pt idx="782">
                  <c:v>40210.0</c:v>
                </c:pt>
                <c:pt idx="783">
                  <c:v>40210.0</c:v>
                </c:pt>
                <c:pt idx="784">
                  <c:v>40210.0</c:v>
                </c:pt>
                <c:pt idx="785">
                  <c:v>40210.0</c:v>
                </c:pt>
                <c:pt idx="786">
                  <c:v>40210.0</c:v>
                </c:pt>
                <c:pt idx="787">
                  <c:v>40210.0</c:v>
                </c:pt>
                <c:pt idx="788">
                  <c:v>40210.0</c:v>
                </c:pt>
                <c:pt idx="789">
                  <c:v>40210.0</c:v>
                </c:pt>
                <c:pt idx="790">
                  <c:v>40210.0</c:v>
                </c:pt>
                <c:pt idx="791">
                  <c:v>40210.0</c:v>
                </c:pt>
                <c:pt idx="792">
                  <c:v>40210.0</c:v>
                </c:pt>
                <c:pt idx="793">
                  <c:v>40210.0</c:v>
                </c:pt>
                <c:pt idx="794">
                  <c:v>40210.0</c:v>
                </c:pt>
                <c:pt idx="795">
                  <c:v>40210.0</c:v>
                </c:pt>
                <c:pt idx="796">
                  <c:v>40210.0</c:v>
                </c:pt>
                <c:pt idx="797">
                  <c:v>40210.0</c:v>
                </c:pt>
                <c:pt idx="798">
                  <c:v>40210.0</c:v>
                </c:pt>
                <c:pt idx="799">
                  <c:v>40210.0</c:v>
                </c:pt>
                <c:pt idx="800">
                  <c:v>40179.0</c:v>
                </c:pt>
                <c:pt idx="801">
                  <c:v>40179.0</c:v>
                </c:pt>
                <c:pt idx="802">
                  <c:v>40179.0</c:v>
                </c:pt>
                <c:pt idx="803">
                  <c:v>40179.0</c:v>
                </c:pt>
                <c:pt idx="804">
                  <c:v>40179.0</c:v>
                </c:pt>
                <c:pt idx="805">
                  <c:v>40179.0</c:v>
                </c:pt>
                <c:pt idx="806">
                  <c:v>40179.0</c:v>
                </c:pt>
                <c:pt idx="807">
                  <c:v>40179.0</c:v>
                </c:pt>
                <c:pt idx="808">
                  <c:v>40179.0</c:v>
                </c:pt>
                <c:pt idx="809">
                  <c:v>40179.0</c:v>
                </c:pt>
                <c:pt idx="810">
                  <c:v>40179.0</c:v>
                </c:pt>
                <c:pt idx="811">
                  <c:v>40179.0</c:v>
                </c:pt>
                <c:pt idx="812">
                  <c:v>40179.0</c:v>
                </c:pt>
                <c:pt idx="813">
                  <c:v>40179.0</c:v>
                </c:pt>
                <c:pt idx="814">
                  <c:v>40179.0</c:v>
                </c:pt>
                <c:pt idx="815">
                  <c:v>40179.0</c:v>
                </c:pt>
                <c:pt idx="816">
                  <c:v>40179.0</c:v>
                </c:pt>
                <c:pt idx="817">
                  <c:v>40179.0</c:v>
                </c:pt>
                <c:pt idx="818">
                  <c:v>40179.0</c:v>
                </c:pt>
                <c:pt idx="819">
                  <c:v>40148.0</c:v>
                </c:pt>
                <c:pt idx="820">
                  <c:v>40148.0</c:v>
                </c:pt>
                <c:pt idx="821">
                  <c:v>40148.0</c:v>
                </c:pt>
                <c:pt idx="822">
                  <c:v>40148.0</c:v>
                </c:pt>
                <c:pt idx="823">
                  <c:v>40148.0</c:v>
                </c:pt>
                <c:pt idx="824">
                  <c:v>40148.0</c:v>
                </c:pt>
                <c:pt idx="825">
                  <c:v>40148.0</c:v>
                </c:pt>
                <c:pt idx="826">
                  <c:v>40148.0</c:v>
                </c:pt>
                <c:pt idx="827">
                  <c:v>40148.0</c:v>
                </c:pt>
                <c:pt idx="828">
                  <c:v>40148.0</c:v>
                </c:pt>
                <c:pt idx="829">
                  <c:v>40148.0</c:v>
                </c:pt>
                <c:pt idx="830">
                  <c:v>40148.0</c:v>
                </c:pt>
                <c:pt idx="831">
                  <c:v>40148.0</c:v>
                </c:pt>
                <c:pt idx="832">
                  <c:v>40148.0</c:v>
                </c:pt>
                <c:pt idx="833">
                  <c:v>40148.0</c:v>
                </c:pt>
                <c:pt idx="834">
                  <c:v>40148.0</c:v>
                </c:pt>
                <c:pt idx="835">
                  <c:v>40148.0</c:v>
                </c:pt>
                <c:pt idx="836">
                  <c:v>40148.0</c:v>
                </c:pt>
                <c:pt idx="837">
                  <c:v>40148.0</c:v>
                </c:pt>
                <c:pt idx="838">
                  <c:v>40148.0</c:v>
                </c:pt>
                <c:pt idx="839">
                  <c:v>40148.0</c:v>
                </c:pt>
                <c:pt idx="840">
                  <c:v>40148.0</c:v>
                </c:pt>
                <c:pt idx="841">
                  <c:v>40148.0</c:v>
                </c:pt>
                <c:pt idx="842">
                  <c:v>40118.0</c:v>
                </c:pt>
                <c:pt idx="843">
                  <c:v>40118.0</c:v>
                </c:pt>
                <c:pt idx="844">
                  <c:v>40118.0</c:v>
                </c:pt>
                <c:pt idx="845">
                  <c:v>40118.0</c:v>
                </c:pt>
                <c:pt idx="846">
                  <c:v>40118.0</c:v>
                </c:pt>
                <c:pt idx="847">
                  <c:v>40118.0</c:v>
                </c:pt>
                <c:pt idx="848">
                  <c:v>40118.0</c:v>
                </c:pt>
                <c:pt idx="849">
                  <c:v>40118.0</c:v>
                </c:pt>
                <c:pt idx="850">
                  <c:v>40118.0</c:v>
                </c:pt>
                <c:pt idx="851">
                  <c:v>40118.0</c:v>
                </c:pt>
                <c:pt idx="852">
                  <c:v>40118.0</c:v>
                </c:pt>
                <c:pt idx="853">
                  <c:v>40118.0</c:v>
                </c:pt>
                <c:pt idx="854">
                  <c:v>40118.0</c:v>
                </c:pt>
                <c:pt idx="855">
                  <c:v>40118.0</c:v>
                </c:pt>
                <c:pt idx="856">
                  <c:v>40118.0</c:v>
                </c:pt>
                <c:pt idx="857">
                  <c:v>40118.0</c:v>
                </c:pt>
                <c:pt idx="858">
                  <c:v>40118.0</c:v>
                </c:pt>
                <c:pt idx="859">
                  <c:v>40118.0</c:v>
                </c:pt>
                <c:pt idx="860">
                  <c:v>40118.0</c:v>
                </c:pt>
                <c:pt idx="861">
                  <c:v>40087.0</c:v>
                </c:pt>
                <c:pt idx="862">
                  <c:v>40087.0</c:v>
                </c:pt>
                <c:pt idx="863">
                  <c:v>40087.0</c:v>
                </c:pt>
                <c:pt idx="864">
                  <c:v>40087.0</c:v>
                </c:pt>
                <c:pt idx="865">
                  <c:v>40087.0</c:v>
                </c:pt>
                <c:pt idx="866">
                  <c:v>40087.0</c:v>
                </c:pt>
                <c:pt idx="867">
                  <c:v>40087.0</c:v>
                </c:pt>
                <c:pt idx="868">
                  <c:v>40087.0</c:v>
                </c:pt>
                <c:pt idx="869">
                  <c:v>40087.0</c:v>
                </c:pt>
                <c:pt idx="870">
                  <c:v>40087.0</c:v>
                </c:pt>
                <c:pt idx="871">
                  <c:v>40087.0</c:v>
                </c:pt>
                <c:pt idx="872">
                  <c:v>40087.0</c:v>
                </c:pt>
                <c:pt idx="873">
                  <c:v>40087.0</c:v>
                </c:pt>
                <c:pt idx="874">
                  <c:v>40087.0</c:v>
                </c:pt>
                <c:pt idx="875">
                  <c:v>40087.0</c:v>
                </c:pt>
                <c:pt idx="876">
                  <c:v>40087.0</c:v>
                </c:pt>
                <c:pt idx="877">
                  <c:v>40087.0</c:v>
                </c:pt>
                <c:pt idx="878">
                  <c:v>40087.0</c:v>
                </c:pt>
                <c:pt idx="879">
                  <c:v>40087.0</c:v>
                </c:pt>
                <c:pt idx="880">
                  <c:v>40087.0</c:v>
                </c:pt>
                <c:pt idx="881">
                  <c:v>40087.0</c:v>
                </c:pt>
                <c:pt idx="882">
                  <c:v>40057.0</c:v>
                </c:pt>
                <c:pt idx="883">
                  <c:v>40057.0</c:v>
                </c:pt>
                <c:pt idx="884">
                  <c:v>40057.0</c:v>
                </c:pt>
                <c:pt idx="885">
                  <c:v>40057.0</c:v>
                </c:pt>
                <c:pt idx="886">
                  <c:v>40057.0</c:v>
                </c:pt>
                <c:pt idx="887">
                  <c:v>40057.0</c:v>
                </c:pt>
                <c:pt idx="888">
                  <c:v>40057.0</c:v>
                </c:pt>
                <c:pt idx="889">
                  <c:v>40057.0</c:v>
                </c:pt>
                <c:pt idx="890">
                  <c:v>40057.0</c:v>
                </c:pt>
                <c:pt idx="891">
                  <c:v>40057.0</c:v>
                </c:pt>
                <c:pt idx="892">
                  <c:v>40057.0</c:v>
                </c:pt>
                <c:pt idx="893">
                  <c:v>40057.0</c:v>
                </c:pt>
                <c:pt idx="894">
                  <c:v>40057.0</c:v>
                </c:pt>
                <c:pt idx="895">
                  <c:v>40057.0</c:v>
                </c:pt>
                <c:pt idx="896">
                  <c:v>40057.0</c:v>
                </c:pt>
                <c:pt idx="897">
                  <c:v>40057.0</c:v>
                </c:pt>
                <c:pt idx="898">
                  <c:v>40057.0</c:v>
                </c:pt>
                <c:pt idx="899">
                  <c:v>40057.0</c:v>
                </c:pt>
                <c:pt idx="900">
                  <c:v>40057.0</c:v>
                </c:pt>
                <c:pt idx="901">
                  <c:v>40057.0</c:v>
                </c:pt>
                <c:pt idx="902">
                  <c:v>40057.0</c:v>
                </c:pt>
                <c:pt idx="903">
                  <c:v>40026.0</c:v>
                </c:pt>
                <c:pt idx="904">
                  <c:v>40026.0</c:v>
                </c:pt>
                <c:pt idx="905">
                  <c:v>40026.0</c:v>
                </c:pt>
                <c:pt idx="906">
                  <c:v>40026.0</c:v>
                </c:pt>
                <c:pt idx="907">
                  <c:v>40026.0</c:v>
                </c:pt>
                <c:pt idx="908">
                  <c:v>40026.0</c:v>
                </c:pt>
                <c:pt idx="909">
                  <c:v>40026.0</c:v>
                </c:pt>
                <c:pt idx="910">
                  <c:v>40026.0</c:v>
                </c:pt>
                <c:pt idx="911">
                  <c:v>40026.0</c:v>
                </c:pt>
                <c:pt idx="912">
                  <c:v>40026.0</c:v>
                </c:pt>
                <c:pt idx="913">
                  <c:v>40026.0</c:v>
                </c:pt>
                <c:pt idx="914">
                  <c:v>40026.0</c:v>
                </c:pt>
                <c:pt idx="915">
                  <c:v>40026.0</c:v>
                </c:pt>
                <c:pt idx="916">
                  <c:v>40026.0</c:v>
                </c:pt>
                <c:pt idx="917">
                  <c:v>40026.0</c:v>
                </c:pt>
                <c:pt idx="918">
                  <c:v>40026.0</c:v>
                </c:pt>
                <c:pt idx="919">
                  <c:v>40026.0</c:v>
                </c:pt>
                <c:pt idx="920">
                  <c:v>40026.0</c:v>
                </c:pt>
                <c:pt idx="921">
                  <c:v>40026.0</c:v>
                </c:pt>
                <c:pt idx="922">
                  <c:v>40026.0</c:v>
                </c:pt>
                <c:pt idx="923">
                  <c:v>40026.0</c:v>
                </c:pt>
                <c:pt idx="924">
                  <c:v>39995.0</c:v>
                </c:pt>
                <c:pt idx="925">
                  <c:v>39995.0</c:v>
                </c:pt>
                <c:pt idx="926">
                  <c:v>39995.0</c:v>
                </c:pt>
                <c:pt idx="927">
                  <c:v>39995.0</c:v>
                </c:pt>
                <c:pt idx="928">
                  <c:v>39995.0</c:v>
                </c:pt>
                <c:pt idx="929">
                  <c:v>39995.0</c:v>
                </c:pt>
                <c:pt idx="930">
                  <c:v>39995.0</c:v>
                </c:pt>
                <c:pt idx="931">
                  <c:v>39995.0</c:v>
                </c:pt>
                <c:pt idx="932">
                  <c:v>39995.0</c:v>
                </c:pt>
                <c:pt idx="933">
                  <c:v>39995.0</c:v>
                </c:pt>
                <c:pt idx="934">
                  <c:v>39995.0</c:v>
                </c:pt>
                <c:pt idx="935">
                  <c:v>39995.0</c:v>
                </c:pt>
                <c:pt idx="936">
                  <c:v>39995.0</c:v>
                </c:pt>
                <c:pt idx="937">
                  <c:v>39995.0</c:v>
                </c:pt>
                <c:pt idx="938">
                  <c:v>39995.0</c:v>
                </c:pt>
                <c:pt idx="939">
                  <c:v>39995.0</c:v>
                </c:pt>
                <c:pt idx="940">
                  <c:v>39995.0</c:v>
                </c:pt>
                <c:pt idx="941">
                  <c:v>39995.0</c:v>
                </c:pt>
                <c:pt idx="942">
                  <c:v>39995.0</c:v>
                </c:pt>
                <c:pt idx="943">
                  <c:v>39995.0</c:v>
                </c:pt>
                <c:pt idx="944">
                  <c:v>39995.0</c:v>
                </c:pt>
                <c:pt idx="945">
                  <c:v>39995.0</c:v>
                </c:pt>
                <c:pt idx="946">
                  <c:v>39995.0</c:v>
                </c:pt>
                <c:pt idx="947">
                  <c:v>39965.0</c:v>
                </c:pt>
                <c:pt idx="948">
                  <c:v>39965.0</c:v>
                </c:pt>
                <c:pt idx="949">
                  <c:v>39965.0</c:v>
                </c:pt>
                <c:pt idx="950">
                  <c:v>39965.0</c:v>
                </c:pt>
                <c:pt idx="951">
                  <c:v>39965.0</c:v>
                </c:pt>
                <c:pt idx="952">
                  <c:v>39965.0</c:v>
                </c:pt>
                <c:pt idx="953">
                  <c:v>39965.0</c:v>
                </c:pt>
                <c:pt idx="954">
                  <c:v>39965.0</c:v>
                </c:pt>
                <c:pt idx="955">
                  <c:v>39965.0</c:v>
                </c:pt>
                <c:pt idx="956">
                  <c:v>39965.0</c:v>
                </c:pt>
                <c:pt idx="957">
                  <c:v>39965.0</c:v>
                </c:pt>
                <c:pt idx="958">
                  <c:v>39965.0</c:v>
                </c:pt>
                <c:pt idx="959">
                  <c:v>39965.0</c:v>
                </c:pt>
                <c:pt idx="960">
                  <c:v>39965.0</c:v>
                </c:pt>
                <c:pt idx="961">
                  <c:v>39965.0</c:v>
                </c:pt>
                <c:pt idx="962">
                  <c:v>39965.0</c:v>
                </c:pt>
                <c:pt idx="963">
                  <c:v>39965.0</c:v>
                </c:pt>
                <c:pt idx="964">
                  <c:v>39965.0</c:v>
                </c:pt>
                <c:pt idx="965">
                  <c:v>39965.0</c:v>
                </c:pt>
                <c:pt idx="966">
                  <c:v>39965.0</c:v>
                </c:pt>
                <c:pt idx="967">
                  <c:v>39965.0</c:v>
                </c:pt>
                <c:pt idx="968">
                  <c:v>39965.0</c:v>
                </c:pt>
                <c:pt idx="969">
                  <c:v>39934.0</c:v>
                </c:pt>
                <c:pt idx="970">
                  <c:v>39934.0</c:v>
                </c:pt>
                <c:pt idx="971">
                  <c:v>39934.0</c:v>
                </c:pt>
                <c:pt idx="972">
                  <c:v>39934.0</c:v>
                </c:pt>
                <c:pt idx="973">
                  <c:v>39934.0</c:v>
                </c:pt>
                <c:pt idx="974">
                  <c:v>39934.0</c:v>
                </c:pt>
                <c:pt idx="975">
                  <c:v>39934.0</c:v>
                </c:pt>
                <c:pt idx="976">
                  <c:v>39934.0</c:v>
                </c:pt>
                <c:pt idx="977">
                  <c:v>39934.0</c:v>
                </c:pt>
                <c:pt idx="978">
                  <c:v>39934.0</c:v>
                </c:pt>
                <c:pt idx="979">
                  <c:v>39934.0</c:v>
                </c:pt>
                <c:pt idx="980">
                  <c:v>39934.0</c:v>
                </c:pt>
                <c:pt idx="981">
                  <c:v>39934.0</c:v>
                </c:pt>
                <c:pt idx="982">
                  <c:v>39934.0</c:v>
                </c:pt>
                <c:pt idx="983">
                  <c:v>39934.0</c:v>
                </c:pt>
                <c:pt idx="984">
                  <c:v>39934.0</c:v>
                </c:pt>
                <c:pt idx="985">
                  <c:v>39934.0</c:v>
                </c:pt>
                <c:pt idx="986">
                  <c:v>39934.0</c:v>
                </c:pt>
                <c:pt idx="987">
                  <c:v>39934.0</c:v>
                </c:pt>
                <c:pt idx="988">
                  <c:v>39934.0</c:v>
                </c:pt>
                <c:pt idx="989">
                  <c:v>39904.0</c:v>
                </c:pt>
                <c:pt idx="990">
                  <c:v>39904.0</c:v>
                </c:pt>
                <c:pt idx="991">
                  <c:v>39904.0</c:v>
                </c:pt>
                <c:pt idx="992">
                  <c:v>39904.0</c:v>
                </c:pt>
                <c:pt idx="993">
                  <c:v>39904.0</c:v>
                </c:pt>
                <c:pt idx="994">
                  <c:v>39904.0</c:v>
                </c:pt>
                <c:pt idx="995">
                  <c:v>39904.0</c:v>
                </c:pt>
                <c:pt idx="996">
                  <c:v>39904.0</c:v>
                </c:pt>
                <c:pt idx="997">
                  <c:v>39904.0</c:v>
                </c:pt>
                <c:pt idx="998">
                  <c:v>39904.0</c:v>
                </c:pt>
                <c:pt idx="999">
                  <c:v>39904.0</c:v>
                </c:pt>
                <c:pt idx="1000">
                  <c:v>39904.0</c:v>
                </c:pt>
                <c:pt idx="1001">
                  <c:v>39904.0</c:v>
                </c:pt>
                <c:pt idx="1002">
                  <c:v>39904.0</c:v>
                </c:pt>
                <c:pt idx="1003">
                  <c:v>39904.0</c:v>
                </c:pt>
                <c:pt idx="1004">
                  <c:v>39904.0</c:v>
                </c:pt>
                <c:pt idx="1005">
                  <c:v>39904.0</c:v>
                </c:pt>
                <c:pt idx="1006">
                  <c:v>39904.0</c:v>
                </c:pt>
                <c:pt idx="1007">
                  <c:v>39904.0</c:v>
                </c:pt>
                <c:pt idx="1008">
                  <c:v>39904.0</c:v>
                </c:pt>
                <c:pt idx="1009">
                  <c:v>39904.0</c:v>
                </c:pt>
                <c:pt idx="1010">
                  <c:v>39904.0</c:v>
                </c:pt>
                <c:pt idx="1011">
                  <c:v>39873.0</c:v>
                </c:pt>
                <c:pt idx="1012">
                  <c:v>39873.0</c:v>
                </c:pt>
                <c:pt idx="1013">
                  <c:v>39873.0</c:v>
                </c:pt>
                <c:pt idx="1014">
                  <c:v>39873.0</c:v>
                </c:pt>
                <c:pt idx="1015">
                  <c:v>39873.0</c:v>
                </c:pt>
                <c:pt idx="1016">
                  <c:v>39873.0</c:v>
                </c:pt>
                <c:pt idx="1017">
                  <c:v>39873.0</c:v>
                </c:pt>
                <c:pt idx="1018">
                  <c:v>39873.0</c:v>
                </c:pt>
                <c:pt idx="1019">
                  <c:v>39873.0</c:v>
                </c:pt>
                <c:pt idx="1020">
                  <c:v>39873.0</c:v>
                </c:pt>
                <c:pt idx="1021">
                  <c:v>39873.0</c:v>
                </c:pt>
                <c:pt idx="1022">
                  <c:v>39873.0</c:v>
                </c:pt>
                <c:pt idx="1023">
                  <c:v>39873.0</c:v>
                </c:pt>
                <c:pt idx="1024">
                  <c:v>39873.0</c:v>
                </c:pt>
                <c:pt idx="1025">
                  <c:v>39873.0</c:v>
                </c:pt>
                <c:pt idx="1026">
                  <c:v>39873.0</c:v>
                </c:pt>
                <c:pt idx="1027">
                  <c:v>39873.0</c:v>
                </c:pt>
                <c:pt idx="1028">
                  <c:v>39873.0</c:v>
                </c:pt>
                <c:pt idx="1029">
                  <c:v>39873.0</c:v>
                </c:pt>
                <c:pt idx="1030">
                  <c:v>39873.0</c:v>
                </c:pt>
                <c:pt idx="1031">
                  <c:v>39873.0</c:v>
                </c:pt>
                <c:pt idx="1032">
                  <c:v>39873.0</c:v>
                </c:pt>
                <c:pt idx="1033">
                  <c:v>39845.0</c:v>
                </c:pt>
                <c:pt idx="1034">
                  <c:v>39845.0</c:v>
                </c:pt>
                <c:pt idx="1035">
                  <c:v>39845.0</c:v>
                </c:pt>
                <c:pt idx="1036">
                  <c:v>39845.0</c:v>
                </c:pt>
                <c:pt idx="1037">
                  <c:v>39845.0</c:v>
                </c:pt>
                <c:pt idx="1038">
                  <c:v>39845.0</c:v>
                </c:pt>
                <c:pt idx="1039">
                  <c:v>39845.0</c:v>
                </c:pt>
                <c:pt idx="1040">
                  <c:v>39845.0</c:v>
                </c:pt>
                <c:pt idx="1041">
                  <c:v>39845.0</c:v>
                </c:pt>
                <c:pt idx="1042">
                  <c:v>39845.0</c:v>
                </c:pt>
                <c:pt idx="1043">
                  <c:v>39845.0</c:v>
                </c:pt>
                <c:pt idx="1044">
                  <c:v>39845.0</c:v>
                </c:pt>
                <c:pt idx="1045">
                  <c:v>39845.0</c:v>
                </c:pt>
                <c:pt idx="1046">
                  <c:v>39845.0</c:v>
                </c:pt>
                <c:pt idx="1047">
                  <c:v>39845.0</c:v>
                </c:pt>
                <c:pt idx="1048">
                  <c:v>39845.0</c:v>
                </c:pt>
                <c:pt idx="1049">
                  <c:v>39845.0</c:v>
                </c:pt>
                <c:pt idx="1050">
                  <c:v>39845.0</c:v>
                </c:pt>
                <c:pt idx="1051">
                  <c:v>39845.0</c:v>
                </c:pt>
                <c:pt idx="1052">
                  <c:v>39814.0</c:v>
                </c:pt>
                <c:pt idx="1053">
                  <c:v>39814.0</c:v>
                </c:pt>
                <c:pt idx="1054">
                  <c:v>39814.0</c:v>
                </c:pt>
                <c:pt idx="1055">
                  <c:v>39814.0</c:v>
                </c:pt>
                <c:pt idx="1056">
                  <c:v>39814.0</c:v>
                </c:pt>
                <c:pt idx="1057">
                  <c:v>39814.0</c:v>
                </c:pt>
                <c:pt idx="1058">
                  <c:v>39814.0</c:v>
                </c:pt>
                <c:pt idx="1059">
                  <c:v>39814.0</c:v>
                </c:pt>
                <c:pt idx="1060">
                  <c:v>39814.0</c:v>
                </c:pt>
                <c:pt idx="1061">
                  <c:v>39814.0</c:v>
                </c:pt>
                <c:pt idx="1062">
                  <c:v>39814.0</c:v>
                </c:pt>
                <c:pt idx="1063">
                  <c:v>39814.0</c:v>
                </c:pt>
                <c:pt idx="1064">
                  <c:v>39814.0</c:v>
                </c:pt>
                <c:pt idx="1065">
                  <c:v>39814.0</c:v>
                </c:pt>
                <c:pt idx="1066">
                  <c:v>39814.0</c:v>
                </c:pt>
                <c:pt idx="1067">
                  <c:v>39814.0</c:v>
                </c:pt>
                <c:pt idx="1068">
                  <c:v>39814.0</c:v>
                </c:pt>
                <c:pt idx="1069">
                  <c:v>39814.0</c:v>
                </c:pt>
                <c:pt idx="1070">
                  <c:v>39814.0</c:v>
                </c:pt>
                <c:pt idx="1071">
                  <c:v>39814.0</c:v>
                </c:pt>
                <c:pt idx="1072">
                  <c:v>39783.0</c:v>
                </c:pt>
                <c:pt idx="1073">
                  <c:v>39783.0</c:v>
                </c:pt>
                <c:pt idx="1074">
                  <c:v>39783.0</c:v>
                </c:pt>
                <c:pt idx="1075">
                  <c:v>39783.0</c:v>
                </c:pt>
                <c:pt idx="1076">
                  <c:v>39783.0</c:v>
                </c:pt>
                <c:pt idx="1077">
                  <c:v>39783.0</c:v>
                </c:pt>
                <c:pt idx="1078">
                  <c:v>39783.0</c:v>
                </c:pt>
                <c:pt idx="1079">
                  <c:v>39783.0</c:v>
                </c:pt>
                <c:pt idx="1080">
                  <c:v>39783.0</c:v>
                </c:pt>
                <c:pt idx="1081">
                  <c:v>39783.0</c:v>
                </c:pt>
                <c:pt idx="1082">
                  <c:v>39783.0</c:v>
                </c:pt>
                <c:pt idx="1083">
                  <c:v>39783.0</c:v>
                </c:pt>
                <c:pt idx="1084">
                  <c:v>39783.0</c:v>
                </c:pt>
                <c:pt idx="1085">
                  <c:v>39783.0</c:v>
                </c:pt>
                <c:pt idx="1086">
                  <c:v>39783.0</c:v>
                </c:pt>
                <c:pt idx="1087">
                  <c:v>39783.0</c:v>
                </c:pt>
                <c:pt idx="1088">
                  <c:v>39783.0</c:v>
                </c:pt>
                <c:pt idx="1089">
                  <c:v>39783.0</c:v>
                </c:pt>
                <c:pt idx="1090">
                  <c:v>39783.0</c:v>
                </c:pt>
                <c:pt idx="1091">
                  <c:v>39783.0</c:v>
                </c:pt>
                <c:pt idx="1092">
                  <c:v>39783.0</c:v>
                </c:pt>
                <c:pt idx="1093">
                  <c:v>39783.0</c:v>
                </c:pt>
                <c:pt idx="1094">
                  <c:v>39753.0</c:v>
                </c:pt>
                <c:pt idx="1095">
                  <c:v>39753.0</c:v>
                </c:pt>
                <c:pt idx="1096">
                  <c:v>39753.0</c:v>
                </c:pt>
                <c:pt idx="1097">
                  <c:v>39753.0</c:v>
                </c:pt>
                <c:pt idx="1098">
                  <c:v>39753.0</c:v>
                </c:pt>
                <c:pt idx="1099">
                  <c:v>39753.0</c:v>
                </c:pt>
                <c:pt idx="1100">
                  <c:v>39753.0</c:v>
                </c:pt>
                <c:pt idx="1101">
                  <c:v>39753.0</c:v>
                </c:pt>
                <c:pt idx="1102">
                  <c:v>39753.0</c:v>
                </c:pt>
                <c:pt idx="1103">
                  <c:v>39753.0</c:v>
                </c:pt>
                <c:pt idx="1104">
                  <c:v>39753.0</c:v>
                </c:pt>
                <c:pt idx="1105">
                  <c:v>39753.0</c:v>
                </c:pt>
                <c:pt idx="1106">
                  <c:v>39753.0</c:v>
                </c:pt>
                <c:pt idx="1107">
                  <c:v>39753.0</c:v>
                </c:pt>
                <c:pt idx="1108">
                  <c:v>39753.0</c:v>
                </c:pt>
                <c:pt idx="1109">
                  <c:v>39753.0</c:v>
                </c:pt>
                <c:pt idx="1110">
                  <c:v>39753.0</c:v>
                </c:pt>
                <c:pt idx="1111">
                  <c:v>39753.0</c:v>
                </c:pt>
                <c:pt idx="1112">
                  <c:v>39722.0</c:v>
                </c:pt>
                <c:pt idx="1113">
                  <c:v>39722.0</c:v>
                </c:pt>
                <c:pt idx="1114">
                  <c:v>39722.0</c:v>
                </c:pt>
                <c:pt idx="1115">
                  <c:v>39722.0</c:v>
                </c:pt>
                <c:pt idx="1116">
                  <c:v>39722.0</c:v>
                </c:pt>
                <c:pt idx="1117">
                  <c:v>39722.0</c:v>
                </c:pt>
                <c:pt idx="1118">
                  <c:v>39722.0</c:v>
                </c:pt>
                <c:pt idx="1119">
                  <c:v>39722.0</c:v>
                </c:pt>
                <c:pt idx="1120">
                  <c:v>39722.0</c:v>
                </c:pt>
                <c:pt idx="1121">
                  <c:v>39722.0</c:v>
                </c:pt>
                <c:pt idx="1122">
                  <c:v>39722.0</c:v>
                </c:pt>
                <c:pt idx="1123">
                  <c:v>39722.0</c:v>
                </c:pt>
                <c:pt idx="1124">
                  <c:v>39722.0</c:v>
                </c:pt>
                <c:pt idx="1125">
                  <c:v>39722.0</c:v>
                </c:pt>
                <c:pt idx="1126">
                  <c:v>39722.0</c:v>
                </c:pt>
                <c:pt idx="1127">
                  <c:v>39722.0</c:v>
                </c:pt>
                <c:pt idx="1128">
                  <c:v>39722.0</c:v>
                </c:pt>
                <c:pt idx="1129">
                  <c:v>39722.0</c:v>
                </c:pt>
                <c:pt idx="1130">
                  <c:v>39722.0</c:v>
                </c:pt>
                <c:pt idx="1131">
                  <c:v>39722.0</c:v>
                </c:pt>
                <c:pt idx="1132">
                  <c:v>39722.0</c:v>
                </c:pt>
                <c:pt idx="1133">
                  <c:v>39722.0</c:v>
                </c:pt>
                <c:pt idx="1134">
                  <c:v>39692.0</c:v>
                </c:pt>
                <c:pt idx="1135">
                  <c:v>39692.0</c:v>
                </c:pt>
                <c:pt idx="1136">
                  <c:v>39692.0</c:v>
                </c:pt>
                <c:pt idx="1137">
                  <c:v>39692.0</c:v>
                </c:pt>
                <c:pt idx="1138">
                  <c:v>39692.0</c:v>
                </c:pt>
                <c:pt idx="1139">
                  <c:v>39692.0</c:v>
                </c:pt>
                <c:pt idx="1140">
                  <c:v>39692.0</c:v>
                </c:pt>
                <c:pt idx="1141">
                  <c:v>39692.0</c:v>
                </c:pt>
                <c:pt idx="1142">
                  <c:v>39692.0</c:v>
                </c:pt>
                <c:pt idx="1143">
                  <c:v>39692.0</c:v>
                </c:pt>
                <c:pt idx="1144">
                  <c:v>39692.0</c:v>
                </c:pt>
                <c:pt idx="1145">
                  <c:v>39692.0</c:v>
                </c:pt>
                <c:pt idx="1146">
                  <c:v>39692.0</c:v>
                </c:pt>
                <c:pt idx="1147">
                  <c:v>39692.0</c:v>
                </c:pt>
                <c:pt idx="1148">
                  <c:v>39692.0</c:v>
                </c:pt>
                <c:pt idx="1149">
                  <c:v>39692.0</c:v>
                </c:pt>
                <c:pt idx="1150">
                  <c:v>39692.0</c:v>
                </c:pt>
                <c:pt idx="1151">
                  <c:v>39692.0</c:v>
                </c:pt>
                <c:pt idx="1152">
                  <c:v>39692.0</c:v>
                </c:pt>
                <c:pt idx="1153">
                  <c:v>39692.0</c:v>
                </c:pt>
                <c:pt idx="1154">
                  <c:v>39692.0</c:v>
                </c:pt>
                <c:pt idx="1155">
                  <c:v>39661.0</c:v>
                </c:pt>
                <c:pt idx="1156">
                  <c:v>39661.0</c:v>
                </c:pt>
                <c:pt idx="1157">
                  <c:v>39661.0</c:v>
                </c:pt>
                <c:pt idx="1158">
                  <c:v>39661.0</c:v>
                </c:pt>
                <c:pt idx="1159">
                  <c:v>39661.0</c:v>
                </c:pt>
                <c:pt idx="1160">
                  <c:v>39661.0</c:v>
                </c:pt>
                <c:pt idx="1161">
                  <c:v>39661.0</c:v>
                </c:pt>
                <c:pt idx="1162">
                  <c:v>39661.0</c:v>
                </c:pt>
                <c:pt idx="1163">
                  <c:v>39661.0</c:v>
                </c:pt>
                <c:pt idx="1164">
                  <c:v>39661.0</c:v>
                </c:pt>
                <c:pt idx="1165">
                  <c:v>39661.0</c:v>
                </c:pt>
                <c:pt idx="1166">
                  <c:v>39661.0</c:v>
                </c:pt>
                <c:pt idx="1167">
                  <c:v>39661.0</c:v>
                </c:pt>
                <c:pt idx="1168">
                  <c:v>39661.0</c:v>
                </c:pt>
                <c:pt idx="1169">
                  <c:v>39661.0</c:v>
                </c:pt>
                <c:pt idx="1170">
                  <c:v>39661.0</c:v>
                </c:pt>
                <c:pt idx="1171">
                  <c:v>39661.0</c:v>
                </c:pt>
                <c:pt idx="1172">
                  <c:v>39661.0</c:v>
                </c:pt>
                <c:pt idx="1173">
                  <c:v>39661.0</c:v>
                </c:pt>
                <c:pt idx="1174">
                  <c:v>39661.0</c:v>
                </c:pt>
                <c:pt idx="1175">
                  <c:v>39661.0</c:v>
                </c:pt>
                <c:pt idx="1176">
                  <c:v>39630.0</c:v>
                </c:pt>
                <c:pt idx="1177">
                  <c:v>39630.0</c:v>
                </c:pt>
                <c:pt idx="1178">
                  <c:v>39630.0</c:v>
                </c:pt>
                <c:pt idx="1179">
                  <c:v>39630.0</c:v>
                </c:pt>
                <c:pt idx="1180">
                  <c:v>39630.0</c:v>
                </c:pt>
                <c:pt idx="1181">
                  <c:v>39630.0</c:v>
                </c:pt>
                <c:pt idx="1182">
                  <c:v>39630.0</c:v>
                </c:pt>
                <c:pt idx="1183">
                  <c:v>39630.0</c:v>
                </c:pt>
                <c:pt idx="1184">
                  <c:v>39630.0</c:v>
                </c:pt>
                <c:pt idx="1185">
                  <c:v>39630.0</c:v>
                </c:pt>
                <c:pt idx="1186">
                  <c:v>39630.0</c:v>
                </c:pt>
                <c:pt idx="1187">
                  <c:v>39630.0</c:v>
                </c:pt>
                <c:pt idx="1188">
                  <c:v>39630.0</c:v>
                </c:pt>
                <c:pt idx="1189">
                  <c:v>39630.0</c:v>
                </c:pt>
                <c:pt idx="1190">
                  <c:v>39630.0</c:v>
                </c:pt>
                <c:pt idx="1191">
                  <c:v>39630.0</c:v>
                </c:pt>
                <c:pt idx="1192">
                  <c:v>39630.0</c:v>
                </c:pt>
                <c:pt idx="1193">
                  <c:v>39630.0</c:v>
                </c:pt>
                <c:pt idx="1194">
                  <c:v>39630.0</c:v>
                </c:pt>
                <c:pt idx="1195">
                  <c:v>39630.0</c:v>
                </c:pt>
                <c:pt idx="1196">
                  <c:v>39630.0</c:v>
                </c:pt>
                <c:pt idx="1197">
                  <c:v>39630.0</c:v>
                </c:pt>
                <c:pt idx="1198">
                  <c:v>39600.0</c:v>
                </c:pt>
                <c:pt idx="1199">
                  <c:v>39600.0</c:v>
                </c:pt>
                <c:pt idx="1200">
                  <c:v>39600.0</c:v>
                </c:pt>
                <c:pt idx="1201">
                  <c:v>39600.0</c:v>
                </c:pt>
                <c:pt idx="1202">
                  <c:v>39600.0</c:v>
                </c:pt>
                <c:pt idx="1203">
                  <c:v>39600.0</c:v>
                </c:pt>
                <c:pt idx="1204">
                  <c:v>39600.0</c:v>
                </c:pt>
                <c:pt idx="1205">
                  <c:v>39600.0</c:v>
                </c:pt>
                <c:pt idx="1206">
                  <c:v>39600.0</c:v>
                </c:pt>
                <c:pt idx="1207">
                  <c:v>39600.0</c:v>
                </c:pt>
                <c:pt idx="1208">
                  <c:v>39600.0</c:v>
                </c:pt>
                <c:pt idx="1209">
                  <c:v>39600.0</c:v>
                </c:pt>
                <c:pt idx="1210">
                  <c:v>39600.0</c:v>
                </c:pt>
                <c:pt idx="1211">
                  <c:v>39600.0</c:v>
                </c:pt>
                <c:pt idx="1212">
                  <c:v>39600.0</c:v>
                </c:pt>
                <c:pt idx="1213">
                  <c:v>39600.0</c:v>
                </c:pt>
                <c:pt idx="1214">
                  <c:v>39600.0</c:v>
                </c:pt>
                <c:pt idx="1215">
                  <c:v>39600.0</c:v>
                </c:pt>
                <c:pt idx="1216">
                  <c:v>39600.0</c:v>
                </c:pt>
                <c:pt idx="1217">
                  <c:v>39600.0</c:v>
                </c:pt>
                <c:pt idx="1218">
                  <c:v>39600.0</c:v>
                </c:pt>
                <c:pt idx="1219">
                  <c:v>39569.0</c:v>
                </c:pt>
                <c:pt idx="1220">
                  <c:v>39569.0</c:v>
                </c:pt>
                <c:pt idx="1221">
                  <c:v>39569.0</c:v>
                </c:pt>
                <c:pt idx="1222">
                  <c:v>39569.0</c:v>
                </c:pt>
                <c:pt idx="1223">
                  <c:v>39569.0</c:v>
                </c:pt>
                <c:pt idx="1224">
                  <c:v>39569.0</c:v>
                </c:pt>
                <c:pt idx="1225">
                  <c:v>39569.0</c:v>
                </c:pt>
                <c:pt idx="1226">
                  <c:v>39569.0</c:v>
                </c:pt>
                <c:pt idx="1227">
                  <c:v>39569.0</c:v>
                </c:pt>
                <c:pt idx="1228">
                  <c:v>39569.0</c:v>
                </c:pt>
                <c:pt idx="1229">
                  <c:v>39569.0</c:v>
                </c:pt>
                <c:pt idx="1230">
                  <c:v>39569.0</c:v>
                </c:pt>
                <c:pt idx="1231">
                  <c:v>39569.0</c:v>
                </c:pt>
                <c:pt idx="1232">
                  <c:v>39569.0</c:v>
                </c:pt>
                <c:pt idx="1233">
                  <c:v>39569.0</c:v>
                </c:pt>
                <c:pt idx="1234">
                  <c:v>39569.0</c:v>
                </c:pt>
                <c:pt idx="1235">
                  <c:v>39569.0</c:v>
                </c:pt>
                <c:pt idx="1236">
                  <c:v>39569.0</c:v>
                </c:pt>
                <c:pt idx="1237">
                  <c:v>39569.0</c:v>
                </c:pt>
                <c:pt idx="1238">
                  <c:v>39569.0</c:v>
                </c:pt>
                <c:pt idx="1239">
                  <c:v>39569.0</c:v>
                </c:pt>
                <c:pt idx="1240">
                  <c:v>39539.0</c:v>
                </c:pt>
                <c:pt idx="1241">
                  <c:v>39539.0</c:v>
                </c:pt>
                <c:pt idx="1242">
                  <c:v>39539.0</c:v>
                </c:pt>
                <c:pt idx="1243">
                  <c:v>39539.0</c:v>
                </c:pt>
                <c:pt idx="1244">
                  <c:v>39539.0</c:v>
                </c:pt>
                <c:pt idx="1245">
                  <c:v>39539.0</c:v>
                </c:pt>
                <c:pt idx="1246">
                  <c:v>39539.0</c:v>
                </c:pt>
                <c:pt idx="1247">
                  <c:v>39539.0</c:v>
                </c:pt>
                <c:pt idx="1248">
                  <c:v>39539.0</c:v>
                </c:pt>
                <c:pt idx="1249">
                  <c:v>39539.0</c:v>
                </c:pt>
                <c:pt idx="1250">
                  <c:v>39539.0</c:v>
                </c:pt>
                <c:pt idx="1251">
                  <c:v>39539.0</c:v>
                </c:pt>
                <c:pt idx="1252">
                  <c:v>39539.0</c:v>
                </c:pt>
                <c:pt idx="1253">
                  <c:v>39539.0</c:v>
                </c:pt>
                <c:pt idx="1254">
                  <c:v>39539.0</c:v>
                </c:pt>
                <c:pt idx="1255">
                  <c:v>39539.0</c:v>
                </c:pt>
                <c:pt idx="1256">
                  <c:v>39539.0</c:v>
                </c:pt>
                <c:pt idx="1257">
                  <c:v>39539.0</c:v>
                </c:pt>
                <c:pt idx="1258">
                  <c:v>39539.0</c:v>
                </c:pt>
                <c:pt idx="1259">
                  <c:v>39539.0</c:v>
                </c:pt>
                <c:pt idx="1260">
                  <c:v>39539.0</c:v>
                </c:pt>
                <c:pt idx="1261">
                  <c:v>39539.0</c:v>
                </c:pt>
                <c:pt idx="1262">
                  <c:v>39508.0</c:v>
                </c:pt>
                <c:pt idx="1263">
                  <c:v>39508.0</c:v>
                </c:pt>
                <c:pt idx="1264">
                  <c:v>39508.0</c:v>
                </c:pt>
                <c:pt idx="1265">
                  <c:v>39508.0</c:v>
                </c:pt>
                <c:pt idx="1266">
                  <c:v>39508.0</c:v>
                </c:pt>
                <c:pt idx="1267">
                  <c:v>39508.0</c:v>
                </c:pt>
                <c:pt idx="1268">
                  <c:v>39508.0</c:v>
                </c:pt>
                <c:pt idx="1269">
                  <c:v>39508.0</c:v>
                </c:pt>
                <c:pt idx="1270">
                  <c:v>39508.0</c:v>
                </c:pt>
                <c:pt idx="1271">
                  <c:v>39508.0</c:v>
                </c:pt>
                <c:pt idx="1272">
                  <c:v>39508.0</c:v>
                </c:pt>
                <c:pt idx="1273">
                  <c:v>39508.0</c:v>
                </c:pt>
                <c:pt idx="1274">
                  <c:v>39508.0</c:v>
                </c:pt>
                <c:pt idx="1275">
                  <c:v>39508.0</c:v>
                </c:pt>
                <c:pt idx="1276">
                  <c:v>39508.0</c:v>
                </c:pt>
                <c:pt idx="1277">
                  <c:v>39508.0</c:v>
                </c:pt>
                <c:pt idx="1278">
                  <c:v>39508.0</c:v>
                </c:pt>
                <c:pt idx="1279">
                  <c:v>39508.0</c:v>
                </c:pt>
                <c:pt idx="1280">
                  <c:v>39508.0</c:v>
                </c:pt>
                <c:pt idx="1281">
                  <c:v>39508.0</c:v>
                </c:pt>
                <c:pt idx="1282">
                  <c:v>39479.0</c:v>
                </c:pt>
                <c:pt idx="1283">
                  <c:v>39479.0</c:v>
                </c:pt>
                <c:pt idx="1284">
                  <c:v>39479.0</c:v>
                </c:pt>
                <c:pt idx="1285">
                  <c:v>39479.0</c:v>
                </c:pt>
                <c:pt idx="1286">
                  <c:v>39479.0</c:v>
                </c:pt>
                <c:pt idx="1287">
                  <c:v>39479.0</c:v>
                </c:pt>
                <c:pt idx="1288">
                  <c:v>39479.0</c:v>
                </c:pt>
                <c:pt idx="1289">
                  <c:v>39479.0</c:v>
                </c:pt>
                <c:pt idx="1290">
                  <c:v>39479.0</c:v>
                </c:pt>
                <c:pt idx="1291">
                  <c:v>39479.0</c:v>
                </c:pt>
                <c:pt idx="1292">
                  <c:v>39479.0</c:v>
                </c:pt>
                <c:pt idx="1293">
                  <c:v>39479.0</c:v>
                </c:pt>
                <c:pt idx="1294">
                  <c:v>39479.0</c:v>
                </c:pt>
                <c:pt idx="1295">
                  <c:v>39479.0</c:v>
                </c:pt>
                <c:pt idx="1296">
                  <c:v>39479.0</c:v>
                </c:pt>
                <c:pt idx="1297">
                  <c:v>39479.0</c:v>
                </c:pt>
                <c:pt idx="1298">
                  <c:v>39479.0</c:v>
                </c:pt>
                <c:pt idx="1299">
                  <c:v>39479.0</c:v>
                </c:pt>
                <c:pt idx="1300">
                  <c:v>39479.0</c:v>
                </c:pt>
                <c:pt idx="1301">
                  <c:v>39479.0</c:v>
                </c:pt>
                <c:pt idx="1302">
                  <c:v>39448.0</c:v>
                </c:pt>
                <c:pt idx="1303">
                  <c:v>39448.0</c:v>
                </c:pt>
                <c:pt idx="1304">
                  <c:v>39448.0</c:v>
                </c:pt>
                <c:pt idx="1305">
                  <c:v>39448.0</c:v>
                </c:pt>
                <c:pt idx="1306">
                  <c:v>39448.0</c:v>
                </c:pt>
                <c:pt idx="1307">
                  <c:v>39448.0</c:v>
                </c:pt>
                <c:pt idx="1308">
                  <c:v>39448.0</c:v>
                </c:pt>
                <c:pt idx="1309">
                  <c:v>39448.0</c:v>
                </c:pt>
                <c:pt idx="1310">
                  <c:v>39448.0</c:v>
                </c:pt>
                <c:pt idx="1311">
                  <c:v>39448.0</c:v>
                </c:pt>
                <c:pt idx="1312">
                  <c:v>39448.0</c:v>
                </c:pt>
                <c:pt idx="1313">
                  <c:v>39448.0</c:v>
                </c:pt>
                <c:pt idx="1314">
                  <c:v>39448.0</c:v>
                </c:pt>
                <c:pt idx="1315">
                  <c:v>39448.0</c:v>
                </c:pt>
                <c:pt idx="1316">
                  <c:v>39448.0</c:v>
                </c:pt>
                <c:pt idx="1317">
                  <c:v>39448.0</c:v>
                </c:pt>
                <c:pt idx="1318">
                  <c:v>39448.0</c:v>
                </c:pt>
                <c:pt idx="1319">
                  <c:v>39448.0</c:v>
                </c:pt>
                <c:pt idx="1320">
                  <c:v>39448.0</c:v>
                </c:pt>
                <c:pt idx="1321">
                  <c:v>39448.0</c:v>
                </c:pt>
                <c:pt idx="1322">
                  <c:v>39448.0</c:v>
                </c:pt>
                <c:pt idx="1323">
                  <c:v>39425.0</c:v>
                </c:pt>
                <c:pt idx="1324">
                  <c:v>39425.0</c:v>
                </c:pt>
                <c:pt idx="1325">
                  <c:v>39425.0</c:v>
                </c:pt>
                <c:pt idx="1326">
                  <c:v>39425.0</c:v>
                </c:pt>
                <c:pt idx="1327">
                  <c:v>39425.0</c:v>
                </c:pt>
                <c:pt idx="1328">
                  <c:v>39425.0</c:v>
                </c:pt>
                <c:pt idx="1329">
                  <c:v>39425.0</c:v>
                </c:pt>
                <c:pt idx="1330">
                  <c:v>39425.0</c:v>
                </c:pt>
                <c:pt idx="1331">
                  <c:v>39425.0</c:v>
                </c:pt>
                <c:pt idx="1332">
                  <c:v>39425.0</c:v>
                </c:pt>
                <c:pt idx="1333">
                  <c:v>39425.0</c:v>
                </c:pt>
                <c:pt idx="1334">
                  <c:v>39425.0</c:v>
                </c:pt>
                <c:pt idx="1335">
                  <c:v>39425.0</c:v>
                </c:pt>
                <c:pt idx="1336">
                  <c:v>39425.0</c:v>
                </c:pt>
                <c:pt idx="1337">
                  <c:v>39425.0</c:v>
                </c:pt>
                <c:pt idx="1338">
                  <c:v>39425.0</c:v>
                </c:pt>
                <c:pt idx="1339">
                  <c:v>39425.0</c:v>
                </c:pt>
                <c:pt idx="1340">
                  <c:v>39395.0</c:v>
                </c:pt>
                <c:pt idx="1341">
                  <c:v>39395.0</c:v>
                </c:pt>
                <c:pt idx="1342">
                  <c:v>39395.0</c:v>
                </c:pt>
                <c:pt idx="1343">
                  <c:v>39395.0</c:v>
                </c:pt>
                <c:pt idx="1344">
                  <c:v>39395.0</c:v>
                </c:pt>
                <c:pt idx="1345">
                  <c:v>39395.0</c:v>
                </c:pt>
                <c:pt idx="1346">
                  <c:v>39395.0</c:v>
                </c:pt>
                <c:pt idx="1347">
                  <c:v>39395.0</c:v>
                </c:pt>
                <c:pt idx="1348">
                  <c:v>39395.0</c:v>
                </c:pt>
                <c:pt idx="1349">
                  <c:v>39395.0</c:v>
                </c:pt>
                <c:pt idx="1350">
                  <c:v>39395.0</c:v>
                </c:pt>
                <c:pt idx="1351">
                  <c:v>39395.0</c:v>
                </c:pt>
                <c:pt idx="1352">
                  <c:v>39395.0</c:v>
                </c:pt>
                <c:pt idx="1353">
                  <c:v>39395.0</c:v>
                </c:pt>
                <c:pt idx="1354">
                  <c:v>39395.0</c:v>
                </c:pt>
                <c:pt idx="1355">
                  <c:v>39395.0</c:v>
                </c:pt>
                <c:pt idx="1356">
                  <c:v>39395.0</c:v>
                </c:pt>
                <c:pt idx="1357">
                  <c:v>39395.0</c:v>
                </c:pt>
                <c:pt idx="1358">
                  <c:v>39395.0</c:v>
                </c:pt>
                <c:pt idx="1359">
                  <c:v>39395.0</c:v>
                </c:pt>
                <c:pt idx="1360">
                  <c:v>39395.0</c:v>
                </c:pt>
                <c:pt idx="1361">
                  <c:v>39364.0</c:v>
                </c:pt>
                <c:pt idx="1362">
                  <c:v>39364.0</c:v>
                </c:pt>
                <c:pt idx="1363">
                  <c:v>39364.0</c:v>
                </c:pt>
                <c:pt idx="1364">
                  <c:v>39364.0</c:v>
                </c:pt>
                <c:pt idx="1365">
                  <c:v>39364.0</c:v>
                </c:pt>
                <c:pt idx="1366">
                  <c:v>39364.0</c:v>
                </c:pt>
                <c:pt idx="1367">
                  <c:v>39364.0</c:v>
                </c:pt>
                <c:pt idx="1368">
                  <c:v>39364.0</c:v>
                </c:pt>
                <c:pt idx="1369">
                  <c:v>39364.0</c:v>
                </c:pt>
                <c:pt idx="1370">
                  <c:v>39364.0</c:v>
                </c:pt>
                <c:pt idx="1371">
                  <c:v>39364.0</c:v>
                </c:pt>
                <c:pt idx="1372">
                  <c:v>39364.0</c:v>
                </c:pt>
                <c:pt idx="1373">
                  <c:v>39364.0</c:v>
                </c:pt>
                <c:pt idx="1374">
                  <c:v>39364.0</c:v>
                </c:pt>
                <c:pt idx="1375">
                  <c:v>39364.0</c:v>
                </c:pt>
                <c:pt idx="1376">
                  <c:v>39364.0</c:v>
                </c:pt>
                <c:pt idx="1377">
                  <c:v>39364.0</c:v>
                </c:pt>
                <c:pt idx="1378">
                  <c:v>39364.0</c:v>
                </c:pt>
                <c:pt idx="1379">
                  <c:v>39364.0</c:v>
                </c:pt>
                <c:pt idx="1380">
                  <c:v>39364.0</c:v>
                </c:pt>
                <c:pt idx="1381">
                  <c:v>39364.0</c:v>
                </c:pt>
                <c:pt idx="1382">
                  <c:v>39364.0</c:v>
                </c:pt>
                <c:pt idx="1383">
                  <c:v>39331.0</c:v>
                </c:pt>
                <c:pt idx="1384">
                  <c:v>39331.0</c:v>
                </c:pt>
                <c:pt idx="1385">
                  <c:v>39331.0</c:v>
                </c:pt>
                <c:pt idx="1386">
                  <c:v>39331.0</c:v>
                </c:pt>
                <c:pt idx="1387">
                  <c:v>39331.0</c:v>
                </c:pt>
                <c:pt idx="1388">
                  <c:v>39331.0</c:v>
                </c:pt>
                <c:pt idx="1389">
                  <c:v>39331.0</c:v>
                </c:pt>
                <c:pt idx="1390">
                  <c:v>39331.0</c:v>
                </c:pt>
                <c:pt idx="1391">
                  <c:v>39331.0</c:v>
                </c:pt>
                <c:pt idx="1392">
                  <c:v>39331.0</c:v>
                </c:pt>
                <c:pt idx="1393">
                  <c:v>39331.0</c:v>
                </c:pt>
                <c:pt idx="1394">
                  <c:v>39331.0</c:v>
                </c:pt>
                <c:pt idx="1395">
                  <c:v>39331.0</c:v>
                </c:pt>
                <c:pt idx="1396">
                  <c:v>39331.0</c:v>
                </c:pt>
                <c:pt idx="1397">
                  <c:v>39331.0</c:v>
                </c:pt>
                <c:pt idx="1398">
                  <c:v>39331.0</c:v>
                </c:pt>
                <c:pt idx="1399">
                  <c:v>39331.0</c:v>
                </c:pt>
                <c:pt idx="1400">
                  <c:v>39331.0</c:v>
                </c:pt>
                <c:pt idx="1401">
                  <c:v>39331.0</c:v>
                </c:pt>
                <c:pt idx="1402">
                  <c:v>39331.0</c:v>
                </c:pt>
                <c:pt idx="1403">
                  <c:v>39300.0</c:v>
                </c:pt>
                <c:pt idx="1404">
                  <c:v>39300.0</c:v>
                </c:pt>
                <c:pt idx="1405">
                  <c:v>39300.0</c:v>
                </c:pt>
                <c:pt idx="1406">
                  <c:v>39300.0</c:v>
                </c:pt>
                <c:pt idx="1407">
                  <c:v>39300.0</c:v>
                </c:pt>
                <c:pt idx="1408">
                  <c:v>39300.0</c:v>
                </c:pt>
                <c:pt idx="1409">
                  <c:v>39300.0</c:v>
                </c:pt>
                <c:pt idx="1410">
                  <c:v>39300.0</c:v>
                </c:pt>
                <c:pt idx="1411">
                  <c:v>39300.0</c:v>
                </c:pt>
                <c:pt idx="1412">
                  <c:v>39300.0</c:v>
                </c:pt>
                <c:pt idx="1413">
                  <c:v>39300.0</c:v>
                </c:pt>
                <c:pt idx="1414">
                  <c:v>39300.0</c:v>
                </c:pt>
                <c:pt idx="1415">
                  <c:v>39300.0</c:v>
                </c:pt>
                <c:pt idx="1416">
                  <c:v>39300.0</c:v>
                </c:pt>
                <c:pt idx="1417">
                  <c:v>39300.0</c:v>
                </c:pt>
                <c:pt idx="1418">
                  <c:v>39300.0</c:v>
                </c:pt>
                <c:pt idx="1419">
                  <c:v>39300.0</c:v>
                </c:pt>
                <c:pt idx="1420">
                  <c:v>39300.0</c:v>
                </c:pt>
                <c:pt idx="1421">
                  <c:v>39269.0</c:v>
                </c:pt>
                <c:pt idx="1422">
                  <c:v>39269.0</c:v>
                </c:pt>
                <c:pt idx="1423">
                  <c:v>39269.0</c:v>
                </c:pt>
                <c:pt idx="1424">
                  <c:v>39269.0</c:v>
                </c:pt>
                <c:pt idx="1425">
                  <c:v>39269.0</c:v>
                </c:pt>
                <c:pt idx="1426">
                  <c:v>39269.0</c:v>
                </c:pt>
                <c:pt idx="1427">
                  <c:v>39269.0</c:v>
                </c:pt>
                <c:pt idx="1428">
                  <c:v>39269.0</c:v>
                </c:pt>
                <c:pt idx="1429">
                  <c:v>39269.0</c:v>
                </c:pt>
                <c:pt idx="1430">
                  <c:v>39269.0</c:v>
                </c:pt>
                <c:pt idx="1431">
                  <c:v>39269.0</c:v>
                </c:pt>
                <c:pt idx="1432">
                  <c:v>39269.0</c:v>
                </c:pt>
                <c:pt idx="1433">
                  <c:v>39269.0</c:v>
                </c:pt>
                <c:pt idx="1434">
                  <c:v>39269.0</c:v>
                </c:pt>
                <c:pt idx="1435">
                  <c:v>39269.0</c:v>
                </c:pt>
                <c:pt idx="1436">
                  <c:v>39269.0</c:v>
                </c:pt>
                <c:pt idx="1437">
                  <c:v>39269.0</c:v>
                </c:pt>
                <c:pt idx="1438">
                  <c:v>39269.0</c:v>
                </c:pt>
                <c:pt idx="1439">
                  <c:v>39269.0</c:v>
                </c:pt>
                <c:pt idx="1440">
                  <c:v>39269.0</c:v>
                </c:pt>
                <c:pt idx="1441">
                  <c:v>39239.0</c:v>
                </c:pt>
                <c:pt idx="1442">
                  <c:v>39239.0</c:v>
                </c:pt>
                <c:pt idx="1443">
                  <c:v>39239.0</c:v>
                </c:pt>
                <c:pt idx="1444">
                  <c:v>39239.0</c:v>
                </c:pt>
                <c:pt idx="1445">
                  <c:v>39239.0</c:v>
                </c:pt>
                <c:pt idx="1446">
                  <c:v>39239.0</c:v>
                </c:pt>
                <c:pt idx="1447">
                  <c:v>39239.0</c:v>
                </c:pt>
                <c:pt idx="1448">
                  <c:v>39239.0</c:v>
                </c:pt>
                <c:pt idx="1449">
                  <c:v>39239.0</c:v>
                </c:pt>
                <c:pt idx="1450">
                  <c:v>39239.0</c:v>
                </c:pt>
                <c:pt idx="1451">
                  <c:v>39239.0</c:v>
                </c:pt>
                <c:pt idx="1452">
                  <c:v>39239.0</c:v>
                </c:pt>
                <c:pt idx="1453">
                  <c:v>39239.0</c:v>
                </c:pt>
                <c:pt idx="1454">
                  <c:v>39239.0</c:v>
                </c:pt>
                <c:pt idx="1455">
                  <c:v>39239.0</c:v>
                </c:pt>
                <c:pt idx="1456">
                  <c:v>39208.0</c:v>
                </c:pt>
                <c:pt idx="1457">
                  <c:v>39208.0</c:v>
                </c:pt>
                <c:pt idx="1458">
                  <c:v>39208.0</c:v>
                </c:pt>
                <c:pt idx="1459">
                  <c:v>39208.0</c:v>
                </c:pt>
                <c:pt idx="1460">
                  <c:v>39208.0</c:v>
                </c:pt>
                <c:pt idx="1461">
                  <c:v>39208.0</c:v>
                </c:pt>
                <c:pt idx="1462">
                  <c:v>39208.0</c:v>
                </c:pt>
                <c:pt idx="1463">
                  <c:v>39208.0</c:v>
                </c:pt>
                <c:pt idx="1464">
                  <c:v>39208.0</c:v>
                </c:pt>
                <c:pt idx="1465">
                  <c:v>39208.0</c:v>
                </c:pt>
                <c:pt idx="1466">
                  <c:v>39208.0</c:v>
                </c:pt>
                <c:pt idx="1467">
                  <c:v>39208.0</c:v>
                </c:pt>
                <c:pt idx="1468">
                  <c:v>39208.0</c:v>
                </c:pt>
                <c:pt idx="1469">
                  <c:v>39208.0</c:v>
                </c:pt>
                <c:pt idx="1470">
                  <c:v>39208.0</c:v>
                </c:pt>
                <c:pt idx="1471">
                  <c:v>39208.0</c:v>
                </c:pt>
                <c:pt idx="1472">
                  <c:v>39208.0</c:v>
                </c:pt>
                <c:pt idx="1473">
                  <c:v>39178.0</c:v>
                </c:pt>
                <c:pt idx="1474">
                  <c:v>39178.0</c:v>
                </c:pt>
                <c:pt idx="1475">
                  <c:v>39178.0</c:v>
                </c:pt>
                <c:pt idx="1476">
                  <c:v>39178.0</c:v>
                </c:pt>
                <c:pt idx="1477">
                  <c:v>39178.0</c:v>
                </c:pt>
                <c:pt idx="1478">
                  <c:v>39178.0</c:v>
                </c:pt>
                <c:pt idx="1479">
                  <c:v>39178.0</c:v>
                </c:pt>
                <c:pt idx="1480">
                  <c:v>39178.0</c:v>
                </c:pt>
                <c:pt idx="1481">
                  <c:v>39178.0</c:v>
                </c:pt>
                <c:pt idx="1482">
                  <c:v>39178.0</c:v>
                </c:pt>
                <c:pt idx="1483">
                  <c:v>39178.0</c:v>
                </c:pt>
                <c:pt idx="1484">
                  <c:v>39178.0</c:v>
                </c:pt>
                <c:pt idx="1485">
                  <c:v>39178.0</c:v>
                </c:pt>
                <c:pt idx="1486">
                  <c:v>39178.0</c:v>
                </c:pt>
                <c:pt idx="1487">
                  <c:v>39178.0</c:v>
                </c:pt>
                <c:pt idx="1488">
                  <c:v>39178.0</c:v>
                </c:pt>
                <c:pt idx="1489">
                  <c:v>39178.0</c:v>
                </c:pt>
                <c:pt idx="1490">
                  <c:v>39178.0</c:v>
                </c:pt>
                <c:pt idx="1491">
                  <c:v>39178.0</c:v>
                </c:pt>
                <c:pt idx="1492">
                  <c:v>39147.0</c:v>
                </c:pt>
                <c:pt idx="1493">
                  <c:v>39147.0</c:v>
                </c:pt>
                <c:pt idx="1494">
                  <c:v>39147.0</c:v>
                </c:pt>
                <c:pt idx="1495">
                  <c:v>39147.0</c:v>
                </c:pt>
                <c:pt idx="1496">
                  <c:v>39147.0</c:v>
                </c:pt>
                <c:pt idx="1497">
                  <c:v>39147.0</c:v>
                </c:pt>
                <c:pt idx="1498">
                  <c:v>39147.0</c:v>
                </c:pt>
                <c:pt idx="1499">
                  <c:v>39147.0</c:v>
                </c:pt>
                <c:pt idx="1500">
                  <c:v>39147.0</c:v>
                </c:pt>
                <c:pt idx="1501">
                  <c:v>39147.0</c:v>
                </c:pt>
                <c:pt idx="1502">
                  <c:v>39147.0</c:v>
                </c:pt>
                <c:pt idx="1503">
                  <c:v>39147.0</c:v>
                </c:pt>
                <c:pt idx="1504">
                  <c:v>39147.0</c:v>
                </c:pt>
                <c:pt idx="1505">
                  <c:v>39147.0</c:v>
                </c:pt>
                <c:pt idx="1506">
                  <c:v>39147.0</c:v>
                </c:pt>
                <c:pt idx="1507">
                  <c:v>39147.0</c:v>
                </c:pt>
                <c:pt idx="1508">
                  <c:v>39147.0</c:v>
                </c:pt>
                <c:pt idx="1509">
                  <c:v>39147.0</c:v>
                </c:pt>
                <c:pt idx="1510">
                  <c:v>39147.0</c:v>
                </c:pt>
                <c:pt idx="1511">
                  <c:v>39119.0</c:v>
                </c:pt>
                <c:pt idx="1512">
                  <c:v>39119.0</c:v>
                </c:pt>
                <c:pt idx="1513">
                  <c:v>39119.0</c:v>
                </c:pt>
                <c:pt idx="1514">
                  <c:v>39119.0</c:v>
                </c:pt>
                <c:pt idx="1515">
                  <c:v>39119.0</c:v>
                </c:pt>
                <c:pt idx="1516">
                  <c:v>39119.0</c:v>
                </c:pt>
                <c:pt idx="1517">
                  <c:v>39119.0</c:v>
                </c:pt>
                <c:pt idx="1518">
                  <c:v>39119.0</c:v>
                </c:pt>
                <c:pt idx="1519">
                  <c:v>39119.0</c:v>
                </c:pt>
                <c:pt idx="1520">
                  <c:v>39119.0</c:v>
                </c:pt>
                <c:pt idx="1521">
                  <c:v>39119.0</c:v>
                </c:pt>
                <c:pt idx="1522">
                  <c:v>39119.0</c:v>
                </c:pt>
                <c:pt idx="1523">
                  <c:v>39119.0</c:v>
                </c:pt>
                <c:pt idx="1524">
                  <c:v>39119.0</c:v>
                </c:pt>
                <c:pt idx="1525">
                  <c:v>39119.0</c:v>
                </c:pt>
                <c:pt idx="1526">
                  <c:v>39119.0</c:v>
                </c:pt>
                <c:pt idx="1527">
                  <c:v>39119.0</c:v>
                </c:pt>
                <c:pt idx="1528">
                  <c:v>39118.0</c:v>
                </c:pt>
                <c:pt idx="1529">
                  <c:v>39114.0</c:v>
                </c:pt>
                <c:pt idx="1530">
                  <c:v>39114.0</c:v>
                </c:pt>
                <c:pt idx="1531">
                  <c:v>39113.0</c:v>
                </c:pt>
                <c:pt idx="1532">
                  <c:v>39103.0</c:v>
                </c:pt>
                <c:pt idx="1533">
                  <c:v>39102.0</c:v>
                </c:pt>
                <c:pt idx="1534">
                  <c:v>39101.0</c:v>
                </c:pt>
                <c:pt idx="1535">
                  <c:v>39100.0</c:v>
                </c:pt>
                <c:pt idx="1536">
                  <c:v>39099.0</c:v>
                </c:pt>
                <c:pt idx="1537">
                  <c:v>39098.0</c:v>
                </c:pt>
                <c:pt idx="1538">
                  <c:v>39097.0</c:v>
                </c:pt>
                <c:pt idx="1539">
                  <c:v>39096.0</c:v>
                </c:pt>
                <c:pt idx="1540">
                  <c:v>39095.0</c:v>
                </c:pt>
                <c:pt idx="1541">
                  <c:v>39094.0</c:v>
                </c:pt>
                <c:pt idx="1542">
                  <c:v>39093.0</c:v>
                </c:pt>
                <c:pt idx="1543">
                  <c:v>39092.0</c:v>
                </c:pt>
                <c:pt idx="1544">
                  <c:v>39091.0</c:v>
                </c:pt>
                <c:pt idx="1545">
                  <c:v>39090.0</c:v>
                </c:pt>
                <c:pt idx="1546">
                  <c:v>39089.0</c:v>
                </c:pt>
                <c:pt idx="1547">
                  <c:v>39088.0</c:v>
                </c:pt>
                <c:pt idx="1548">
                  <c:v>39087.0</c:v>
                </c:pt>
                <c:pt idx="1549">
                  <c:v>39086.0</c:v>
                </c:pt>
                <c:pt idx="1550">
                  <c:v>39085.0</c:v>
                </c:pt>
                <c:pt idx="1551">
                  <c:v>39084.0</c:v>
                </c:pt>
              </c:numCache>
            </c:numRef>
          </c:cat>
          <c:val>
            <c:numRef>
              <c:f>'EMBI DIARIO'!$T$5:$T$1815</c:f>
              <c:numCache>
                <c:formatCode>General</c:formatCode>
                <c:ptCount val="1811"/>
                <c:pt idx="0">
                  <c:v>580.0</c:v>
                </c:pt>
                <c:pt idx="1">
                  <c:v>580.0</c:v>
                </c:pt>
                <c:pt idx="2">
                  <c:v>580.0</c:v>
                </c:pt>
                <c:pt idx="3">
                  <c:v>580.0</c:v>
                </c:pt>
                <c:pt idx="4">
                  <c:v>580.0</c:v>
                </c:pt>
                <c:pt idx="5">
                  <c:v>580.0</c:v>
                </c:pt>
                <c:pt idx="6">
                  <c:v>580.0</c:v>
                </c:pt>
                <c:pt idx="7">
                  <c:v>580.0</c:v>
                </c:pt>
                <c:pt idx="8">
                  <c:v>580.0</c:v>
                </c:pt>
                <c:pt idx="9">
                  <c:v>580.0</c:v>
                </c:pt>
                <c:pt idx="10">
                  <c:v>580.0</c:v>
                </c:pt>
                <c:pt idx="11">
                  <c:v>580.0</c:v>
                </c:pt>
                <c:pt idx="12">
                  <c:v>580.0</c:v>
                </c:pt>
                <c:pt idx="13">
                  <c:v>578.0</c:v>
                </c:pt>
                <c:pt idx="14">
                  <c:v>580.0</c:v>
                </c:pt>
                <c:pt idx="15">
                  <c:v>580.0</c:v>
                </c:pt>
                <c:pt idx="16">
                  <c:v>580.0</c:v>
                </c:pt>
                <c:pt idx="17">
                  <c:v>577.0</c:v>
                </c:pt>
                <c:pt idx="18">
                  <c:v>571.0</c:v>
                </c:pt>
                <c:pt idx="19">
                  <c:v>562.0</c:v>
                </c:pt>
                <c:pt idx="20">
                  <c:v>557.0</c:v>
                </c:pt>
                <c:pt idx="21">
                  <c:v>543.0</c:v>
                </c:pt>
                <c:pt idx="22">
                  <c:v>537.0</c:v>
                </c:pt>
                <c:pt idx="23">
                  <c:v>545.0</c:v>
                </c:pt>
                <c:pt idx="24">
                  <c:v>558.0</c:v>
                </c:pt>
                <c:pt idx="25">
                  <c:v>544.0</c:v>
                </c:pt>
                <c:pt idx="26">
                  <c:v>514.0</c:v>
                </c:pt>
                <c:pt idx="27">
                  <c:v>508.0</c:v>
                </c:pt>
                <c:pt idx="28">
                  <c:v>510.0</c:v>
                </c:pt>
                <c:pt idx="29">
                  <c:v>509.0</c:v>
                </c:pt>
                <c:pt idx="30">
                  <c:v>507.0</c:v>
                </c:pt>
                <c:pt idx="31">
                  <c:v>506.0</c:v>
                </c:pt>
                <c:pt idx="32">
                  <c:v>506.0</c:v>
                </c:pt>
                <c:pt idx="33">
                  <c:v>505.0</c:v>
                </c:pt>
                <c:pt idx="34">
                  <c:v>515.0</c:v>
                </c:pt>
                <c:pt idx="35">
                  <c:v>520.0</c:v>
                </c:pt>
                <c:pt idx="36">
                  <c:v>537.0</c:v>
                </c:pt>
                <c:pt idx="37">
                  <c:v>555.0</c:v>
                </c:pt>
                <c:pt idx="38">
                  <c:v>602.0</c:v>
                </c:pt>
                <c:pt idx="39">
                  <c:v>589.0</c:v>
                </c:pt>
                <c:pt idx="40">
                  <c:v>566.0</c:v>
                </c:pt>
                <c:pt idx="41">
                  <c:v>538.0</c:v>
                </c:pt>
                <c:pt idx="42">
                  <c:v>534.0</c:v>
                </c:pt>
                <c:pt idx="43">
                  <c:v>513.0</c:v>
                </c:pt>
                <c:pt idx="44">
                  <c:v>494.0</c:v>
                </c:pt>
                <c:pt idx="45">
                  <c:v>472.0</c:v>
                </c:pt>
                <c:pt idx="46">
                  <c:v>469.0</c:v>
                </c:pt>
                <c:pt idx="47">
                  <c:v>466.0</c:v>
                </c:pt>
                <c:pt idx="48">
                  <c:v>472.0</c:v>
                </c:pt>
                <c:pt idx="49">
                  <c:v>473.0</c:v>
                </c:pt>
                <c:pt idx="50">
                  <c:v>453.0</c:v>
                </c:pt>
                <c:pt idx="51">
                  <c:v>453.0</c:v>
                </c:pt>
                <c:pt idx="52">
                  <c:v>453.0</c:v>
                </c:pt>
                <c:pt idx="53">
                  <c:v>459.0</c:v>
                </c:pt>
                <c:pt idx="54">
                  <c:v>455.0</c:v>
                </c:pt>
                <c:pt idx="55">
                  <c:v>455.0</c:v>
                </c:pt>
                <c:pt idx="56">
                  <c:v>464.0</c:v>
                </c:pt>
                <c:pt idx="57">
                  <c:v>461.0</c:v>
                </c:pt>
                <c:pt idx="58">
                  <c:v>471.0</c:v>
                </c:pt>
                <c:pt idx="59">
                  <c:v>470.0</c:v>
                </c:pt>
                <c:pt idx="60">
                  <c:v>465.0</c:v>
                </c:pt>
                <c:pt idx="61">
                  <c:v>464.0</c:v>
                </c:pt>
                <c:pt idx="62">
                  <c:v>458.0</c:v>
                </c:pt>
                <c:pt idx="63">
                  <c:v>454.0</c:v>
                </c:pt>
                <c:pt idx="64">
                  <c:v>454.0</c:v>
                </c:pt>
                <c:pt idx="65">
                  <c:v>454.0</c:v>
                </c:pt>
                <c:pt idx="66">
                  <c:v>443.0</c:v>
                </c:pt>
                <c:pt idx="67">
                  <c:v>439.0</c:v>
                </c:pt>
                <c:pt idx="68">
                  <c:v>437.0</c:v>
                </c:pt>
                <c:pt idx="69">
                  <c:v>424.0</c:v>
                </c:pt>
                <c:pt idx="70">
                  <c:v>424.0</c:v>
                </c:pt>
                <c:pt idx="71">
                  <c:v>430.0</c:v>
                </c:pt>
                <c:pt idx="72">
                  <c:v>431.0</c:v>
                </c:pt>
                <c:pt idx="73">
                  <c:v>441.0</c:v>
                </c:pt>
                <c:pt idx="74">
                  <c:v>455.0</c:v>
                </c:pt>
                <c:pt idx="75">
                  <c:v>455.0</c:v>
                </c:pt>
                <c:pt idx="76">
                  <c:v>451.0</c:v>
                </c:pt>
                <c:pt idx="77">
                  <c:v>457.0</c:v>
                </c:pt>
                <c:pt idx="78">
                  <c:v>459.0</c:v>
                </c:pt>
                <c:pt idx="79">
                  <c:v>455.0</c:v>
                </c:pt>
                <c:pt idx="80">
                  <c:v>454.0</c:v>
                </c:pt>
                <c:pt idx="81">
                  <c:v>470.0</c:v>
                </c:pt>
                <c:pt idx="82">
                  <c:v>474.0</c:v>
                </c:pt>
                <c:pt idx="83">
                  <c:v>454.0</c:v>
                </c:pt>
                <c:pt idx="84">
                  <c:v>439.0</c:v>
                </c:pt>
                <c:pt idx="85">
                  <c:v>439.0</c:v>
                </c:pt>
                <c:pt idx="86">
                  <c:v>431.0</c:v>
                </c:pt>
                <c:pt idx="87">
                  <c:v>430.0</c:v>
                </c:pt>
                <c:pt idx="88">
                  <c:v>434.0</c:v>
                </c:pt>
                <c:pt idx="89">
                  <c:v>428.0</c:v>
                </c:pt>
                <c:pt idx="90">
                  <c:v>424.0</c:v>
                </c:pt>
                <c:pt idx="91">
                  <c:v>420.0</c:v>
                </c:pt>
                <c:pt idx="92">
                  <c:v>426.0</c:v>
                </c:pt>
                <c:pt idx="93">
                  <c:v>416.0</c:v>
                </c:pt>
                <c:pt idx="94">
                  <c:v>410.0</c:v>
                </c:pt>
                <c:pt idx="95">
                  <c:v>396.0</c:v>
                </c:pt>
                <c:pt idx="96">
                  <c:v>396.0</c:v>
                </c:pt>
                <c:pt idx="97">
                  <c:v>393.0</c:v>
                </c:pt>
                <c:pt idx="98">
                  <c:v>401.0</c:v>
                </c:pt>
                <c:pt idx="99">
                  <c:v>400.0</c:v>
                </c:pt>
                <c:pt idx="100">
                  <c:v>398.0</c:v>
                </c:pt>
                <c:pt idx="101">
                  <c:v>403.0</c:v>
                </c:pt>
                <c:pt idx="102">
                  <c:v>398.0</c:v>
                </c:pt>
                <c:pt idx="103">
                  <c:v>393.0</c:v>
                </c:pt>
                <c:pt idx="104">
                  <c:v>389.0</c:v>
                </c:pt>
                <c:pt idx="105">
                  <c:v>384.0</c:v>
                </c:pt>
                <c:pt idx="106">
                  <c:v>385.0</c:v>
                </c:pt>
                <c:pt idx="107">
                  <c:v>388.0</c:v>
                </c:pt>
                <c:pt idx="108">
                  <c:v>388.0</c:v>
                </c:pt>
                <c:pt idx="109">
                  <c:v>387.0</c:v>
                </c:pt>
                <c:pt idx="110">
                  <c:v>376.0</c:v>
                </c:pt>
                <c:pt idx="111">
                  <c:v>371.0</c:v>
                </c:pt>
                <c:pt idx="112">
                  <c:v>371.0</c:v>
                </c:pt>
                <c:pt idx="113">
                  <c:v>373.0</c:v>
                </c:pt>
                <c:pt idx="114">
                  <c:v>369.0</c:v>
                </c:pt>
                <c:pt idx="115">
                  <c:v>369.0</c:v>
                </c:pt>
                <c:pt idx="116">
                  <c:v>371.0</c:v>
                </c:pt>
                <c:pt idx="117">
                  <c:v>370.0</c:v>
                </c:pt>
                <c:pt idx="118">
                  <c:v>374.0</c:v>
                </c:pt>
                <c:pt idx="119">
                  <c:v>378.0</c:v>
                </c:pt>
                <c:pt idx="120">
                  <c:v>379.0</c:v>
                </c:pt>
                <c:pt idx="121">
                  <c:v>374.0</c:v>
                </c:pt>
                <c:pt idx="122">
                  <c:v>369.0</c:v>
                </c:pt>
                <c:pt idx="123">
                  <c:v>368.0</c:v>
                </c:pt>
                <c:pt idx="124">
                  <c:v>369.0</c:v>
                </c:pt>
                <c:pt idx="125">
                  <c:v>374.0</c:v>
                </c:pt>
                <c:pt idx="126">
                  <c:v>373.0</c:v>
                </c:pt>
                <c:pt idx="127">
                  <c:v>376.0</c:v>
                </c:pt>
                <c:pt idx="128">
                  <c:v>377.0</c:v>
                </c:pt>
                <c:pt idx="129">
                  <c:v>376.0</c:v>
                </c:pt>
                <c:pt idx="130">
                  <c:v>377.0</c:v>
                </c:pt>
                <c:pt idx="131">
                  <c:v>377.0</c:v>
                </c:pt>
                <c:pt idx="132">
                  <c:v>374.0</c:v>
                </c:pt>
                <c:pt idx="133">
                  <c:v>375.0</c:v>
                </c:pt>
                <c:pt idx="134">
                  <c:v>368.0</c:v>
                </c:pt>
                <c:pt idx="135">
                  <c:v>365.0</c:v>
                </c:pt>
                <c:pt idx="136">
                  <c:v>352.0</c:v>
                </c:pt>
                <c:pt idx="137">
                  <c:v>336.0</c:v>
                </c:pt>
                <c:pt idx="138">
                  <c:v>347.0</c:v>
                </c:pt>
                <c:pt idx="139">
                  <c:v>340.0</c:v>
                </c:pt>
                <c:pt idx="140">
                  <c:v>336.0</c:v>
                </c:pt>
                <c:pt idx="141">
                  <c:v>326.0</c:v>
                </c:pt>
                <c:pt idx="142">
                  <c:v>331.0</c:v>
                </c:pt>
                <c:pt idx="143">
                  <c:v>338.0</c:v>
                </c:pt>
                <c:pt idx="144">
                  <c:v>341.0</c:v>
                </c:pt>
                <c:pt idx="145">
                  <c:v>339.0</c:v>
                </c:pt>
                <c:pt idx="146">
                  <c:v>346.0</c:v>
                </c:pt>
                <c:pt idx="147">
                  <c:v>337.0</c:v>
                </c:pt>
                <c:pt idx="148">
                  <c:v>336.0</c:v>
                </c:pt>
                <c:pt idx="149">
                  <c:v>335.0</c:v>
                </c:pt>
                <c:pt idx="150">
                  <c:v>335.0</c:v>
                </c:pt>
                <c:pt idx="151">
                  <c:v>334.0</c:v>
                </c:pt>
                <c:pt idx="152">
                  <c:v>330.0</c:v>
                </c:pt>
                <c:pt idx="153">
                  <c:v>332.0</c:v>
                </c:pt>
                <c:pt idx="154">
                  <c:v>331.0</c:v>
                </c:pt>
                <c:pt idx="155">
                  <c:v>331.0</c:v>
                </c:pt>
                <c:pt idx="156">
                  <c:v>332.0</c:v>
                </c:pt>
                <c:pt idx="157">
                  <c:v>336.0</c:v>
                </c:pt>
                <c:pt idx="158">
                  <c:v>340.0</c:v>
                </c:pt>
                <c:pt idx="159">
                  <c:v>336.0</c:v>
                </c:pt>
                <c:pt idx="160">
                  <c:v>335.0</c:v>
                </c:pt>
                <c:pt idx="161">
                  <c:v>334.0</c:v>
                </c:pt>
                <c:pt idx="162">
                  <c:v>336.0</c:v>
                </c:pt>
                <c:pt idx="163">
                  <c:v>334.0</c:v>
                </c:pt>
                <c:pt idx="164">
                  <c:v>335.0</c:v>
                </c:pt>
                <c:pt idx="165">
                  <c:v>341.0</c:v>
                </c:pt>
                <c:pt idx="166">
                  <c:v>343.0</c:v>
                </c:pt>
                <c:pt idx="167">
                  <c:v>349.0</c:v>
                </c:pt>
                <c:pt idx="168">
                  <c:v>350.0</c:v>
                </c:pt>
                <c:pt idx="169">
                  <c:v>345.0</c:v>
                </c:pt>
                <c:pt idx="170">
                  <c:v>352.0</c:v>
                </c:pt>
                <c:pt idx="171">
                  <c:v>347.0</c:v>
                </c:pt>
                <c:pt idx="172">
                  <c:v>340.0</c:v>
                </c:pt>
                <c:pt idx="173">
                  <c:v>336.0</c:v>
                </c:pt>
                <c:pt idx="174">
                  <c:v>337.0</c:v>
                </c:pt>
                <c:pt idx="175">
                  <c:v>349.0</c:v>
                </c:pt>
                <c:pt idx="176">
                  <c:v>356.0</c:v>
                </c:pt>
                <c:pt idx="177">
                  <c:v>356.0</c:v>
                </c:pt>
                <c:pt idx="178">
                  <c:v>357.0</c:v>
                </c:pt>
                <c:pt idx="179">
                  <c:v>359.0</c:v>
                </c:pt>
                <c:pt idx="180">
                  <c:v>361.0</c:v>
                </c:pt>
                <c:pt idx="181">
                  <c:v>367.0</c:v>
                </c:pt>
                <c:pt idx="182">
                  <c:v>371.0</c:v>
                </c:pt>
                <c:pt idx="183">
                  <c:v>369.0</c:v>
                </c:pt>
                <c:pt idx="184">
                  <c:v>370.0</c:v>
                </c:pt>
                <c:pt idx="185">
                  <c:v>370.0</c:v>
                </c:pt>
                <c:pt idx="186">
                  <c:v>375.0</c:v>
                </c:pt>
                <c:pt idx="187">
                  <c:v>368.0</c:v>
                </c:pt>
                <c:pt idx="188">
                  <c:v>371.0</c:v>
                </c:pt>
                <c:pt idx="189">
                  <c:v>373.0</c:v>
                </c:pt>
                <c:pt idx="190">
                  <c:v>364.0</c:v>
                </c:pt>
                <c:pt idx="191">
                  <c:v>359.0</c:v>
                </c:pt>
                <c:pt idx="192">
                  <c:v>356.0</c:v>
                </c:pt>
                <c:pt idx="193">
                  <c:v>357.0</c:v>
                </c:pt>
                <c:pt idx="194">
                  <c:v>354.0</c:v>
                </c:pt>
                <c:pt idx="195">
                  <c:v>358.0</c:v>
                </c:pt>
                <c:pt idx="196">
                  <c:v>364.0</c:v>
                </c:pt>
                <c:pt idx="197">
                  <c:v>366.0</c:v>
                </c:pt>
                <c:pt idx="198">
                  <c:v>365.0</c:v>
                </c:pt>
                <c:pt idx="199">
                  <c:v>366.0</c:v>
                </c:pt>
                <c:pt idx="200">
                  <c:v>366.0</c:v>
                </c:pt>
                <c:pt idx="201">
                  <c:v>364.0</c:v>
                </c:pt>
                <c:pt idx="202">
                  <c:v>369.0</c:v>
                </c:pt>
                <c:pt idx="203">
                  <c:v>375.0</c:v>
                </c:pt>
                <c:pt idx="204">
                  <c:v>369.0</c:v>
                </c:pt>
                <c:pt idx="205">
                  <c:v>366.0</c:v>
                </c:pt>
                <c:pt idx="206">
                  <c:v>362.0</c:v>
                </c:pt>
                <c:pt idx="207">
                  <c:v>358.0</c:v>
                </c:pt>
                <c:pt idx="208">
                  <c:v>362.0</c:v>
                </c:pt>
                <c:pt idx="209">
                  <c:v>372.0</c:v>
                </c:pt>
                <c:pt idx="210">
                  <c:v>376.0</c:v>
                </c:pt>
                <c:pt idx="211">
                  <c:v>374.0</c:v>
                </c:pt>
                <c:pt idx="212">
                  <c:v>374.0</c:v>
                </c:pt>
                <c:pt idx="213">
                  <c:v>369.0</c:v>
                </c:pt>
                <c:pt idx="214">
                  <c:v>369.0</c:v>
                </c:pt>
                <c:pt idx="215">
                  <c:v>375.0</c:v>
                </c:pt>
                <c:pt idx="216">
                  <c:v>379.0</c:v>
                </c:pt>
                <c:pt idx="217">
                  <c:v>378.0</c:v>
                </c:pt>
                <c:pt idx="218">
                  <c:v>381.0</c:v>
                </c:pt>
                <c:pt idx="219">
                  <c:v>384.0</c:v>
                </c:pt>
                <c:pt idx="220">
                  <c:v>386.0</c:v>
                </c:pt>
                <c:pt idx="221">
                  <c:v>393.0</c:v>
                </c:pt>
                <c:pt idx="222">
                  <c:v>392.0</c:v>
                </c:pt>
                <c:pt idx="223">
                  <c:v>389.0</c:v>
                </c:pt>
                <c:pt idx="224">
                  <c:v>394.0</c:v>
                </c:pt>
                <c:pt idx="225">
                  <c:v>396.0</c:v>
                </c:pt>
                <c:pt idx="226">
                  <c:v>402.0</c:v>
                </c:pt>
                <c:pt idx="227">
                  <c:v>407.0</c:v>
                </c:pt>
                <c:pt idx="228">
                  <c:v>413.0</c:v>
                </c:pt>
                <c:pt idx="229">
                  <c:v>411.0</c:v>
                </c:pt>
                <c:pt idx="230">
                  <c:v>414.0</c:v>
                </c:pt>
                <c:pt idx="231">
                  <c:v>413.0</c:v>
                </c:pt>
                <c:pt idx="232">
                  <c:v>417.0</c:v>
                </c:pt>
                <c:pt idx="233">
                  <c:v>418.0</c:v>
                </c:pt>
                <c:pt idx="234">
                  <c:v>409.0</c:v>
                </c:pt>
                <c:pt idx="235">
                  <c:v>409.0</c:v>
                </c:pt>
                <c:pt idx="236">
                  <c:v>407.0</c:v>
                </c:pt>
                <c:pt idx="237">
                  <c:v>403.0</c:v>
                </c:pt>
                <c:pt idx="238">
                  <c:v>409.0</c:v>
                </c:pt>
                <c:pt idx="239">
                  <c:v>414.0</c:v>
                </c:pt>
                <c:pt idx="240">
                  <c:v>416.0</c:v>
                </c:pt>
                <c:pt idx="241">
                  <c:v>433.0</c:v>
                </c:pt>
                <c:pt idx="242">
                  <c:v>424.0</c:v>
                </c:pt>
                <c:pt idx="243">
                  <c:v>438.0</c:v>
                </c:pt>
                <c:pt idx="244">
                  <c:v>446.0</c:v>
                </c:pt>
                <c:pt idx="245">
                  <c:v>441.0</c:v>
                </c:pt>
                <c:pt idx="246">
                  <c:v>444.0</c:v>
                </c:pt>
                <c:pt idx="247">
                  <c:v>454.0</c:v>
                </c:pt>
                <c:pt idx="248">
                  <c:v>459.0</c:v>
                </c:pt>
                <c:pt idx="249">
                  <c:v>464.0</c:v>
                </c:pt>
                <c:pt idx="250">
                  <c:v>466.0</c:v>
                </c:pt>
                <c:pt idx="251">
                  <c:v>456.0</c:v>
                </c:pt>
                <c:pt idx="252">
                  <c:v>455.0</c:v>
                </c:pt>
                <c:pt idx="253">
                  <c:v>450.0</c:v>
                </c:pt>
                <c:pt idx="254">
                  <c:v>456.0</c:v>
                </c:pt>
                <c:pt idx="255">
                  <c:v>461.0</c:v>
                </c:pt>
                <c:pt idx="256">
                  <c:v>456.0</c:v>
                </c:pt>
                <c:pt idx="257">
                  <c:v>468.0</c:v>
                </c:pt>
                <c:pt idx="258">
                  <c:v>470.0</c:v>
                </c:pt>
                <c:pt idx="259">
                  <c:v>475.0</c:v>
                </c:pt>
                <c:pt idx="260">
                  <c:v>488.0</c:v>
                </c:pt>
                <c:pt idx="261">
                  <c:v>479.0</c:v>
                </c:pt>
                <c:pt idx="262">
                  <c:v>463.0</c:v>
                </c:pt>
                <c:pt idx="263">
                  <c:v>460.0</c:v>
                </c:pt>
                <c:pt idx="264">
                  <c:v>447.0</c:v>
                </c:pt>
                <c:pt idx="265">
                  <c:v>450.0</c:v>
                </c:pt>
                <c:pt idx="266">
                  <c:v>451.0</c:v>
                </c:pt>
                <c:pt idx="267">
                  <c:v>442.0</c:v>
                </c:pt>
                <c:pt idx="268">
                  <c:v>428.0</c:v>
                </c:pt>
                <c:pt idx="269">
                  <c:v>422.0</c:v>
                </c:pt>
                <c:pt idx="270">
                  <c:v>419.0</c:v>
                </c:pt>
                <c:pt idx="271">
                  <c:v>415.0</c:v>
                </c:pt>
                <c:pt idx="272">
                  <c:v>405.0</c:v>
                </c:pt>
                <c:pt idx="273">
                  <c:v>412.0</c:v>
                </c:pt>
                <c:pt idx="274">
                  <c:v>417.0</c:v>
                </c:pt>
                <c:pt idx="275">
                  <c:v>413.0</c:v>
                </c:pt>
                <c:pt idx="276">
                  <c:v>403.0</c:v>
                </c:pt>
                <c:pt idx="277">
                  <c:v>404.0</c:v>
                </c:pt>
                <c:pt idx="278">
                  <c:v>405.0</c:v>
                </c:pt>
                <c:pt idx="279">
                  <c:v>398.0</c:v>
                </c:pt>
                <c:pt idx="280">
                  <c:v>393.0</c:v>
                </c:pt>
                <c:pt idx="281">
                  <c:v>395.0</c:v>
                </c:pt>
                <c:pt idx="282">
                  <c:v>393.0</c:v>
                </c:pt>
                <c:pt idx="283">
                  <c:v>396.0</c:v>
                </c:pt>
                <c:pt idx="284">
                  <c:v>394.0</c:v>
                </c:pt>
                <c:pt idx="285">
                  <c:v>391.0</c:v>
                </c:pt>
                <c:pt idx="286">
                  <c:v>392.0</c:v>
                </c:pt>
                <c:pt idx="287">
                  <c:v>396.0</c:v>
                </c:pt>
                <c:pt idx="288">
                  <c:v>399.0</c:v>
                </c:pt>
                <c:pt idx="289">
                  <c:v>398.0</c:v>
                </c:pt>
                <c:pt idx="290">
                  <c:v>404.0</c:v>
                </c:pt>
                <c:pt idx="291">
                  <c:v>406.0</c:v>
                </c:pt>
                <c:pt idx="292">
                  <c:v>394.0</c:v>
                </c:pt>
                <c:pt idx="293">
                  <c:v>400.0</c:v>
                </c:pt>
                <c:pt idx="294">
                  <c:v>407.0</c:v>
                </c:pt>
                <c:pt idx="295">
                  <c:v>415.0</c:v>
                </c:pt>
                <c:pt idx="296">
                  <c:v>416.0</c:v>
                </c:pt>
                <c:pt idx="297">
                  <c:v>417.0</c:v>
                </c:pt>
                <c:pt idx="298">
                  <c:v>421.0</c:v>
                </c:pt>
                <c:pt idx="299">
                  <c:v>428.0</c:v>
                </c:pt>
                <c:pt idx="300">
                  <c:v>433.0</c:v>
                </c:pt>
                <c:pt idx="301">
                  <c:v>435.0</c:v>
                </c:pt>
                <c:pt idx="302">
                  <c:v>433.0</c:v>
                </c:pt>
                <c:pt idx="303">
                  <c:v>427.0</c:v>
                </c:pt>
                <c:pt idx="304">
                  <c:v>428.0</c:v>
                </c:pt>
                <c:pt idx="305">
                  <c:v>421.0</c:v>
                </c:pt>
                <c:pt idx="306">
                  <c:v>420.0</c:v>
                </c:pt>
                <c:pt idx="307">
                  <c:v>424.0</c:v>
                </c:pt>
                <c:pt idx="308">
                  <c:v>421.0</c:v>
                </c:pt>
                <c:pt idx="309">
                  <c:v>426.0</c:v>
                </c:pt>
                <c:pt idx="310">
                  <c:v>421.0</c:v>
                </c:pt>
                <c:pt idx="311">
                  <c:v>421.0</c:v>
                </c:pt>
                <c:pt idx="312">
                  <c:v>429.0</c:v>
                </c:pt>
                <c:pt idx="313">
                  <c:v>434.0</c:v>
                </c:pt>
                <c:pt idx="314">
                  <c:v>432.0</c:v>
                </c:pt>
                <c:pt idx="315">
                  <c:v>413.0</c:v>
                </c:pt>
                <c:pt idx="316">
                  <c:v>413.0</c:v>
                </c:pt>
                <c:pt idx="317">
                  <c:v>402.0</c:v>
                </c:pt>
                <c:pt idx="318">
                  <c:v>399.0</c:v>
                </c:pt>
                <c:pt idx="319">
                  <c:v>394.0</c:v>
                </c:pt>
                <c:pt idx="320">
                  <c:v>394.0</c:v>
                </c:pt>
                <c:pt idx="321">
                  <c:v>390.0</c:v>
                </c:pt>
                <c:pt idx="322">
                  <c:v>394.0</c:v>
                </c:pt>
                <c:pt idx="323">
                  <c:v>399.0</c:v>
                </c:pt>
                <c:pt idx="324">
                  <c:v>397.0</c:v>
                </c:pt>
                <c:pt idx="325">
                  <c:v>398.0</c:v>
                </c:pt>
                <c:pt idx="326">
                  <c:v>399.0</c:v>
                </c:pt>
                <c:pt idx="327">
                  <c:v>396.0</c:v>
                </c:pt>
                <c:pt idx="328">
                  <c:v>397.0</c:v>
                </c:pt>
                <c:pt idx="329">
                  <c:v>392.0</c:v>
                </c:pt>
                <c:pt idx="330">
                  <c:v>393.0</c:v>
                </c:pt>
                <c:pt idx="331">
                  <c:v>401.0</c:v>
                </c:pt>
                <c:pt idx="332">
                  <c:v>399.0</c:v>
                </c:pt>
                <c:pt idx="333">
                  <c:v>391.0</c:v>
                </c:pt>
                <c:pt idx="334">
                  <c:v>396.0</c:v>
                </c:pt>
                <c:pt idx="335">
                  <c:v>399.0</c:v>
                </c:pt>
                <c:pt idx="336">
                  <c:v>405.0</c:v>
                </c:pt>
                <c:pt idx="337">
                  <c:v>406.0</c:v>
                </c:pt>
                <c:pt idx="338">
                  <c:v>408.0</c:v>
                </c:pt>
                <c:pt idx="339">
                  <c:v>411.0</c:v>
                </c:pt>
                <c:pt idx="340">
                  <c:v>422.0</c:v>
                </c:pt>
                <c:pt idx="341">
                  <c:v>420.0</c:v>
                </c:pt>
                <c:pt idx="342">
                  <c:v>412.0</c:v>
                </c:pt>
                <c:pt idx="343">
                  <c:v>412.0</c:v>
                </c:pt>
                <c:pt idx="344">
                  <c:v>409.0</c:v>
                </c:pt>
                <c:pt idx="345">
                  <c:v>408.0</c:v>
                </c:pt>
                <c:pt idx="346">
                  <c:v>395.0</c:v>
                </c:pt>
                <c:pt idx="347">
                  <c:v>390.0</c:v>
                </c:pt>
                <c:pt idx="348">
                  <c:v>381.0</c:v>
                </c:pt>
                <c:pt idx="349">
                  <c:v>381.0</c:v>
                </c:pt>
                <c:pt idx="350">
                  <c:v>378.0</c:v>
                </c:pt>
                <c:pt idx="351">
                  <c:v>379.0</c:v>
                </c:pt>
                <c:pt idx="352">
                  <c:v>389.0</c:v>
                </c:pt>
                <c:pt idx="353">
                  <c:v>396.0</c:v>
                </c:pt>
                <c:pt idx="354">
                  <c:v>404.0</c:v>
                </c:pt>
                <c:pt idx="355">
                  <c:v>409.0</c:v>
                </c:pt>
                <c:pt idx="356">
                  <c:v>409.0</c:v>
                </c:pt>
                <c:pt idx="357">
                  <c:v>413.0</c:v>
                </c:pt>
                <c:pt idx="358">
                  <c:v>413.0</c:v>
                </c:pt>
                <c:pt idx="359">
                  <c:v>420.0</c:v>
                </c:pt>
                <c:pt idx="360">
                  <c:v>426.0</c:v>
                </c:pt>
                <c:pt idx="361">
                  <c:v>433.0</c:v>
                </c:pt>
                <c:pt idx="362">
                  <c:v>427.0</c:v>
                </c:pt>
                <c:pt idx="363">
                  <c:v>432.0</c:v>
                </c:pt>
                <c:pt idx="364">
                  <c:v>435.0</c:v>
                </c:pt>
                <c:pt idx="365">
                  <c:v>432.0</c:v>
                </c:pt>
                <c:pt idx="366">
                  <c:v>433.0</c:v>
                </c:pt>
                <c:pt idx="367">
                  <c:v>420.0</c:v>
                </c:pt>
                <c:pt idx="368">
                  <c:v>419.0</c:v>
                </c:pt>
                <c:pt idx="369">
                  <c:v>413.0</c:v>
                </c:pt>
                <c:pt idx="370">
                  <c:v>418.0</c:v>
                </c:pt>
                <c:pt idx="371">
                  <c:v>411.0</c:v>
                </c:pt>
                <c:pt idx="372">
                  <c:v>402.0</c:v>
                </c:pt>
                <c:pt idx="373">
                  <c:v>391.0</c:v>
                </c:pt>
                <c:pt idx="374">
                  <c:v>393.0</c:v>
                </c:pt>
                <c:pt idx="375">
                  <c:v>391.0</c:v>
                </c:pt>
                <c:pt idx="376">
                  <c:v>391.0</c:v>
                </c:pt>
                <c:pt idx="377">
                  <c:v>398.0</c:v>
                </c:pt>
                <c:pt idx="378">
                  <c:v>402.0</c:v>
                </c:pt>
                <c:pt idx="379">
                  <c:v>402.0</c:v>
                </c:pt>
                <c:pt idx="380">
                  <c:v>404.0</c:v>
                </c:pt>
                <c:pt idx="381">
                  <c:v>396.0</c:v>
                </c:pt>
                <c:pt idx="382">
                  <c:v>399.0</c:v>
                </c:pt>
                <c:pt idx="383">
                  <c:v>403.0</c:v>
                </c:pt>
                <c:pt idx="384">
                  <c:v>400.0</c:v>
                </c:pt>
                <c:pt idx="385">
                  <c:v>406.0</c:v>
                </c:pt>
                <c:pt idx="386">
                  <c:v>405.0</c:v>
                </c:pt>
                <c:pt idx="387">
                  <c:v>403.0</c:v>
                </c:pt>
                <c:pt idx="388">
                  <c:v>399.0</c:v>
                </c:pt>
                <c:pt idx="389">
                  <c:v>389.0</c:v>
                </c:pt>
                <c:pt idx="390">
                  <c:v>384.0</c:v>
                </c:pt>
                <c:pt idx="391">
                  <c:v>381.0</c:v>
                </c:pt>
                <c:pt idx="392">
                  <c:v>385.0</c:v>
                </c:pt>
                <c:pt idx="393">
                  <c:v>387.0</c:v>
                </c:pt>
                <c:pt idx="394">
                  <c:v>381.0</c:v>
                </c:pt>
                <c:pt idx="395">
                  <c:v>397.0</c:v>
                </c:pt>
                <c:pt idx="396">
                  <c:v>408.0</c:v>
                </c:pt>
                <c:pt idx="397">
                  <c:v>413.0</c:v>
                </c:pt>
                <c:pt idx="398">
                  <c:v>421.0</c:v>
                </c:pt>
                <c:pt idx="399">
                  <c:v>426.0</c:v>
                </c:pt>
                <c:pt idx="400">
                  <c:v>422.0</c:v>
                </c:pt>
                <c:pt idx="401">
                  <c:v>421.0</c:v>
                </c:pt>
                <c:pt idx="402">
                  <c:v>416.0</c:v>
                </c:pt>
                <c:pt idx="403">
                  <c:v>410.0</c:v>
                </c:pt>
                <c:pt idx="404">
                  <c:v>417.0</c:v>
                </c:pt>
                <c:pt idx="405">
                  <c:v>413.0</c:v>
                </c:pt>
                <c:pt idx="406">
                  <c:v>413.0</c:v>
                </c:pt>
                <c:pt idx="407">
                  <c:v>424.0</c:v>
                </c:pt>
                <c:pt idx="408">
                  <c:v>428.0</c:v>
                </c:pt>
                <c:pt idx="409">
                  <c:v>436.0</c:v>
                </c:pt>
                <c:pt idx="410">
                  <c:v>449.0</c:v>
                </c:pt>
                <c:pt idx="411">
                  <c:v>460.0</c:v>
                </c:pt>
                <c:pt idx="412">
                  <c:v>444.0</c:v>
                </c:pt>
                <c:pt idx="413">
                  <c:v>445.0</c:v>
                </c:pt>
                <c:pt idx="414">
                  <c:v>420.0</c:v>
                </c:pt>
                <c:pt idx="415">
                  <c:v>408.0</c:v>
                </c:pt>
                <c:pt idx="416">
                  <c:v>400.0</c:v>
                </c:pt>
                <c:pt idx="417">
                  <c:v>395.0</c:v>
                </c:pt>
                <c:pt idx="418">
                  <c:v>392.0</c:v>
                </c:pt>
                <c:pt idx="419">
                  <c:v>412.0</c:v>
                </c:pt>
                <c:pt idx="420">
                  <c:v>417.0</c:v>
                </c:pt>
                <c:pt idx="421">
                  <c:v>396.0</c:v>
                </c:pt>
                <c:pt idx="422">
                  <c:v>390.0</c:v>
                </c:pt>
                <c:pt idx="423">
                  <c:v>403.0</c:v>
                </c:pt>
                <c:pt idx="424">
                  <c:v>396.0</c:v>
                </c:pt>
                <c:pt idx="425">
                  <c:v>387.0</c:v>
                </c:pt>
                <c:pt idx="426">
                  <c:v>385.0</c:v>
                </c:pt>
                <c:pt idx="427">
                  <c:v>376.0</c:v>
                </c:pt>
                <c:pt idx="428">
                  <c:v>372.0</c:v>
                </c:pt>
                <c:pt idx="429">
                  <c:v>370.0</c:v>
                </c:pt>
                <c:pt idx="430">
                  <c:v>357.0</c:v>
                </c:pt>
                <c:pt idx="431">
                  <c:v>355.0</c:v>
                </c:pt>
                <c:pt idx="432">
                  <c:v>351.0</c:v>
                </c:pt>
                <c:pt idx="433">
                  <c:v>342.0</c:v>
                </c:pt>
                <c:pt idx="434">
                  <c:v>348.0</c:v>
                </c:pt>
                <c:pt idx="435">
                  <c:v>345.0</c:v>
                </c:pt>
                <c:pt idx="436">
                  <c:v>340.0</c:v>
                </c:pt>
                <c:pt idx="437">
                  <c:v>346.0</c:v>
                </c:pt>
                <c:pt idx="438">
                  <c:v>341.0</c:v>
                </c:pt>
                <c:pt idx="439">
                  <c:v>336.0</c:v>
                </c:pt>
                <c:pt idx="440">
                  <c:v>340.0</c:v>
                </c:pt>
                <c:pt idx="441">
                  <c:v>337.0</c:v>
                </c:pt>
                <c:pt idx="442">
                  <c:v>335.0</c:v>
                </c:pt>
                <c:pt idx="443">
                  <c:v>339.0</c:v>
                </c:pt>
                <c:pt idx="444">
                  <c:v>336.0</c:v>
                </c:pt>
                <c:pt idx="445">
                  <c:v>337.0</c:v>
                </c:pt>
                <c:pt idx="446">
                  <c:v>339.0</c:v>
                </c:pt>
                <c:pt idx="447">
                  <c:v>344.0</c:v>
                </c:pt>
                <c:pt idx="448">
                  <c:v>347.0</c:v>
                </c:pt>
                <c:pt idx="449">
                  <c:v>346.0</c:v>
                </c:pt>
                <c:pt idx="450">
                  <c:v>350.0</c:v>
                </c:pt>
                <c:pt idx="451">
                  <c:v>353.0</c:v>
                </c:pt>
                <c:pt idx="452">
                  <c:v>351.0</c:v>
                </c:pt>
                <c:pt idx="453">
                  <c:v>349.0</c:v>
                </c:pt>
                <c:pt idx="454">
                  <c:v>347.0</c:v>
                </c:pt>
                <c:pt idx="455">
                  <c:v>349.0</c:v>
                </c:pt>
                <c:pt idx="456">
                  <c:v>349.0</c:v>
                </c:pt>
                <c:pt idx="457">
                  <c:v>354.0</c:v>
                </c:pt>
                <c:pt idx="458">
                  <c:v>355.0</c:v>
                </c:pt>
                <c:pt idx="459">
                  <c:v>355.0</c:v>
                </c:pt>
                <c:pt idx="460">
                  <c:v>343.0</c:v>
                </c:pt>
                <c:pt idx="461">
                  <c:v>335.0</c:v>
                </c:pt>
                <c:pt idx="462">
                  <c:v>330.0</c:v>
                </c:pt>
                <c:pt idx="463">
                  <c:v>331.0</c:v>
                </c:pt>
                <c:pt idx="464">
                  <c:v>334.0</c:v>
                </c:pt>
                <c:pt idx="465">
                  <c:v>340.0</c:v>
                </c:pt>
                <c:pt idx="466">
                  <c:v>347.0</c:v>
                </c:pt>
                <c:pt idx="467">
                  <c:v>349.0</c:v>
                </c:pt>
                <c:pt idx="468">
                  <c:v>355.0</c:v>
                </c:pt>
                <c:pt idx="469">
                  <c:v>354.0</c:v>
                </c:pt>
                <c:pt idx="470">
                  <c:v>359.0</c:v>
                </c:pt>
                <c:pt idx="471">
                  <c:v>358.0</c:v>
                </c:pt>
                <c:pt idx="472">
                  <c:v>362.0</c:v>
                </c:pt>
                <c:pt idx="473">
                  <c:v>357.0</c:v>
                </c:pt>
                <c:pt idx="474">
                  <c:v>356.0</c:v>
                </c:pt>
                <c:pt idx="475">
                  <c:v>357.0</c:v>
                </c:pt>
                <c:pt idx="476">
                  <c:v>355.0</c:v>
                </c:pt>
                <c:pt idx="477">
                  <c:v>353.0</c:v>
                </c:pt>
                <c:pt idx="478">
                  <c:v>357.0</c:v>
                </c:pt>
                <c:pt idx="479">
                  <c:v>347.0</c:v>
                </c:pt>
                <c:pt idx="480">
                  <c:v>343.0</c:v>
                </c:pt>
                <c:pt idx="481">
                  <c:v>335.0</c:v>
                </c:pt>
                <c:pt idx="482">
                  <c:v>336.0</c:v>
                </c:pt>
                <c:pt idx="483">
                  <c:v>333.0</c:v>
                </c:pt>
                <c:pt idx="484">
                  <c:v>335.0</c:v>
                </c:pt>
                <c:pt idx="485">
                  <c:v>335.0</c:v>
                </c:pt>
                <c:pt idx="486">
                  <c:v>339.0</c:v>
                </c:pt>
                <c:pt idx="487">
                  <c:v>336.0</c:v>
                </c:pt>
                <c:pt idx="488">
                  <c:v>336.0</c:v>
                </c:pt>
                <c:pt idx="489">
                  <c:v>339.0</c:v>
                </c:pt>
                <c:pt idx="490">
                  <c:v>343.0</c:v>
                </c:pt>
                <c:pt idx="491">
                  <c:v>342.0</c:v>
                </c:pt>
                <c:pt idx="492">
                  <c:v>340.0</c:v>
                </c:pt>
                <c:pt idx="493">
                  <c:v>343.0</c:v>
                </c:pt>
                <c:pt idx="494">
                  <c:v>342.0</c:v>
                </c:pt>
                <c:pt idx="495">
                  <c:v>339.0</c:v>
                </c:pt>
                <c:pt idx="496">
                  <c:v>338.0</c:v>
                </c:pt>
                <c:pt idx="497">
                  <c:v>331.0</c:v>
                </c:pt>
                <c:pt idx="498">
                  <c:v>325.0</c:v>
                </c:pt>
                <c:pt idx="499">
                  <c:v>327.0</c:v>
                </c:pt>
                <c:pt idx="500">
                  <c:v>326.0</c:v>
                </c:pt>
                <c:pt idx="501">
                  <c:v>325.0</c:v>
                </c:pt>
                <c:pt idx="502">
                  <c:v>328.0</c:v>
                </c:pt>
                <c:pt idx="503">
                  <c:v>322.0</c:v>
                </c:pt>
                <c:pt idx="504">
                  <c:v>321.0</c:v>
                </c:pt>
                <c:pt idx="505">
                  <c:v>325.0</c:v>
                </c:pt>
                <c:pt idx="506">
                  <c:v>327.0</c:v>
                </c:pt>
                <c:pt idx="507">
                  <c:v>324.0</c:v>
                </c:pt>
                <c:pt idx="508">
                  <c:v>327.0</c:v>
                </c:pt>
                <c:pt idx="509">
                  <c:v>323.0</c:v>
                </c:pt>
                <c:pt idx="510">
                  <c:v>328.0</c:v>
                </c:pt>
                <c:pt idx="511">
                  <c:v>321.0</c:v>
                </c:pt>
                <c:pt idx="512">
                  <c:v>317.0</c:v>
                </c:pt>
                <c:pt idx="513">
                  <c:v>317.0</c:v>
                </c:pt>
                <c:pt idx="514">
                  <c:v>317.0</c:v>
                </c:pt>
                <c:pt idx="515">
                  <c:v>323.0</c:v>
                </c:pt>
                <c:pt idx="516">
                  <c:v>323.0</c:v>
                </c:pt>
                <c:pt idx="517">
                  <c:v>325.0</c:v>
                </c:pt>
                <c:pt idx="518">
                  <c:v>325.0</c:v>
                </c:pt>
                <c:pt idx="519">
                  <c:v>323.0</c:v>
                </c:pt>
                <c:pt idx="520">
                  <c:v>327.0</c:v>
                </c:pt>
                <c:pt idx="521">
                  <c:v>328.0</c:v>
                </c:pt>
                <c:pt idx="522">
                  <c:v>326.0</c:v>
                </c:pt>
                <c:pt idx="523">
                  <c:v>326.0</c:v>
                </c:pt>
                <c:pt idx="524">
                  <c:v>323.0</c:v>
                </c:pt>
                <c:pt idx="525">
                  <c:v>327.0</c:v>
                </c:pt>
                <c:pt idx="526">
                  <c:v>323.0</c:v>
                </c:pt>
                <c:pt idx="527">
                  <c:v>313.0</c:v>
                </c:pt>
                <c:pt idx="528">
                  <c:v>304.0</c:v>
                </c:pt>
                <c:pt idx="529">
                  <c:v>302.0</c:v>
                </c:pt>
                <c:pt idx="530">
                  <c:v>311.0</c:v>
                </c:pt>
                <c:pt idx="531">
                  <c:v>326.0</c:v>
                </c:pt>
                <c:pt idx="532">
                  <c:v>332.0</c:v>
                </c:pt>
                <c:pt idx="533">
                  <c:v>332.0</c:v>
                </c:pt>
                <c:pt idx="534">
                  <c:v>329.0</c:v>
                </c:pt>
                <c:pt idx="535">
                  <c:v>328.0</c:v>
                </c:pt>
                <c:pt idx="536">
                  <c:v>328.0</c:v>
                </c:pt>
                <c:pt idx="537">
                  <c:v>330.0</c:v>
                </c:pt>
                <c:pt idx="538">
                  <c:v>324.0</c:v>
                </c:pt>
                <c:pt idx="539">
                  <c:v>324.0</c:v>
                </c:pt>
                <c:pt idx="540">
                  <c:v>324.0</c:v>
                </c:pt>
                <c:pt idx="541">
                  <c:v>328.0</c:v>
                </c:pt>
                <c:pt idx="542">
                  <c:v>328.0</c:v>
                </c:pt>
                <c:pt idx="543">
                  <c:v>328.0</c:v>
                </c:pt>
                <c:pt idx="544">
                  <c:v>328.0</c:v>
                </c:pt>
                <c:pt idx="545">
                  <c:v>333.0</c:v>
                </c:pt>
                <c:pt idx="546">
                  <c:v>333.0</c:v>
                </c:pt>
                <c:pt idx="547">
                  <c:v>342.0</c:v>
                </c:pt>
                <c:pt idx="548">
                  <c:v>342.0</c:v>
                </c:pt>
                <c:pt idx="549">
                  <c:v>347.0</c:v>
                </c:pt>
                <c:pt idx="550">
                  <c:v>347.0</c:v>
                </c:pt>
                <c:pt idx="551">
                  <c:v>352.0</c:v>
                </c:pt>
                <c:pt idx="552">
                  <c:v>355.0</c:v>
                </c:pt>
                <c:pt idx="553">
                  <c:v>357.0</c:v>
                </c:pt>
                <c:pt idx="554">
                  <c:v>362.0</c:v>
                </c:pt>
                <c:pt idx="555">
                  <c:v>362.0</c:v>
                </c:pt>
                <c:pt idx="556">
                  <c:v>370.0</c:v>
                </c:pt>
                <c:pt idx="557">
                  <c:v>366.0</c:v>
                </c:pt>
                <c:pt idx="558">
                  <c:v>366.0</c:v>
                </c:pt>
                <c:pt idx="559">
                  <c:v>366.0</c:v>
                </c:pt>
                <c:pt idx="560">
                  <c:v>371.0</c:v>
                </c:pt>
                <c:pt idx="561">
                  <c:v>374.0</c:v>
                </c:pt>
                <c:pt idx="562">
                  <c:v>381.0</c:v>
                </c:pt>
                <c:pt idx="563">
                  <c:v>383.0</c:v>
                </c:pt>
                <c:pt idx="564">
                  <c:v>380.0</c:v>
                </c:pt>
                <c:pt idx="565">
                  <c:v>377.0</c:v>
                </c:pt>
                <c:pt idx="566">
                  <c:v>371.0</c:v>
                </c:pt>
                <c:pt idx="567">
                  <c:v>371.0</c:v>
                </c:pt>
                <c:pt idx="568">
                  <c:v>367.0</c:v>
                </c:pt>
                <c:pt idx="569">
                  <c:v>362.0</c:v>
                </c:pt>
                <c:pt idx="570">
                  <c:v>354.0</c:v>
                </c:pt>
                <c:pt idx="571">
                  <c:v>360.0</c:v>
                </c:pt>
                <c:pt idx="572">
                  <c:v>363.0</c:v>
                </c:pt>
                <c:pt idx="573">
                  <c:v>363.0</c:v>
                </c:pt>
                <c:pt idx="574">
                  <c:v>365.0</c:v>
                </c:pt>
                <c:pt idx="575">
                  <c:v>361.0</c:v>
                </c:pt>
                <c:pt idx="576">
                  <c:v>361.0</c:v>
                </c:pt>
                <c:pt idx="577">
                  <c:v>356.0</c:v>
                </c:pt>
                <c:pt idx="578">
                  <c:v>341.0</c:v>
                </c:pt>
                <c:pt idx="579">
                  <c:v>344.0</c:v>
                </c:pt>
                <c:pt idx="580">
                  <c:v>343.0</c:v>
                </c:pt>
                <c:pt idx="581">
                  <c:v>343.0</c:v>
                </c:pt>
                <c:pt idx="582">
                  <c:v>344.0</c:v>
                </c:pt>
                <c:pt idx="583">
                  <c:v>336.0</c:v>
                </c:pt>
                <c:pt idx="584">
                  <c:v>340.0</c:v>
                </c:pt>
                <c:pt idx="585">
                  <c:v>346.0</c:v>
                </c:pt>
                <c:pt idx="586">
                  <c:v>352.0</c:v>
                </c:pt>
                <c:pt idx="587">
                  <c:v>358.0</c:v>
                </c:pt>
                <c:pt idx="588">
                  <c:v>362.0</c:v>
                </c:pt>
                <c:pt idx="589">
                  <c:v>364.0</c:v>
                </c:pt>
                <c:pt idx="590">
                  <c:v>361.0</c:v>
                </c:pt>
                <c:pt idx="591">
                  <c:v>348.0</c:v>
                </c:pt>
                <c:pt idx="592">
                  <c:v>348.0</c:v>
                </c:pt>
                <c:pt idx="593">
                  <c:v>358.0</c:v>
                </c:pt>
                <c:pt idx="594">
                  <c:v>362.0</c:v>
                </c:pt>
                <c:pt idx="595">
                  <c:v>365.0</c:v>
                </c:pt>
                <c:pt idx="596">
                  <c:v>363.0</c:v>
                </c:pt>
                <c:pt idx="597">
                  <c:v>369.0</c:v>
                </c:pt>
                <c:pt idx="598">
                  <c:v>360.0</c:v>
                </c:pt>
                <c:pt idx="599">
                  <c:v>367.0</c:v>
                </c:pt>
                <c:pt idx="600">
                  <c:v>362.0</c:v>
                </c:pt>
                <c:pt idx="601">
                  <c:v>357.0</c:v>
                </c:pt>
                <c:pt idx="602">
                  <c:v>355.0</c:v>
                </c:pt>
                <c:pt idx="603">
                  <c:v>358.0</c:v>
                </c:pt>
                <c:pt idx="604">
                  <c:v>354.0</c:v>
                </c:pt>
                <c:pt idx="605">
                  <c:v>352.0</c:v>
                </c:pt>
                <c:pt idx="606">
                  <c:v>346.0</c:v>
                </c:pt>
                <c:pt idx="607">
                  <c:v>344.0</c:v>
                </c:pt>
                <c:pt idx="608">
                  <c:v>352.0</c:v>
                </c:pt>
                <c:pt idx="609">
                  <c:v>351.0</c:v>
                </c:pt>
                <c:pt idx="610">
                  <c:v>355.0</c:v>
                </c:pt>
                <c:pt idx="611">
                  <c:v>357.0</c:v>
                </c:pt>
                <c:pt idx="612">
                  <c:v>359.0</c:v>
                </c:pt>
                <c:pt idx="613">
                  <c:v>363.0</c:v>
                </c:pt>
                <c:pt idx="614">
                  <c:v>374.0</c:v>
                </c:pt>
                <c:pt idx="615">
                  <c:v>378.0</c:v>
                </c:pt>
                <c:pt idx="616">
                  <c:v>381.0</c:v>
                </c:pt>
                <c:pt idx="617">
                  <c:v>381.0</c:v>
                </c:pt>
                <c:pt idx="618">
                  <c:v>378.0</c:v>
                </c:pt>
                <c:pt idx="619">
                  <c:v>375.0</c:v>
                </c:pt>
                <c:pt idx="620">
                  <c:v>376.0</c:v>
                </c:pt>
                <c:pt idx="621">
                  <c:v>377.0</c:v>
                </c:pt>
                <c:pt idx="622">
                  <c:v>375.0</c:v>
                </c:pt>
                <c:pt idx="623">
                  <c:v>375.0</c:v>
                </c:pt>
                <c:pt idx="624">
                  <c:v>372.0</c:v>
                </c:pt>
                <c:pt idx="625">
                  <c:v>369.0</c:v>
                </c:pt>
                <c:pt idx="626">
                  <c:v>372.0</c:v>
                </c:pt>
                <c:pt idx="627">
                  <c:v>370.0</c:v>
                </c:pt>
                <c:pt idx="628">
                  <c:v>368.0</c:v>
                </c:pt>
                <c:pt idx="629">
                  <c:v>368.0</c:v>
                </c:pt>
                <c:pt idx="630">
                  <c:v>375.0</c:v>
                </c:pt>
                <c:pt idx="631">
                  <c:v>377.0</c:v>
                </c:pt>
                <c:pt idx="632">
                  <c:v>378.0</c:v>
                </c:pt>
                <c:pt idx="633">
                  <c:v>372.0</c:v>
                </c:pt>
                <c:pt idx="634">
                  <c:v>369.0</c:v>
                </c:pt>
                <c:pt idx="635">
                  <c:v>371.0</c:v>
                </c:pt>
                <c:pt idx="636">
                  <c:v>375.0</c:v>
                </c:pt>
                <c:pt idx="637">
                  <c:v>376.0</c:v>
                </c:pt>
                <c:pt idx="638">
                  <c:v>392.0</c:v>
                </c:pt>
                <c:pt idx="639">
                  <c:v>388.0</c:v>
                </c:pt>
                <c:pt idx="640">
                  <c:v>398.0</c:v>
                </c:pt>
                <c:pt idx="641">
                  <c:v>402.0</c:v>
                </c:pt>
                <c:pt idx="642">
                  <c:v>403.0</c:v>
                </c:pt>
                <c:pt idx="643">
                  <c:v>421.0</c:v>
                </c:pt>
                <c:pt idx="644">
                  <c:v>426.0</c:v>
                </c:pt>
                <c:pt idx="645">
                  <c:v>427.0</c:v>
                </c:pt>
                <c:pt idx="646">
                  <c:v>419.0</c:v>
                </c:pt>
                <c:pt idx="647">
                  <c:v>412.0</c:v>
                </c:pt>
                <c:pt idx="648">
                  <c:v>404.0</c:v>
                </c:pt>
                <c:pt idx="649">
                  <c:v>407.0</c:v>
                </c:pt>
                <c:pt idx="650">
                  <c:v>403.0</c:v>
                </c:pt>
                <c:pt idx="651">
                  <c:v>409.0</c:v>
                </c:pt>
                <c:pt idx="652">
                  <c:v>412.0</c:v>
                </c:pt>
                <c:pt idx="653">
                  <c:v>419.0</c:v>
                </c:pt>
                <c:pt idx="654">
                  <c:v>420.0</c:v>
                </c:pt>
                <c:pt idx="655">
                  <c:v>424.0</c:v>
                </c:pt>
                <c:pt idx="656">
                  <c:v>424.0</c:v>
                </c:pt>
                <c:pt idx="657">
                  <c:v>425.0</c:v>
                </c:pt>
                <c:pt idx="658">
                  <c:v>420.0</c:v>
                </c:pt>
                <c:pt idx="659">
                  <c:v>419.0</c:v>
                </c:pt>
                <c:pt idx="660">
                  <c:v>419.0</c:v>
                </c:pt>
                <c:pt idx="661">
                  <c:v>431.0</c:v>
                </c:pt>
                <c:pt idx="662">
                  <c:v>428.0</c:v>
                </c:pt>
                <c:pt idx="663">
                  <c:v>445.0</c:v>
                </c:pt>
                <c:pt idx="664">
                  <c:v>439.0</c:v>
                </c:pt>
                <c:pt idx="665">
                  <c:v>442.0</c:v>
                </c:pt>
                <c:pt idx="666">
                  <c:v>445.0</c:v>
                </c:pt>
                <c:pt idx="667">
                  <c:v>436.0</c:v>
                </c:pt>
                <c:pt idx="668">
                  <c:v>440.0</c:v>
                </c:pt>
                <c:pt idx="669">
                  <c:v>432.0</c:v>
                </c:pt>
                <c:pt idx="670">
                  <c:v>430.0</c:v>
                </c:pt>
                <c:pt idx="671">
                  <c:v>434.0</c:v>
                </c:pt>
                <c:pt idx="672">
                  <c:v>428.0</c:v>
                </c:pt>
                <c:pt idx="673">
                  <c:v>437.0</c:v>
                </c:pt>
                <c:pt idx="674">
                  <c:v>440.0</c:v>
                </c:pt>
                <c:pt idx="675">
                  <c:v>441.0</c:v>
                </c:pt>
                <c:pt idx="676">
                  <c:v>451.0</c:v>
                </c:pt>
                <c:pt idx="677">
                  <c:v>443.0</c:v>
                </c:pt>
                <c:pt idx="678">
                  <c:v>444.0</c:v>
                </c:pt>
                <c:pt idx="679">
                  <c:v>443.0</c:v>
                </c:pt>
                <c:pt idx="680">
                  <c:v>462.0</c:v>
                </c:pt>
                <c:pt idx="681">
                  <c:v>478.0</c:v>
                </c:pt>
                <c:pt idx="682">
                  <c:v>488.0</c:v>
                </c:pt>
                <c:pt idx="683">
                  <c:v>480.0</c:v>
                </c:pt>
                <c:pt idx="684">
                  <c:v>473.0</c:v>
                </c:pt>
                <c:pt idx="685">
                  <c:v>461.0</c:v>
                </c:pt>
                <c:pt idx="686">
                  <c:v>459.0</c:v>
                </c:pt>
                <c:pt idx="687">
                  <c:v>459.0</c:v>
                </c:pt>
                <c:pt idx="688">
                  <c:v>457.0</c:v>
                </c:pt>
                <c:pt idx="689">
                  <c:v>457.0</c:v>
                </c:pt>
                <c:pt idx="690">
                  <c:v>443.0</c:v>
                </c:pt>
                <c:pt idx="691">
                  <c:v>446.0</c:v>
                </c:pt>
                <c:pt idx="692">
                  <c:v>452.0</c:v>
                </c:pt>
                <c:pt idx="693">
                  <c:v>450.0</c:v>
                </c:pt>
                <c:pt idx="694">
                  <c:v>441.0</c:v>
                </c:pt>
                <c:pt idx="695">
                  <c:v>432.0</c:v>
                </c:pt>
                <c:pt idx="696">
                  <c:v>423.0</c:v>
                </c:pt>
                <c:pt idx="697">
                  <c:v>407.0</c:v>
                </c:pt>
                <c:pt idx="698">
                  <c:v>395.0</c:v>
                </c:pt>
                <c:pt idx="699">
                  <c:v>397.0</c:v>
                </c:pt>
                <c:pt idx="700">
                  <c:v>390.0</c:v>
                </c:pt>
                <c:pt idx="701">
                  <c:v>384.0</c:v>
                </c:pt>
                <c:pt idx="702">
                  <c:v>383.0</c:v>
                </c:pt>
                <c:pt idx="703">
                  <c:v>373.0</c:v>
                </c:pt>
                <c:pt idx="704">
                  <c:v>377.0</c:v>
                </c:pt>
                <c:pt idx="705">
                  <c:v>379.0</c:v>
                </c:pt>
                <c:pt idx="706">
                  <c:v>383.0</c:v>
                </c:pt>
                <c:pt idx="707">
                  <c:v>388.0</c:v>
                </c:pt>
                <c:pt idx="708">
                  <c:v>390.0</c:v>
                </c:pt>
                <c:pt idx="709">
                  <c:v>389.0</c:v>
                </c:pt>
                <c:pt idx="710">
                  <c:v>392.0</c:v>
                </c:pt>
                <c:pt idx="711">
                  <c:v>396.0</c:v>
                </c:pt>
                <c:pt idx="712">
                  <c:v>390.0</c:v>
                </c:pt>
                <c:pt idx="713">
                  <c:v>395.0</c:v>
                </c:pt>
                <c:pt idx="714">
                  <c:v>403.0</c:v>
                </c:pt>
                <c:pt idx="715">
                  <c:v>396.0</c:v>
                </c:pt>
                <c:pt idx="716">
                  <c:v>403.0</c:v>
                </c:pt>
                <c:pt idx="717">
                  <c:v>401.0</c:v>
                </c:pt>
                <c:pt idx="718">
                  <c:v>394.0</c:v>
                </c:pt>
                <c:pt idx="719">
                  <c:v>401.0</c:v>
                </c:pt>
                <c:pt idx="720">
                  <c:v>407.0</c:v>
                </c:pt>
                <c:pt idx="721">
                  <c:v>400.0</c:v>
                </c:pt>
                <c:pt idx="722">
                  <c:v>388.0</c:v>
                </c:pt>
                <c:pt idx="723">
                  <c:v>388.0</c:v>
                </c:pt>
                <c:pt idx="724">
                  <c:v>380.0</c:v>
                </c:pt>
                <c:pt idx="725">
                  <c:v>371.0</c:v>
                </c:pt>
                <c:pt idx="726">
                  <c:v>379.0</c:v>
                </c:pt>
                <c:pt idx="727">
                  <c:v>377.0</c:v>
                </c:pt>
                <c:pt idx="728">
                  <c:v>381.0</c:v>
                </c:pt>
                <c:pt idx="729">
                  <c:v>376.0</c:v>
                </c:pt>
                <c:pt idx="730">
                  <c:v>378.0</c:v>
                </c:pt>
                <c:pt idx="731">
                  <c:v>373.0</c:v>
                </c:pt>
                <c:pt idx="732">
                  <c:v>371.0</c:v>
                </c:pt>
                <c:pt idx="733">
                  <c:v>366.0</c:v>
                </c:pt>
                <c:pt idx="734">
                  <c:v>361.0</c:v>
                </c:pt>
                <c:pt idx="735">
                  <c:v>354.0</c:v>
                </c:pt>
                <c:pt idx="736">
                  <c:v>352.0</c:v>
                </c:pt>
                <c:pt idx="737">
                  <c:v>356.0</c:v>
                </c:pt>
                <c:pt idx="738">
                  <c:v>356.0</c:v>
                </c:pt>
                <c:pt idx="739">
                  <c:v>355.0</c:v>
                </c:pt>
                <c:pt idx="740">
                  <c:v>364.0</c:v>
                </c:pt>
                <c:pt idx="741">
                  <c:v>375.0</c:v>
                </c:pt>
                <c:pt idx="742">
                  <c:v>379.0</c:v>
                </c:pt>
                <c:pt idx="743">
                  <c:v>381.0</c:v>
                </c:pt>
                <c:pt idx="744">
                  <c:v>391.0</c:v>
                </c:pt>
                <c:pt idx="745">
                  <c:v>396.0</c:v>
                </c:pt>
                <c:pt idx="746">
                  <c:v>385.0</c:v>
                </c:pt>
                <c:pt idx="747">
                  <c:v>381.0</c:v>
                </c:pt>
                <c:pt idx="748">
                  <c:v>384.0</c:v>
                </c:pt>
                <c:pt idx="749">
                  <c:v>390.0</c:v>
                </c:pt>
                <c:pt idx="750">
                  <c:v>396.0</c:v>
                </c:pt>
                <c:pt idx="751">
                  <c:v>403.0</c:v>
                </c:pt>
                <c:pt idx="752">
                  <c:v>402.0</c:v>
                </c:pt>
                <c:pt idx="753">
                  <c:v>404.0</c:v>
                </c:pt>
                <c:pt idx="754">
                  <c:v>400.0</c:v>
                </c:pt>
                <c:pt idx="755">
                  <c:v>405.0</c:v>
                </c:pt>
                <c:pt idx="756">
                  <c:v>413.0</c:v>
                </c:pt>
                <c:pt idx="757">
                  <c:v>413.0</c:v>
                </c:pt>
                <c:pt idx="758">
                  <c:v>417.0</c:v>
                </c:pt>
                <c:pt idx="759">
                  <c:v>421.0</c:v>
                </c:pt>
                <c:pt idx="760">
                  <c:v>419.0</c:v>
                </c:pt>
                <c:pt idx="761">
                  <c:v>412.0</c:v>
                </c:pt>
                <c:pt idx="762">
                  <c:v>424.0</c:v>
                </c:pt>
                <c:pt idx="763">
                  <c:v>416.0</c:v>
                </c:pt>
                <c:pt idx="764">
                  <c:v>421.0</c:v>
                </c:pt>
                <c:pt idx="765">
                  <c:v>420.0</c:v>
                </c:pt>
                <c:pt idx="766">
                  <c:v>426.0</c:v>
                </c:pt>
                <c:pt idx="767">
                  <c:v>424.0</c:v>
                </c:pt>
                <c:pt idx="768">
                  <c:v>439.0</c:v>
                </c:pt>
                <c:pt idx="769">
                  <c:v>438.0</c:v>
                </c:pt>
                <c:pt idx="770">
                  <c:v>449.0</c:v>
                </c:pt>
                <c:pt idx="771">
                  <c:v>456.0</c:v>
                </c:pt>
                <c:pt idx="772">
                  <c:v>452.0</c:v>
                </c:pt>
                <c:pt idx="773">
                  <c:v>450.0</c:v>
                </c:pt>
                <c:pt idx="774">
                  <c:v>443.0</c:v>
                </c:pt>
                <c:pt idx="775">
                  <c:v>447.0</c:v>
                </c:pt>
                <c:pt idx="776">
                  <c:v>447.0</c:v>
                </c:pt>
                <c:pt idx="777">
                  <c:v>452.0</c:v>
                </c:pt>
                <c:pt idx="778">
                  <c:v>459.0</c:v>
                </c:pt>
                <c:pt idx="779">
                  <c:v>472.0</c:v>
                </c:pt>
                <c:pt idx="780">
                  <c:v>479.0</c:v>
                </c:pt>
                <c:pt idx="781">
                  <c:v>482.0</c:v>
                </c:pt>
                <c:pt idx="782">
                  <c:v>482.0</c:v>
                </c:pt>
                <c:pt idx="783">
                  <c:v>475.0</c:v>
                </c:pt>
                <c:pt idx="784">
                  <c:v>478.0</c:v>
                </c:pt>
                <c:pt idx="785">
                  <c:v>465.0</c:v>
                </c:pt>
                <c:pt idx="786">
                  <c:v>462.0</c:v>
                </c:pt>
                <c:pt idx="787">
                  <c:v>461.0</c:v>
                </c:pt>
                <c:pt idx="788">
                  <c:v>456.0</c:v>
                </c:pt>
                <c:pt idx="789">
                  <c:v>457.0</c:v>
                </c:pt>
                <c:pt idx="790">
                  <c:v>458.0</c:v>
                </c:pt>
                <c:pt idx="791">
                  <c:v>468.0</c:v>
                </c:pt>
                <c:pt idx="792">
                  <c:v>468.0</c:v>
                </c:pt>
                <c:pt idx="793">
                  <c:v>455.0</c:v>
                </c:pt>
                <c:pt idx="794">
                  <c:v>452.0</c:v>
                </c:pt>
                <c:pt idx="795">
                  <c:v>443.0</c:v>
                </c:pt>
                <c:pt idx="796">
                  <c:v>442.0</c:v>
                </c:pt>
                <c:pt idx="797">
                  <c:v>442.0</c:v>
                </c:pt>
                <c:pt idx="798">
                  <c:v>450.0</c:v>
                </c:pt>
                <c:pt idx="799">
                  <c:v>452.0</c:v>
                </c:pt>
                <c:pt idx="800">
                  <c:v>457.0</c:v>
                </c:pt>
                <c:pt idx="801">
                  <c:v>469.0</c:v>
                </c:pt>
                <c:pt idx="802">
                  <c:v>466.0</c:v>
                </c:pt>
                <c:pt idx="803">
                  <c:v>459.0</c:v>
                </c:pt>
                <c:pt idx="804">
                  <c:v>458.0</c:v>
                </c:pt>
                <c:pt idx="805">
                  <c:v>448.0</c:v>
                </c:pt>
                <c:pt idx="806">
                  <c:v>446.0</c:v>
                </c:pt>
                <c:pt idx="807">
                  <c:v>442.0</c:v>
                </c:pt>
                <c:pt idx="808">
                  <c:v>455.0</c:v>
                </c:pt>
                <c:pt idx="809">
                  <c:v>452.0</c:v>
                </c:pt>
                <c:pt idx="810">
                  <c:v>447.0</c:v>
                </c:pt>
                <c:pt idx="811">
                  <c:v>455.0</c:v>
                </c:pt>
                <c:pt idx="812">
                  <c:v>459.0</c:v>
                </c:pt>
                <c:pt idx="813">
                  <c:v>456.0</c:v>
                </c:pt>
                <c:pt idx="814">
                  <c:v>463.0</c:v>
                </c:pt>
                <c:pt idx="815">
                  <c:v>479.0</c:v>
                </c:pt>
                <c:pt idx="816">
                  <c:v>483.0</c:v>
                </c:pt>
                <c:pt idx="817">
                  <c:v>490.0</c:v>
                </c:pt>
                <c:pt idx="818">
                  <c:v>490.0</c:v>
                </c:pt>
                <c:pt idx="819">
                  <c:v>490.0</c:v>
                </c:pt>
                <c:pt idx="820">
                  <c:v>480.0</c:v>
                </c:pt>
                <c:pt idx="821">
                  <c:v>479.0</c:v>
                </c:pt>
                <c:pt idx="822">
                  <c:v>467.0</c:v>
                </c:pt>
                <c:pt idx="823">
                  <c:v>468.0</c:v>
                </c:pt>
                <c:pt idx="824">
                  <c:v>455.0</c:v>
                </c:pt>
                <c:pt idx="825">
                  <c:v>452.0</c:v>
                </c:pt>
                <c:pt idx="826">
                  <c:v>451.0</c:v>
                </c:pt>
                <c:pt idx="827">
                  <c:v>450.0</c:v>
                </c:pt>
                <c:pt idx="828">
                  <c:v>450.0</c:v>
                </c:pt>
                <c:pt idx="829">
                  <c:v>458.0</c:v>
                </c:pt>
                <c:pt idx="830">
                  <c:v>440.0</c:v>
                </c:pt>
                <c:pt idx="831">
                  <c:v>451.0</c:v>
                </c:pt>
                <c:pt idx="832">
                  <c:v>446.0</c:v>
                </c:pt>
                <c:pt idx="833">
                  <c:v>444.0</c:v>
                </c:pt>
                <c:pt idx="834">
                  <c:v>462.0</c:v>
                </c:pt>
                <c:pt idx="835">
                  <c:v>464.0</c:v>
                </c:pt>
                <c:pt idx="836">
                  <c:v>454.0</c:v>
                </c:pt>
                <c:pt idx="837">
                  <c:v>440.0</c:v>
                </c:pt>
                <c:pt idx="838">
                  <c:v>427.0</c:v>
                </c:pt>
                <c:pt idx="839">
                  <c:v>457.0</c:v>
                </c:pt>
                <c:pt idx="840">
                  <c:v>468.0</c:v>
                </c:pt>
                <c:pt idx="841">
                  <c:v>465.0</c:v>
                </c:pt>
                <c:pt idx="842">
                  <c:v>471.0</c:v>
                </c:pt>
                <c:pt idx="843">
                  <c:v>478.0</c:v>
                </c:pt>
                <c:pt idx="844">
                  <c:v>474.0</c:v>
                </c:pt>
                <c:pt idx="845">
                  <c:v>475.0</c:v>
                </c:pt>
                <c:pt idx="846">
                  <c:v>473.0</c:v>
                </c:pt>
                <c:pt idx="847">
                  <c:v>468.0</c:v>
                </c:pt>
                <c:pt idx="848">
                  <c:v>481.0</c:v>
                </c:pt>
                <c:pt idx="849">
                  <c:v>472.0</c:v>
                </c:pt>
                <c:pt idx="850">
                  <c:v>489.0</c:v>
                </c:pt>
                <c:pt idx="851">
                  <c:v>506.0</c:v>
                </c:pt>
                <c:pt idx="852">
                  <c:v>506.0</c:v>
                </c:pt>
                <c:pt idx="853">
                  <c:v>514.0</c:v>
                </c:pt>
                <c:pt idx="854">
                  <c:v>533.0</c:v>
                </c:pt>
                <c:pt idx="855">
                  <c:v>542.0</c:v>
                </c:pt>
                <c:pt idx="856">
                  <c:v>540.0</c:v>
                </c:pt>
                <c:pt idx="857">
                  <c:v>527.0</c:v>
                </c:pt>
                <c:pt idx="858">
                  <c:v>502.0</c:v>
                </c:pt>
                <c:pt idx="859">
                  <c:v>505.0</c:v>
                </c:pt>
                <c:pt idx="860">
                  <c:v>499.0</c:v>
                </c:pt>
                <c:pt idx="861">
                  <c:v>520.0</c:v>
                </c:pt>
                <c:pt idx="862">
                  <c:v>514.0</c:v>
                </c:pt>
                <c:pt idx="863">
                  <c:v>515.0</c:v>
                </c:pt>
                <c:pt idx="864">
                  <c:v>480.0</c:v>
                </c:pt>
                <c:pt idx="865">
                  <c:v>468.0</c:v>
                </c:pt>
                <c:pt idx="866">
                  <c:v>473.0</c:v>
                </c:pt>
                <c:pt idx="867">
                  <c:v>454.0</c:v>
                </c:pt>
                <c:pt idx="868">
                  <c:v>454.0</c:v>
                </c:pt>
                <c:pt idx="869">
                  <c:v>460.0</c:v>
                </c:pt>
                <c:pt idx="870">
                  <c:v>453.0</c:v>
                </c:pt>
                <c:pt idx="871">
                  <c:v>457.0</c:v>
                </c:pt>
                <c:pt idx="872">
                  <c:v>452.0</c:v>
                </c:pt>
                <c:pt idx="873">
                  <c:v>438.0</c:v>
                </c:pt>
                <c:pt idx="874">
                  <c:v>432.0</c:v>
                </c:pt>
                <c:pt idx="875">
                  <c:v>441.0</c:v>
                </c:pt>
                <c:pt idx="876">
                  <c:v>437.0</c:v>
                </c:pt>
                <c:pt idx="877">
                  <c:v>437.0</c:v>
                </c:pt>
                <c:pt idx="878">
                  <c:v>425.0</c:v>
                </c:pt>
                <c:pt idx="879">
                  <c:v>414.0</c:v>
                </c:pt>
                <c:pt idx="880">
                  <c:v>427.0</c:v>
                </c:pt>
                <c:pt idx="881">
                  <c:v>424.0</c:v>
                </c:pt>
                <c:pt idx="882">
                  <c:v>435.0</c:v>
                </c:pt>
                <c:pt idx="883">
                  <c:v>430.0</c:v>
                </c:pt>
                <c:pt idx="884">
                  <c:v>426.0</c:v>
                </c:pt>
                <c:pt idx="885">
                  <c:v>438.0</c:v>
                </c:pt>
                <c:pt idx="886">
                  <c:v>436.0</c:v>
                </c:pt>
                <c:pt idx="887">
                  <c:v>435.0</c:v>
                </c:pt>
                <c:pt idx="888">
                  <c:v>436.0</c:v>
                </c:pt>
                <c:pt idx="889">
                  <c:v>423.0</c:v>
                </c:pt>
                <c:pt idx="890">
                  <c:v>426.0</c:v>
                </c:pt>
                <c:pt idx="891">
                  <c:v>420.0</c:v>
                </c:pt>
                <c:pt idx="892">
                  <c:v>434.0</c:v>
                </c:pt>
                <c:pt idx="893">
                  <c:v>437.0</c:v>
                </c:pt>
                <c:pt idx="894">
                  <c:v>439.0</c:v>
                </c:pt>
                <c:pt idx="895">
                  <c:v>432.0</c:v>
                </c:pt>
                <c:pt idx="896">
                  <c:v>427.0</c:v>
                </c:pt>
                <c:pt idx="897">
                  <c:v>384.0</c:v>
                </c:pt>
                <c:pt idx="898">
                  <c:v>385.0</c:v>
                </c:pt>
                <c:pt idx="899">
                  <c:v>363.0</c:v>
                </c:pt>
                <c:pt idx="900">
                  <c:v>360.0</c:v>
                </c:pt>
                <c:pt idx="901">
                  <c:v>354.0</c:v>
                </c:pt>
                <c:pt idx="902">
                  <c:v>361.0</c:v>
                </c:pt>
                <c:pt idx="903">
                  <c:v>358.0</c:v>
                </c:pt>
                <c:pt idx="904">
                  <c:v>361.0</c:v>
                </c:pt>
                <c:pt idx="905">
                  <c:v>365.0</c:v>
                </c:pt>
                <c:pt idx="906">
                  <c:v>364.0</c:v>
                </c:pt>
                <c:pt idx="907">
                  <c:v>367.0</c:v>
                </c:pt>
                <c:pt idx="908">
                  <c:v>364.0</c:v>
                </c:pt>
                <c:pt idx="909">
                  <c:v>374.0</c:v>
                </c:pt>
                <c:pt idx="910">
                  <c:v>379.0</c:v>
                </c:pt>
                <c:pt idx="911">
                  <c:v>379.0</c:v>
                </c:pt>
                <c:pt idx="912">
                  <c:v>380.0</c:v>
                </c:pt>
                <c:pt idx="913">
                  <c:v>377.0</c:v>
                </c:pt>
                <c:pt idx="914">
                  <c:v>382.0</c:v>
                </c:pt>
                <c:pt idx="915">
                  <c:v>381.0</c:v>
                </c:pt>
                <c:pt idx="916">
                  <c:v>377.0</c:v>
                </c:pt>
                <c:pt idx="917">
                  <c:v>364.0</c:v>
                </c:pt>
                <c:pt idx="918">
                  <c:v>352.0</c:v>
                </c:pt>
                <c:pt idx="919">
                  <c:v>361.0</c:v>
                </c:pt>
                <c:pt idx="920">
                  <c:v>357.0</c:v>
                </c:pt>
                <c:pt idx="921">
                  <c:v>349.0</c:v>
                </c:pt>
                <c:pt idx="922">
                  <c:v>349.0</c:v>
                </c:pt>
                <c:pt idx="923">
                  <c:v>355.0</c:v>
                </c:pt>
                <c:pt idx="924">
                  <c:v>366.0</c:v>
                </c:pt>
                <c:pt idx="925">
                  <c:v>375.0</c:v>
                </c:pt>
                <c:pt idx="926">
                  <c:v>385.0</c:v>
                </c:pt>
                <c:pt idx="927">
                  <c:v>398.0</c:v>
                </c:pt>
                <c:pt idx="928">
                  <c:v>395.0</c:v>
                </c:pt>
                <c:pt idx="929">
                  <c:v>386.0</c:v>
                </c:pt>
                <c:pt idx="930">
                  <c:v>392.0</c:v>
                </c:pt>
                <c:pt idx="931">
                  <c:v>397.0</c:v>
                </c:pt>
                <c:pt idx="932">
                  <c:v>401.0</c:v>
                </c:pt>
                <c:pt idx="933">
                  <c:v>401.0</c:v>
                </c:pt>
                <c:pt idx="934">
                  <c:v>393.0</c:v>
                </c:pt>
                <c:pt idx="935">
                  <c:v>378.0</c:v>
                </c:pt>
                <c:pt idx="936">
                  <c:v>390.0</c:v>
                </c:pt>
                <c:pt idx="937">
                  <c:v>390.0</c:v>
                </c:pt>
                <c:pt idx="938">
                  <c:v>387.0</c:v>
                </c:pt>
                <c:pt idx="939">
                  <c:v>394.0</c:v>
                </c:pt>
                <c:pt idx="940">
                  <c:v>388.0</c:v>
                </c:pt>
                <c:pt idx="941">
                  <c:v>392.0</c:v>
                </c:pt>
                <c:pt idx="942">
                  <c:v>390.0</c:v>
                </c:pt>
                <c:pt idx="943">
                  <c:v>389.0</c:v>
                </c:pt>
                <c:pt idx="944">
                  <c:v>394.0</c:v>
                </c:pt>
                <c:pt idx="945">
                  <c:v>387.0</c:v>
                </c:pt>
                <c:pt idx="946">
                  <c:v>391.0</c:v>
                </c:pt>
                <c:pt idx="947">
                  <c:v>391.0</c:v>
                </c:pt>
                <c:pt idx="948">
                  <c:v>391.0</c:v>
                </c:pt>
                <c:pt idx="949">
                  <c:v>380.0</c:v>
                </c:pt>
                <c:pt idx="950">
                  <c:v>379.0</c:v>
                </c:pt>
                <c:pt idx="951">
                  <c:v>375.0</c:v>
                </c:pt>
                <c:pt idx="952">
                  <c:v>372.0</c:v>
                </c:pt>
                <c:pt idx="953">
                  <c:v>370.0</c:v>
                </c:pt>
                <c:pt idx="954">
                  <c:v>372.0</c:v>
                </c:pt>
                <c:pt idx="955">
                  <c:v>379.0</c:v>
                </c:pt>
                <c:pt idx="956">
                  <c:v>376.0</c:v>
                </c:pt>
                <c:pt idx="957">
                  <c:v>375.0</c:v>
                </c:pt>
                <c:pt idx="958">
                  <c:v>374.0</c:v>
                </c:pt>
                <c:pt idx="959">
                  <c:v>382.0</c:v>
                </c:pt>
                <c:pt idx="960">
                  <c:v>377.0</c:v>
                </c:pt>
                <c:pt idx="961">
                  <c:v>382.0</c:v>
                </c:pt>
                <c:pt idx="962">
                  <c:v>381.0</c:v>
                </c:pt>
                <c:pt idx="963">
                  <c:v>383.0</c:v>
                </c:pt>
                <c:pt idx="964">
                  <c:v>379.0</c:v>
                </c:pt>
                <c:pt idx="965">
                  <c:v>377.0</c:v>
                </c:pt>
                <c:pt idx="966">
                  <c:v>373.0</c:v>
                </c:pt>
                <c:pt idx="967">
                  <c:v>377.0</c:v>
                </c:pt>
                <c:pt idx="968">
                  <c:v>382.0</c:v>
                </c:pt>
                <c:pt idx="969">
                  <c:v>382.0</c:v>
                </c:pt>
                <c:pt idx="970">
                  <c:v>382.0</c:v>
                </c:pt>
                <c:pt idx="971">
                  <c:v>379.0</c:v>
                </c:pt>
                <c:pt idx="972">
                  <c:v>374.0</c:v>
                </c:pt>
                <c:pt idx="973">
                  <c:v>374.0</c:v>
                </c:pt>
                <c:pt idx="974">
                  <c:v>374.0</c:v>
                </c:pt>
                <c:pt idx="975">
                  <c:v>380.0</c:v>
                </c:pt>
                <c:pt idx="976">
                  <c:v>378.0</c:v>
                </c:pt>
                <c:pt idx="977">
                  <c:v>371.0</c:v>
                </c:pt>
                <c:pt idx="978">
                  <c:v>367.0</c:v>
                </c:pt>
                <c:pt idx="979">
                  <c:v>366.0</c:v>
                </c:pt>
                <c:pt idx="980">
                  <c:v>364.0</c:v>
                </c:pt>
                <c:pt idx="981">
                  <c:v>356.0</c:v>
                </c:pt>
                <c:pt idx="982">
                  <c:v>355.0</c:v>
                </c:pt>
                <c:pt idx="983">
                  <c:v>359.0</c:v>
                </c:pt>
                <c:pt idx="984">
                  <c:v>360.0</c:v>
                </c:pt>
                <c:pt idx="985">
                  <c:v>367.0</c:v>
                </c:pt>
                <c:pt idx="986">
                  <c:v>369.0</c:v>
                </c:pt>
                <c:pt idx="987">
                  <c:v>368.0</c:v>
                </c:pt>
                <c:pt idx="988">
                  <c:v>373.0</c:v>
                </c:pt>
                <c:pt idx="989">
                  <c:v>357.0</c:v>
                </c:pt>
                <c:pt idx="990">
                  <c:v>359.0</c:v>
                </c:pt>
                <c:pt idx="991">
                  <c:v>357.0</c:v>
                </c:pt>
                <c:pt idx="992">
                  <c:v>358.0</c:v>
                </c:pt>
                <c:pt idx="993">
                  <c:v>363.0</c:v>
                </c:pt>
                <c:pt idx="994">
                  <c:v>369.0</c:v>
                </c:pt>
                <c:pt idx="995">
                  <c:v>374.0</c:v>
                </c:pt>
                <c:pt idx="996">
                  <c:v>371.0</c:v>
                </c:pt>
                <c:pt idx="997">
                  <c:v>378.0</c:v>
                </c:pt>
                <c:pt idx="998">
                  <c:v>382.0</c:v>
                </c:pt>
                <c:pt idx="999">
                  <c:v>386.0</c:v>
                </c:pt>
                <c:pt idx="1000">
                  <c:v>374.0</c:v>
                </c:pt>
                <c:pt idx="1001">
                  <c:v>367.0</c:v>
                </c:pt>
                <c:pt idx="1002">
                  <c:v>362.0</c:v>
                </c:pt>
                <c:pt idx="1003">
                  <c:v>365.0</c:v>
                </c:pt>
                <c:pt idx="1004">
                  <c:v>351.0</c:v>
                </c:pt>
                <c:pt idx="1005">
                  <c:v>345.0</c:v>
                </c:pt>
                <c:pt idx="1006">
                  <c:v>353.0</c:v>
                </c:pt>
                <c:pt idx="1007">
                  <c:v>354.0</c:v>
                </c:pt>
                <c:pt idx="1008">
                  <c:v>350.0</c:v>
                </c:pt>
                <c:pt idx="1009">
                  <c:v>363.0</c:v>
                </c:pt>
                <c:pt idx="1010">
                  <c:v>370.0</c:v>
                </c:pt>
                <c:pt idx="1011">
                  <c:v>371.0</c:v>
                </c:pt>
                <c:pt idx="1012">
                  <c:v>364.0</c:v>
                </c:pt>
                <c:pt idx="1013">
                  <c:v>367.0</c:v>
                </c:pt>
                <c:pt idx="1014">
                  <c:v>363.0</c:v>
                </c:pt>
                <c:pt idx="1015">
                  <c:v>362.0</c:v>
                </c:pt>
                <c:pt idx="1016">
                  <c:v>349.0</c:v>
                </c:pt>
                <c:pt idx="1017">
                  <c:v>349.0</c:v>
                </c:pt>
                <c:pt idx="1018">
                  <c:v>349.0</c:v>
                </c:pt>
                <c:pt idx="1019">
                  <c:v>350.0</c:v>
                </c:pt>
                <c:pt idx="1020">
                  <c:v>358.0</c:v>
                </c:pt>
                <c:pt idx="1021">
                  <c:v>354.0</c:v>
                </c:pt>
                <c:pt idx="1022">
                  <c:v>345.0</c:v>
                </c:pt>
                <c:pt idx="1023">
                  <c:v>340.0</c:v>
                </c:pt>
                <c:pt idx="1024">
                  <c:v>339.0</c:v>
                </c:pt>
                <c:pt idx="1025">
                  <c:v>329.0</c:v>
                </c:pt>
                <c:pt idx="1026">
                  <c:v>331.0</c:v>
                </c:pt>
                <c:pt idx="1027">
                  <c:v>328.0</c:v>
                </c:pt>
                <c:pt idx="1028">
                  <c:v>334.0</c:v>
                </c:pt>
                <c:pt idx="1029">
                  <c:v>334.0</c:v>
                </c:pt>
                <c:pt idx="1030">
                  <c:v>341.0</c:v>
                </c:pt>
                <c:pt idx="1031">
                  <c:v>355.0</c:v>
                </c:pt>
                <c:pt idx="1032">
                  <c:v>361.0</c:v>
                </c:pt>
                <c:pt idx="1033">
                  <c:v>345.0</c:v>
                </c:pt>
                <c:pt idx="1034">
                  <c:v>338.0</c:v>
                </c:pt>
                <c:pt idx="1035">
                  <c:v>347.0</c:v>
                </c:pt>
                <c:pt idx="1036">
                  <c:v>338.0</c:v>
                </c:pt>
                <c:pt idx="1037">
                  <c:v>341.0</c:v>
                </c:pt>
                <c:pt idx="1038">
                  <c:v>341.0</c:v>
                </c:pt>
                <c:pt idx="1039">
                  <c:v>346.0</c:v>
                </c:pt>
                <c:pt idx="1040">
                  <c:v>337.0</c:v>
                </c:pt>
                <c:pt idx="1041">
                  <c:v>340.0</c:v>
                </c:pt>
                <c:pt idx="1042">
                  <c:v>340.0</c:v>
                </c:pt>
                <c:pt idx="1043">
                  <c:v>339.0</c:v>
                </c:pt>
                <c:pt idx="1044">
                  <c:v>337.0</c:v>
                </c:pt>
                <c:pt idx="1045">
                  <c:v>341.0</c:v>
                </c:pt>
                <c:pt idx="1046">
                  <c:v>348.0</c:v>
                </c:pt>
                <c:pt idx="1047">
                  <c:v>344.0</c:v>
                </c:pt>
                <c:pt idx="1048">
                  <c:v>336.0</c:v>
                </c:pt>
                <c:pt idx="1049">
                  <c:v>332.0</c:v>
                </c:pt>
                <c:pt idx="1050">
                  <c:v>336.0</c:v>
                </c:pt>
                <c:pt idx="1051">
                  <c:v>348.0</c:v>
                </c:pt>
                <c:pt idx="1052">
                  <c:v>357.0</c:v>
                </c:pt>
                <c:pt idx="1053">
                  <c:v>349.0</c:v>
                </c:pt>
                <c:pt idx="1054">
                  <c:v>354.0</c:v>
                </c:pt>
                <c:pt idx="1055">
                  <c:v>347.0</c:v>
                </c:pt>
                <c:pt idx="1056">
                  <c:v>348.0</c:v>
                </c:pt>
                <c:pt idx="1057">
                  <c:v>350.0</c:v>
                </c:pt>
                <c:pt idx="1058">
                  <c:v>350.0</c:v>
                </c:pt>
                <c:pt idx="1059">
                  <c:v>352.0</c:v>
                </c:pt>
                <c:pt idx="1060">
                  <c:v>358.0</c:v>
                </c:pt>
                <c:pt idx="1061">
                  <c:v>357.0</c:v>
                </c:pt>
                <c:pt idx="1062">
                  <c:v>362.0</c:v>
                </c:pt>
                <c:pt idx="1063">
                  <c:v>351.0</c:v>
                </c:pt>
                <c:pt idx="1064">
                  <c:v>343.0</c:v>
                </c:pt>
                <c:pt idx="1065">
                  <c:v>333.0</c:v>
                </c:pt>
                <c:pt idx="1066">
                  <c:v>344.0</c:v>
                </c:pt>
                <c:pt idx="1067">
                  <c:v>341.0</c:v>
                </c:pt>
                <c:pt idx="1068">
                  <c:v>343.0</c:v>
                </c:pt>
                <c:pt idx="1069">
                  <c:v>344.0</c:v>
                </c:pt>
                <c:pt idx="1070">
                  <c:v>338.0</c:v>
                </c:pt>
                <c:pt idx="1071">
                  <c:v>355.0</c:v>
                </c:pt>
                <c:pt idx="1072">
                  <c:v>352.0</c:v>
                </c:pt>
                <c:pt idx="1073">
                  <c:v>360.0</c:v>
                </c:pt>
                <c:pt idx="1074">
                  <c:v>368.0</c:v>
                </c:pt>
                <c:pt idx="1075">
                  <c:v>388.0</c:v>
                </c:pt>
                <c:pt idx="1076">
                  <c:v>368.0</c:v>
                </c:pt>
                <c:pt idx="1077">
                  <c:v>349.0</c:v>
                </c:pt>
                <c:pt idx="1078">
                  <c:v>349.0</c:v>
                </c:pt>
                <c:pt idx="1079">
                  <c:v>349.0</c:v>
                </c:pt>
                <c:pt idx="1080">
                  <c:v>364.0</c:v>
                </c:pt>
                <c:pt idx="1081">
                  <c:v>356.0</c:v>
                </c:pt>
                <c:pt idx="1082">
                  <c:v>349.0</c:v>
                </c:pt>
                <c:pt idx="1083">
                  <c:v>347.0</c:v>
                </c:pt>
                <c:pt idx="1084">
                  <c:v>350.0</c:v>
                </c:pt>
                <c:pt idx="1085">
                  <c:v>359.0</c:v>
                </c:pt>
                <c:pt idx="1086">
                  <c:v>338.0</c:v>
                </c:pt>
                <c:pt idx="1087">
                  <c:v>341.0</c:v>
                </c:pt>
                <c:pt idx="1088">
                  <c:v>338.0</c:v>
                </c:pt>
                <c:pt idx="1089">
                  <c:v>338.0</c:v>
                </c:pt>
                <c:pt idx="1090">
                  <c:v>333.0</c:v>
                </c:pt>
                <c:pt idx="1091">
                  <c:v>336.0</c:v>
                </c:pt>
                <c:pt idx="1092">
                  <c:v>328.0</c:v>
                </c:pt>
                <c:pt idx="1093">
                  <c:v>331.0</c:v>
                </c:pt>
                <c:pt idx="1094">
                  <c:v>331.0</c:v>
                </c:pt>
                <c:pt idx="1095">
                  <c:v>335.0</c:v>
                </c:pt>
                <c:pt idx="1096">
                  <c:v>333.0</c:v>
                </c:pt>
                <c:pt idx="1097">
                  <c:v>337.0</c:v>
                </c:pt>
                <c:pt idx="1098">
                  <c:v>324.0</c:v>
                </c:pt>
                <c:pt idx="1099">
                  <c:v>323.0</c:v>
                </c:pt>
                <c:pt idx="1100">
                  <c:v>330.0</c:v>
                </c:pt>
                <c:pt idx="1101">
                  <c:v>336.0</c:v>
                </c:pt>
                <c:pt idx="1102">
                  <c:v>343.0</c:v>
                </c:pt>
                <c:pt idx="1103">
                  <c:v>350.0</c:v>
                </c:pt>
                <c:pt idx="1104">
                  <c:v>352.0</c:v>
                </c:pt>
                <c:pt idx="1105">
                  <c:v>353.0</c:v>
                </c:pt>
                <c:pt idx="1106">
                  <c:v>344.0</c:v>
                </c:pt>
                <c:pt idx="1107">
                  <c:v>335.0</c:v>
                </c:pt>
                <c:pt idx="1108">
                  <c:v>335.0</c:v>
                </c:pt>
                <c:pt idx="1109">
                  <c:v>336.0</c:v>
                </c:pt>
                <c:pt idx="1110">
                  <c:v>344.0</c:v>
                </c:pt>
                <c:pt idx="1111">
                  <c:v>357.0</c:v>
                </c:pt>
                <c:pt idx="1112">
                  <c:v>357.0</c:v>
                </c:pt>
                <c:pt idx="1113">
                  <c:v>361.0</c:v>
                </c:pt>
                <c:pt idx="1114">
                  <c:v>363.0</c:v>
                </c:pt>
                <c:pt idx="1115">
                  <c:v>361.0</c:v>
                </c:pt>
                <c:pt idx="1116">
                  <c:v>363.0</c:v>
                </c:pt>
                <c:pt idx="1117">
                  <c:v>360.0</c:v>
                </c:pt>
                <c:pt idx="1118">
                  <c:v>363.0</c:v>
                </c:pt>
                <c:pt idx="1119">
                  <c:v>363.0</c:v>
                </c:pt>
                <c:pt idx="1120">
                  <c:v>372.0</c:v>
                </c:pt>
                <c:pt idx="1121">
                  <c:v>369.0</c:v>
                </c:pt>
                <c:pt idx="1122">
                  <c:v>368.0</c:v>
                </c:pt>
                <c:pt idx="1123">
                  <c:v>378.0</c:v>
                </c:pt>
                <c:pt idx="1124">
                  <c:v>376.0</c:v>
                </c:pt>
                <c:pt idx="1125">
                  <c:v>378.0</c:v>
                </c:pt>
                <c:pt idx="1126">
                  <c:v>368.0</c:v>
                </c:pt>
                <c:pt idx="1127">
                  <c:v>365.0</c:v>
                </c:pt>
                <c:pt idx="1128">
                  <c:v>360.0</c:v>
                </c:pt>
                <c:pt idx="1129">
                  <c:v>368.0</c:v>
                </c:pt>
                <c:pt idx="1130">
                  <c:v>379.0</c:v>
                </c:pt>
                <c:pt idx="1131">
                  <c:v>376.0</c:v>
                </c:pt>
                <c:pt idx="1132">
                  <c:v>374.0</c:v>
                </c:pt>
                <c:pt idx="1133">
                  <c:v>379.0</c:v>
                </c:pt>
                <c:pt idx="1134">
                  <c:v>387.0</c:v>
                </c:pt>
                <c:pt idx="1135">
                  <c:v>383.0</c:v>
                </c:pt>
                <c:pt idx="1136">
                  <c:v>368.0</c:v>
                </c:pt>
                <c:pt idx="1137">
                  <c:v>368.0</c:v>
                </c:pt>
                <c:pt idx="1138">
                  <c:v>374.0</c:v>
                </c:pt>
                <c:pt idx="1139">
                  <c:v>376.0</c:v>
                </c:pt>
                <c:pt idx="1140">
                  <c:v>389.0</c:v>
                </c:pt>
                <c:pt idx="1141">
                  <c:v>388.0</c:v>
                </c:pt>
                <c:pt idx="1142">
                  <c:v>374.0</c:v>
                </c:pt>
                <c:pt idx="1143">
                  <c:v>382.0</c:v>
                </c:pt>
                <c:pt idx="1144">
                  <c:v>372.0</c:v>
                </c:pt>
                <c:pt idx="1145">
                  <c:v>371.0</c:v>
                </c:pt>
                <c:pt idx="1146">
                  <c:v>354.0</c:v>
                </c:pt>
                <c:pt idx="1147">
                  <c:v>358.0</c:v>
                </c:pt>
                <c:pt idx="1148">
                  <c:v>355.0</c:v>
                </c:pt>
                <c:pt idx="1149">
                  <c:v>348.0</c:v>
                </c:pt>
                <c:pt idx="1150">
                  <c:v>355.0</c:v>
                </c:pt>
                <c:pt idx="1151">
                  <c:v>372.0</c:v>
                </c:pt>
                <c:pt idx="1152">
                  <c:v>362.0</c:v>
                </c:pt>
                <c:pt idx="1153">
                  <c:v>356.0</c:v>
                </c:pt>
                <c:pt idx="1154">
                  <c:v>355.0</c:v>
                </c:pt>
                <c:pt idx="1155">
                  <c:v>351.0</c:v>
                </c:pt>
                <c:pt idx="1156">
                  <c:v>346.0</c:v>
                </c:pt>
                <c:pt idx="1157">
                  <c:v>357.0</c:v>
                </c:pt>
                <c:pt idx="1158">
                  <c:v>351.0</c:v>
                </c:pt>
                <c:pt idx="1159">
                  <c:v>347.0</c:v>
                </c:pt>
                <c:pt idx="1160">
                  <c:v>356.0</c:v>
                </c:pt>
                <c:pt idx="1161">
                  <c:v>356.0</c:v>
                </c:pt>
                <c:pt idx="1162">
                  <c:v>370.0</c:v>
                </c:pt>
                <c:pt idx="1163">
                  <c:v>362.0</c:v>
                </c:pt>
                <c:pt idx="1164">
                  <c:v>365.0</c:v>
                </c:pt>
                <c:pt idx="1165">
                  <c:v>360.0</c:v>
                </c:pt>
                <c:pt idx="1166">
                  <c:v>365.0</c:v>
                </c:pt>
                <c:pt idx="1167">
                  <c:v>373.0</c:v>
                </c:pt>
                <c:pt idx="1168">
                  <c:v>380.0</c:v>
                </c:pt>
                <c:pt idx="1169">
                  <c:v>391.0</c:v>
                </c:pt>
                <c:pt idx="1170">
                  <c:v>386.0</c:v>
                </c:pt>
                <c:pt idx="1171">
                  <c:v>389.0</c:v>
                </c:pt>
                <c:pt idx="1172">
                  <c:v>395.0</c:v>
                </c:pt>
                <c:pt idx="1173">
                  <c:v>395.0</c:v>
                </c:pt>
                <c:pt idx="1174">
                  <c:v>390.0</c:v>
                </c:pt>
                <c:pt idx="1175">
                  <c:v>382.0</c:v>
                </c:pt>
                <c:pt idx="1176">
                  <c:v>390.0</c:v>
                </c:pt>
                <c:pt idx="1177">
                  <c:v>392.0</c:v>
                </c:pt>
                <c:pt idx="1178">
                  <c:v>399.0</c:v>
                </c:pt>
                <c:pt idx="1179">
                  <c:v>407.0</c:v>
                </c:pt>
                <c:pt idx="1180">
                  <c:v>416.0</c:v>
                </c:pt>
                <c:pt idx="1181">
                  <c:v>416.0</c:v>
                </c:pt>
                <c:pt idx="1182">
                  <c:v>416.0</c:v>
                </c:pt>
                <c:pt idx="1183">
                  <c:v>421.0</c:v>
                </c:pt>
                <c:pt idx="1184">
                  <c:v>415.0</c:v>
                </c:pt>
                <c:pt idx="1185">
                  <c:v>409.0</c:v>
                </c:pt>
                <c:pt idx="1186">
                  <c:v>399.0</c:v>
                </c:pt>
                <c:pt idx="1187">
                  <c:v>397.0</c:v>
                </c:pt>
                <c:pt idx="1188">
                  <c:v>395.0</c:v>
                </c:pt>
                <c:pt idx="1189">
                  <c:v>396.0</c:v>
                </c:pt>
                <c:pt idx="1190">
                  <c:v>390.0</c:v>
                </c:pt>
                <c:pt idx="1191">
                  <c:v>380.0</c:v>
                </c:pt>
                <c:pt idx="1192">
                  <c:v>382.0</c:v>
                </c:pt>
                <c:pt idx="1193">
                  <c:v>392.0</c:v>
                </c:pt>
                <c:pt idx="1194">
                  <c:v>391.0</c:v>
                </c:pt>
                <c:pt idx="1195">
                  <c:v>393.0</c:v>
                </c:pt>
                <c:pt idx="1196">
                  <c:v>401.0</c:v>
                </c:pt>
                <c:pt idx="1197">
                  <c:v>409.0</c:v>
                </c:pt>
                <c:pt idx="1198">
                  <c:v>402.0</c:v>
                </c:pt>
                <c:pt idx="1199">
                  <c:v>420.0</c:v>
                </c:pt>
                <c:pt idx="1200">
                  <c:v>427.0</c:v>
                </c:pt>
                <c:pt idx="1201">
                  <c:v>416.0</c:v>
                </c:pt>
                <c:pt idx="1202">
                  <c:v>413.0</c:v>
                </c:pt>
                <c:pt idx="1203">
                  <c:v>389.0</c:v>
                </c:pt>
                <c:pt idx="1204">
                  <c:v>396.0</c:v>
                </c:pt>
                <c:pt idx="1205">
                  <c:v>405.0</c:v>
                </c:pt>
                <c:pt idx="1206">
                  <c:v>407.0</c:v>
                </c:pt>
                <c:pt idx="1207">
                  <c:v>407.0</c:v>
                </c:pt>
                <c:pt idx="1208">
                  <c:v>401.0</c:v>
                </c:pt>
                <c:pt idx="1209">
                  <c:v>417.0</c:v>
                </c:pt>
                <c:pt idx="1210">
                  <c:v>428.0</c:v>
                </c:pt>
                <c:pt idx="1211">
                  <c:v>413.0</c:v>
                </c:pt>
                <c:pt idx="1212">
                  <c:v>417.0</c:v>
                </c:pt>
                <c:pt idx="1213">
                  <c:v>417.0</c:v>
                </c:pt>
                <c:pt idx="1214">
                  <c:v>395.0</c:v>
                </c:pt>
                <c:pt idx="1215">
                  <c:v>385.0</c:v>
                </c:pt>
                <c:pt idx="1216">
                  <c:v>366.0</c:v>
                </c:pt>
                <c:pt idx="1217">
                  <c:v>365.0</c:v>
                </c:pt>
                <c:pt idx="1218">
                  <c:v>346.0</c:v>
                </c:pt>
                <c:pt idx="1219">
                  <c:v>350.0</c:v>
                </c:pt>
                <c:pt idx="1220">
                  <c:v>360.0</c:v>
                </c:pt>
                <c:pt idx="1221">
                  <c:v>364.0</c:v>
                </c:pt>
                <c:pt idx="1222">
                  <c:v>393.0</c:v>
                </c:pt>
                <c:pt idx="1223">
                  <c:v>397.0</c:v>
                </c:pt>
                <c:pt idx="1224">
                  <c:v>360.0</c:v>
                </c:pt>
                <c:pt idx="1225">
                  <c:v>345.0</c:v>
                </c:pt>
                <c:pt idx="1226">
                  <c:v>324.0</c:v>
                </c:pt>
                <c:pt idx="1227">
                  <c:v>329.0</c:v>
                </c:pt>
                <c:pt idx="1228">
                  <c:v>325.0</c:v>
                </c:pt>
                <c:pt idx="1229">
                  <c:v>317.0</c:v>
                </c:pt>
                <c:pt idx="1230">
                  <c:v>323.0</c:v>
                </c:pt>
                <c:pt idx="1231">
                  <c:v>304.0</c:v>
                </c:pt>
                <c:pt idx="1232">
                  <c:v>305.0</c:v>
                </c:pt>
                <c:pt idx="1233">
                  <c:v>308.0</c:v>
                </c:pt>
                <c:pt idx="1234">
                  <c:v>307.0</c:v>
                </c:pt>
                <c:pt idx="1235">
                  <c:v>301.0</c:v>
                </c:pt>
                <c:pt idx="1236">
                  <c:v>305.0</c:v>
                </c:pt>
                <c:pt idx="1237">
                  <c:v>308.0</c:v>
                </c:pt>
                <c:pt idx="1238">
                  <c:v>296.0</c:v>
                </c:pt>
                <c:pt idx="1239">
                  <c:v>302.0</c:v>
                </c:pt>
                <c:pt idx="1240">
                  <c:v>313.0</c:v>
                </c:pt>
                <c:pt idx="1241">
                  <c:v>313.0</c:v>
                </c:pt>
                <c:pt idx="1242">
                  <c:v>310.0</c:v>
                </c:pt>
                <c:pt idx="1243">
                  <c:v>311.0</c:v>
                </c:pt>
                <c:pt idx="1244">
                  <c:v>313.0</c:v>
                </c:pt>
                <c:pt idx="1245">
                  <c:v>302.0</c:v>
                </c:pt>
                <c:pt idx="1246">
                  <c:v>298.0</c:v>
                </c:pt>
                <c:pt idx="1247">
                  <c:v>315.0</c:v>
                </c:pt>
                <c:pt idx="1248">
                  <c:v>317.0</c:v>
                </c:pt>
                <c:pt idx="1249">
                  <c:v>316.0</c:v>
                </c:pt>
                <c:pt idx="1250">
                  <c:v>318.0</c:v>
                </c:pt>
                <c:pt idx="1251">
                  <c:v>319.0</c:v>
                </c:pt>
                <c:pt idx="1252">
                  <c:v>314.0</c:v>
                </c:pt>
                <c:pt idx="1253">
                  <c:v>318.0</c:v>
                </c:pt>
                <c:pt idx="1254">
                  <c:v>328.0</c:v>
                </c:pt>
                <c:pt idx="1255">
                  <c:v>330.0</c:v>
                </c:pt>
                <c:pt idx="1256">
                  <c:v>326.0</c:v>
                </c:pt>
                <c:pt idx="1257">
                  <c:v>327.0</c:v>
                </c:pt>
                <c:pt idx="1258">
                  <c:v>328.0</c:v>
                </c:pt>
                <c:pt idx="1259">
                  <c:v>330.0</c:v>
                </c:pt>
                <c:pt idx="1260">
                  <c:v>328.0</c:v>
                </c:pt>
                <c:pt idx="1261">
                  <c:v>328.0</c:v>
                </c:pt>
                <c:pt idx="1262">
                  <c:v>326.0</c:v>
                </c:pt>
                <c:pt idx="1263">
                  <c:v>327.0</c:v>
                </c:pt>
                <c:pt idx="1264">
                  <c:v>331.0</c:v>
                </c:pt>
                <c:pt idx="1265">
                  <c:v>335.0</c:v>
                </c:pt>
                <c:pt idx="1266">
                  <c:v>342.0</c:v>
                </c:pt>
                <c:pt idx="1267">
                  <c:v>355.0</c:v>
                </c:pt>
                <c:pt idx="1268">
                  <c:v>357.0</c:v>
                </c:pt>
                <c:pt idx="1269">
                  <c:v>353.0</c:v>
                </c:pt>
                <c:pt idx="1270">
                  <c:v>354.0</c:v>
                </c:pt>
                <c:pt idx="1271">
                  <c:v>366.0</c:v>
                </c:pt>
                <c:pt idx="1272">
                  <c:v>370.0</c:v>
                </c:pt>
                <c:pt idx="1273">
                  <c:v>373.0</c:v>
                </c:pt>
                <c:pt idx="1274">
                  <c:v>379.0</c:v>
                </c:pt>
                <c:pt idx="1275">
                  <c:v>364.0</c:v>
                </c:pt>
                <c:pt idx="1276">
                  <c:v>366.0</c:v>
                </c:pt>
                <c:pt idx="1277">
                  <c:v>366.0</c:v>
                </c:pt>
                <c:pt idx="1278">
                  <c:v>369.0</c:v>
                </c:pt>
                <c:pt idx="1279">
                  <c:v>376.0</c:v>
                </c:pt>
                <c:pt idx="1280">
                  <c:v>376.0</c:v>
                </c:pt>
                <c:pt idx="1281">
                  <c:v>368.0</c:v>
                </c:pt>
                <c:pt idx="1282">
                  <c:v>378.0</c:v>
                </c:pt>
                <c:pt idx="1283">
                  <c:v>387.0</c:v>
                </c:pt>
                <c:pt idx="1284">
                  <c:v>393.0</c:v>
                </c:pt>
                <c:pt idx="1285">
                  <c:v>399.0</c:v>
                </c:pt>
                <c:pt idx="1286">
                  <c:v>390.0</c:v>
                </c:pt>
                <c:pt idx="1287">
                  <c:v>373.0</c:v>
                </c:pt>
                <c:pt idx="1288">
                  <c:v>375.0</c:v>
                </c:pt>
                <c:pt idx="1289">
                  <c:v>376.0</c:v>
                </c:pt>
                <c:pt idx="1290">
                  <c:v>381.0</c:v>
                </c:pt>
                <c:pt idx="1291">
                  <c:v>378.0</c:v>
                </c:pt>
                <c:pt idx="1292">
                  <c:v>374.0</c:v>
                </c:pt>
                <c:pt idx="1293">
                  <c:v>372.0</c:v>
                </c:pt>
                <c:pt idx="1294">
                  <c:v>368.0</c:v>
                </c:pt>
                <c:pt idx="1295">
                  <c:v>375.0</c:v>
                </c:pt>
                <c:pt idx="1296">
                  <c:v>372.0</c:v>
                </c:pt>
                <c:pt idx="1297">
                  <c:v>360.0</c:v>
                </c:pt>
                <c:pt idx="1298">
                  <c:v>352.0</c:v>
                </c:pt>
                <c:pt idx="1299">
                  <c:v>348.0</c:v>
                </c:pt>
                <c:pt idx="1300">
                  <c:v>339.0</c:v>
                </c:pt>
                <c:pt idx="1301">
                  <c:v>336.0</c:v>
                </c:pt>
                <c:pt idx="1302">
                  <c:v>326.0</c:v>
                </c:pt>
                <c:pt idx="1303">
                  <c:v>341.0</c:v>
                </c:pt>
                <c:pt idx="1304">
                  <c:v>341.0</c:v>
                </c:pt>
                <c:pt idx="1305">
                  <c:v>340.0</c:v>
                </c:pt>
                <c:pt idx="1306">
                  <c:v>348.0</c:v>
                </c:pt>
                <c:pt idx="1307">
                  <c:v>346.0</c:v>
                </c:pt>
                <c:pt idx="1308">
                  <c:v>356.0</c:v>
                </c:pt>
                <c:pt idx="1309">
                  <c:v>345.0</c:v>
                </c:pt>
                <c:pt idx="1310">
                  <c:v>345.0</c:v>
                </c:pt>
                <c:pt idx="1311">
                  <c:v>342.0</c:v>
                </c:pt>
                <c:pt idx="1312">
                  <c:v>349.0</c:v>
                </c:pt>
                <c:pt idx="1313">
                  <c:v>349.0</c:v>
                </c:pt>
                <c:pt idx="1314">
                  <c:v>353.0</c:v>
                </c:pt>
                <c:pt idx="1315">
                  <c:v>352.0</c:v>
                </c:pt>
                <c:pt idx="1316">
                  <c:v>356.0</c:v>
                </c:pt>
                <c:pt idx="1317">
                  <c:v>368.0</c:v>
                </c:pt>
                <c:pt idx="1318">
                  <c:v>373.0</c:v>
                </c:pt>
                <c:pt idx="1319">
                  <c:v>357.0</c:v>
                </c:pt>
                <c:pt idx="1320">
                  <c:v>355.0</c:v>
                </c:pt>
                <c:pt idx="1321">
                  <c:v>358.0</c:v>
                </c:pt>
                <c:pt idx="1322">
                  <c:v>363.0</c:v>
                </c:pt>
                <c:pt idx="1323">
                  <c:v>370.0</c:v>
                </c:pt>
                <c:pt idx="1324">
                  <c:v>375.0</c:v>
                </c:pt>
                <c:pt idx="1325">
                  <c:v>375.0</c:v>
                </c:pt>
                <c:pt idx="1326">
                  <c:v>367.0</c:v>
                </c:pt>
                <c:pt idx="1327">
                  <c:v>368.0</c:v>
                </c:pt>
                <c:pt idx="1328">
                  <c:v>376.0</c:v>
                </c:pt>
                <c:pt idx="1329">
                  <c:v>377.0</c:v>
                </c:pt>
                <c:pt idx="1330">
                  <c:v>373.0</c:v>
                </c:pt>
                <c:pt idx="1331">
                  <c:v>383.0</c:v>
                </c:pt>
                <c:pt idx="1332">
                  <c:v>375.0</c:v>
                </c:pt>
                <c:pt idx="1333">
                  <c:v>363.0</c:v>
                </c:pt>
                <c:pt idx="1334">
                  <c:v>363.0</c:v>
                </c:pt>
                <c:pt idx="1335">
                  <c:v>360.0</c:v>
                </c:pt>
                <c:pt idx="1336">
                  <c:v>364.0</c:v>
                </c:pt>
                <c:pt idx="1337">
                  <c:v>366.0</c:v>
                </c:pt>
                <c:pt idx="1338">
                  <c:v>363.0</c:v>
                </c:pt>
                <c:pt idx="1339">
                  <c:v>370.0</c:v>
                </c:pt>
                <c:pt idx="1340">
                  <c:v>371.0</c:v>
                </c:pt>
                <c:pt idx="1341">
                  <c:v>366.0</c:v>
                </c:pt>
                <c:pt idx="1342">
                  <c:v>364.0</c:v>
                </c:pt>
                <c:pt idx="1343">
                  <c:v>361.0</c:v>
                </c:pt>
                <c:pt idx="1344">
                  <c:v>363.0</c:v>
                </c:pt>
                <c:pt idx="1345">
                  <c:v>373.0</c:v>
                </c:pt>
                <c:pt idx="1346">
                  <c:v>372.0</c:v>
                </c:pt>
                <c:pt idx="1347">
                  <c:v>370.0</c:v>
                </c:pt>
                <c:pt idx="1348">
                  <c:v>379.0</c:v>
                </c:pt>
                <c:pt idx="1349">
                  <c:v>379.0</c:v>
                </c:pt>
                <c:pt idx="1350">
                  <c:v>376.0</c:v>
                </c:pt>
                <c:pt idx="1351">
                  <c:v>377.0</c:v>
                </c:pt>
                <c:pt idx="1352">
                  <c:v>393.0</c:v>
                </c:pt>
                <c:pt idx="1353">
                  <c:v>384.0</c:v>
                </c:pt>
                <c:pt idx="1354">
                  <c:v>363.0</c:v>
                </c:pt>
                <c:pt idx="1355">
                  <c:v>362.0</c:v>
                </c:pt>
                <c:pt idx="1356">
                  <c:v>363.0</c:v>
                </c:pt>
                <c:pt idx="1357">
                  <c:v>362.0</c:v>
                </c:pt>
                <c:pt idx="1358">
                  <c:v>363.0</c:v>
                </c:pt>
                <c:pt idx="1359">
                  <c:v>359.0</c:v>
                </c:pt>
                <c:pt idx="1360">
                  <c:v>355.0</c:v>
                </c:pt>
                <c:pt idx="1361">
                  <c:v>348.0</c:v>
                </c:pt>
                <c:pt idx="1362">
                  <c:v>345.0</c:v>
                </c:pt>
                <c:pt idx="1363">
                  <c:v>353.0</c:v>
                </c:pt>
                <c:pt idx="1364">
                  <c:v>343.0</c:v>
                </c:pt>
                <c:pt idx="1365">
                  <c:v>355.0</c:v>
                </c:pt>
                <c:pt idx="1366">
                  <c:v>371.0</c:v>
                </c:pt>
                <c:pt idx="1367">
                  <c:v>362.0</c:v>
                </c:pt>
                <c:pt idx="1368">
                  <c:v>368.0</c:v>
                </c:pt>
                <c:pt idx="1369">
                  <c:v>385.0</c:v>
                </c:pt>
                <c:pt idx="1370">
                  <c:v>386.0</c:v>
                </c:pt>
                <c:pt idx="1371">
                  <c:v>372.0</c:v>
                </c:pt>
                <c:pt idx="1372">
                  <c:v>381.0</c:v>
                </c:pt>
                <c:pt idx="1373">
                  <c:v>384.0</c:v>
                </c:pt>
                <c:pt idx="1374">
                  <c:v>383.0</c:v>
                </c:pt>
                <c:pt idx="1375">
                  <c:v>374.0</c:v>
                </c:pt>
                <c:pt idx="1376">
                  <c:v>366.0</c:v>
                </c:pt>
                <c:pt idx="1377">
                  <c:v>362.0</c:v>
                </c:pt>
                <c:pt idx="1378">
                  <c:v>363.0</c:v>
                </c:pt>
                <c:pt idx="1379">
                  <c:v>360.0</c:v>
                </c:pt>
                <c:pt idx="1380">
                  <c:v>363.0</c:v>
                </c:pt>
                <c:pt idx="1381">
                  <c:v>353.0</c:v>
                </c:pt>
                <c:pt idx="1382">
                  <c:v>369.0</c:v>
                </c:pt>
                <c:pt idx="1383">
                  <c:v>382.0</c:v>
                </c:pt>
                <c:pt idx="1384">
                  <c:v>395.0</c:v>
                </c:pt>
                <c:pt idx="1385">
                  <c:v>403.0</c:v>
                </c:pt>
                <c:pt idx="1386">
                  <c:v>393.0</c:v>
                </c:pt>
                <c:pt idx="1387">
                  <c:v>395.0</c:v>
                </c:pt>
                <c:pt idx="1388">
                  <c:v>417.0</c:v>
                </c:pt>
                <c:pt idx="1389">
                  <c:v>423.0</c:v>
                </c:pt>
                <c:pt idx="1390">
                  <c:v>436.0</c:v>
                </c:pt>
                <c:pt idx="1391">
                  <c:v>432.0</c:v>
                </c:pt>
                <c:pt idx="1392">
                  <c:v>428.0</c:v>
                </c:pt>
                <c:pt idx="1393">
                  <c:v>423.0</c:v>
                </c:pt>
                <c:pt idx="1394">
                  <c:v>420.0</c:v>
                </c:pt>
                <c:pt idx="1395">
                  <c:v>422.0</c:v>
                </c:pt>
                <c:pt idx="1396">
                  <c:v>416.0</c:v>
                </c:pt>
                <c:pt idx="1397">
                  <c:v>408.0</c:v>
                </c:pt>
                <c:pt idx="1398">
                  <c:v>406.0</c:v>
                </c:pt>
                <c:pt idx="1399">
                  <c:v>422.0</c:v>
                </c:pt>
                <c:pt idx="1400">
                  <c:v>419.0</c:v>
                </c:pt>
                <c:pt idx="1401">
                  <c:v>412.0</c:v>
                </c:pt>
                <c:pt idx="1402">
                  <c:v>419.0</c:v>
                </c:pt>
                <c:pt idx="1403">
                  <c:v>413.0</c:v>
                </c:pt>
                <c:pt idx="1404">
                  <c:v>410.0</c:v>
                </c:pt>
                <c:pt idx="1405">
                  <c:v>401.0</c:v>
                </c:pt>
                <c:pt idx="1406">
                  <c:v>402.0</c:v>
                </c:pt>
                <c:pt idx="1407">
                  <c:v>387.0</c:v>
                </c:pt>
                <c:pt idx="1408">
                  <c:v>375.0</c:v>
                </c:pt>
                <c:pt idx="1409">
                  <c:v>390.0</c:v>
                </c:pt>
                <c:pt idx="1410">
                  <c:v>384.0</c:v>
                </c:pt>
                <c:pt idx="1411">
                  <c:v>395.0</c:v>
                </c:pt>
                <c:pt idx="1412">
                  <c:v>407.0</c:v>
                </c:pt>
                <c:pt idx="1413">
                  <c:v>433.0</c:v>
                </c:pt>
                <c:pt idx="1414">
                  <c:v>424.0</c:v>
                </c:pt>
                <c:pt idx="1415">
                  <c:v>426.0</c:v>
                </c:pt>
                <c:pt idx="1416">
                  <c:v>420.0</c:v>
                </c:pt>
                <c:pt idx="1417">
                  <c:v>417.0</c:v>
                </c:pt>
                <c:pt idx="1418">
                  <c:v>427.0</c:v>
                </c:pt>
                <c:pt idx="1419">
                  <c:v>422.0</c:v>
                </c:pt>
                <c:pt idx="1420">
                  <c:v>444.0</c:v>
                </c:pt>
                <c:pt idx="1421">
                  <c:v>453.0</c:v>
                </c:pt>
                <c:pt idx="1422">
                  <c:v>444.0</c:v>
                </c:pt>
                <c:pt idx="1423">
                  <c:v>441.0</c:v>
                </c:pt>
                <c:pt idx="1424">
                  <c:v>455.0</c:v>
                </c:pt>
                <c:pt idx="1425">
                  <c:v>457.0</c:v>
                </c:pt>
                <c:pt idx="1426">
                  <c:v>472.0</c:v>
                </c:pt>
                <c:pt idx="1427">
                  <c:v>485.0</c:v>
                </c:pt>
                <c:pt idx="1428">
                  <c:v>491.0</c:v>
                </c:pt>
                <c:pt idx="1429">
                  <c:v>479.0</c:v>
                </c:pt>
                <c:pt idx="1430">
                  <c:v>493.0</c:v>
                </c:pt>
                <c:pt idx="1431">
                  <c:v>474.0</c:v>
                </c:pt>
                <c:pt idx="1432">
                  <c:v>471.0</c:v>
                </c:pt>
                <c:pt idx="1433">
                  <c:v>469.0</c:v>
                </c:pt>
                <c:pt idx="1434">
                  <c:v>469.0</c:v>
                </c:pt>
                <c:pt idx="1435">
                  <c:v>457.0</c:v>
                </c:pt>
                <c:pt idx="1436">
                  <c:v>464.0</c:v>
                </c:pt>
                <c:pt idx="1437">
                  <c:v>490.0</c:v>
                </c:pt>
                <c:pt idx="1438">
                  <c:v>500.0</c:v>
                </c:pt>
                <c:pt idx="1439">
                  <c:v>505.0</c:v>
                </c:pt>
                <c:pt idx="1440">
                  <c:v>504.0</c:v>
                </c:pt>
                <c:pt idx="1441">
                  <c:v>516.0</c:v>
                </c:pt>
                <c:pt idx="1442">
                  <c:v>513.0</c:v>
                </c:pt>
                <c:pt idx="1443">
                  <c:v>495.0</c:v>
                </c:pt>
                <c:pt idx="1444">
                  <c:v>489.0</c:v>
                </c:pt>
                <c:pt idx="1445">
                  <c:v>497.0</c:v>
                </c:pt>
                <c:pt idx="1446">
                  <c:v>483.0</c:v>
                </c:pt>
                <c:pt idx="1447">
                  <c:v>474.0</c:v>
                </c:pt>
                <c:pt idx="1448">
                  <c:v>461.0</c:v>
                </c:pt>
                <c:pt idx="1449">
                  <c:v>457.0</c:v>
                </c:pt>
                <c:pt idx="1450">
                  <c:v>461.0</c:v>
                </c:pt>
                <c:pt idx="1451">
                  <c:v>462.0</c:v>
                </c:pt>
                <c:pt idx="1452">
                  <c:v>469.0</c:v>
                </c:pt>
                <c:pt idx="1453">
                  <c:v>473.0</c:v>
                </c:pt>
                <c:pt idx="1454">
                  <c:v>484.0</c:v>
                </c:pt>
                <c:pt idx="1455">
                  <c:v>497.0</c:v>
                </c:pt>
                <c:pt idx="1456">
                  <c:v>485.0</c:v>
                </c:pt>
                <c:pt idx="1457">
                  <c:v>478.0</c:v>
                </c:pt>
                <c:pt idx="1458">
                  <c:v>514.0</c:v>
                </c:pt>
                <c:pt idx="1459">
                  <c:v>503.0</c:v>
                </c:pt>
                <c:pt idx="1460">
                  <c:v>499.0</c:v>
                </c:pt>
                <c:pt idx="1461">
                  <c:v>518.0</c:v>
                </c:pt>
                <c:pt idx="1462">
                  <c:v>527.0</c:v>
                </c:pt>
                <c:pt idx="1463">
                  <c:v>531.0</c:v>
                </c:pt>
                <c:pt idx="1464">
                  <c:v>532.0</c:v>
                </c:pt>
                <c:pt idx="1465">
                  <c:v>535.0</c:v>
                </c:pt>
                <c:pt idx="1466">
                  <c:v>543.0</c:v>
                </c:pt>
                <c:pt idx="1467">
                  <c:v>558.0</c:v>
                </c:pt>
                <c:pt idx="1468">
                  <c:v>559.0</c:v>
                </c:pt>
                <c:pt idx="1469">
                  <c:v>567.0</c:v>
                </c:pt>
                <c:pt idx="1470">
                  <c:v>550.0</c:v>
                </c:pt>
                <c:pt idx="1471">
                  <c:v>543.0</c:v>
                </c:pt>
                <c:pt idx="1472">
                  <c:v>525.0</c:v>
                </c:pt>
                <c:pt idx="1473">
                  <c:v>524.0</c:v>
                </c:pt>
                <c:pt idx="1474">
                  <c:v>534.0</c:v>
                </c:pt>
                <c:pt idx="1475">
                  <c:v>554.0</c:v>
                </c:pt>
                <c:pt idx="1476">
                  <c:v>570.0</c:v>
                </c:pt>
                <c:pt idx="1477">
                  <c:v>580.0</c:v>
                </c:pt>
                <c:pt idx="1478">
                  <c:v>584.0</c:v>
                </c:pt>
                <c:pt idx="1479">
                  <c:v>593.0</c:v>
                </c:pt>
                <c:pt idx="1480">
                  <c:v>605.0</c:v>
                </c:pt>
                <c:pt idx="1481">
                  <c:v>617.0</c:v>
                </c:pt>
                <c:pt idx="1482">
                  <c:v>605.0</c:v>
                </c:pt>
                <c:pt idx="1483">
                  <c:v>620.0</c:v>
                </c:pt>
                <c:pt idx="1484">
                  <c:v>618.0</c:v>
                </c:pt>
                <c:pt idx="1485">
                  <c:v>626.0</c:v>
                </c:pt>
                <c:pt idx="1486">
                  <c:v>632.0</c:v>
                </c:pt>
                <c:pt idx="1487">
                  <c:v>610.0</c:v>
                </c:pt>
                <c:pt idx="1488">
                  <c:v>613.0</c:v>
                </c:pt>
                <c:pt idx="1489">
                  <c:v>624.0</c:v>
                </c:pt>
                <c:pt idx="1490">
                  <c:v>624.0</c:v>
                </c:pt>
                <c:pt idx="1491">
                  <c:v>615.0</c:v>
                </c:pt>
                <c:pt idx="1492">
                  <c:v>618.0</c:v>
                </c:pt>
                <c:pt idx="1493">
                  <c:v>618.0</c:v>
                </c:pt>
                <c:pt idx="1494">
                  <c:v>628.0</c:v>
                </c:pt>
                <c:pt idx="1495">
                  <c:v>639.0</c:v>
                </c:pt>
                <c:pt idx="1496">
                  <c:v>632.0</c:v>
                </c:pt>
                <c:pt idx="1497">
                  <c:v>638.0</c:v>
                </c:pt>
                <c:pt idx="1498">
                  <c:v>670.0</c:v>
                </c:pt>
                <c:pt idx="1499">
                  <c:v>695.0</c:v>
                </c:pt>
                <c:pt idx="1500">
                  <c:v>695.0</c:v>
                </c:pt>
                <c:pt idx="1501">
                  <c:v>700.0</c:v>
                </c:pt>
                <c:pt idx="1502">
                  <c:v>688.0</c:v>
                </c:pt>
                <c:pt idx="1503">
                  <c:v>687.0</c:v>
                </c:pt>
                <c:pt idx="1504">
                  <c:v>693.0</c:v>
                </c:pt>
                <c:pt idx="1505">
                  <c:v>695.0</c:v>
                </c:pt>
                <c:pt idx="1506">
                  <c:v>692.0</c:v>
                </c:pt>
                <c:pt idx="1507">
                  <c:v>694.0</c:v>
                </c:pt>
                <c:pt idx="1508">
                  <c:v>691.0</c:v>
                </c:pt>
                <c:pt idx="1509">
                  <c:v>710.0</c:v>
                </c:pt>
                <c:pt idx="1510">
                  <c:v>694.0</c:v>
                </c:pt>
                <c:pt idx="1511">
                  <c:v>695.0</c:v>
                </c:pt>
                <c:pt idx="1512">
                  <c:v>706.0</c:v>
                </c:pt>
                <c:pt idx="1513">
                  <c:v>709.0</c:v>
                </c:pt>
                <c:pt idx="1514">
                  <c:v>717.0</c:v>
                </c:pt>
                <c:pt idx="1515">
                  <c:v>714.0</c:v>
                </c:pt>
                <c:pt idx="1516">
                  <c:v>728.0</c:v>
                </c:pt>
                <c:pt idx="1517">
                  <c:v>728.0</c:v>
                </c:pt>
                <c:pt idx="1518">
                  <c:v>726.0</c:v>
                </c:pt>
                <c:pt idx="1519">
                  <c:v>698.0</c:v>
                </c:pt>
                <c:pt idx="1520">
                  <c:v>709.0</c:v>
                </c:pt>
                <c:pt idx="1521">
                  <c:v>710.0</c:v>
                </c:pt>
                <c:pt idx="1522">
                  <c:v>689.0</c:v>
                </c:pt>
                <c:pt idx="1523">
                  <c:v>692.0</c:v>
                </c:pt>
                <c:pt idx="1524">
                  <c:v>695.0</c:v>
                </c:pt>
                <c:pt idx="1525">
                  <c:v>712.0</c:v>
                </c:pt>
                <c:pt idx="1526">
                  <c:v>718.0</c:v>
                </c:pt>
                <c:pt idx="1527">
                  <c:v>707.0</c:v>
                </c:pt>
                <c:pt idx="1528">
                  <c:v>700.0</c:v>
                </c:pt>
                <c:pt idx="1529">
                  <c:v>727.0</c:v>
                </c:pt>
                <c:pt idx="1530">
                  <c:v>743.0</c:v>
                </c:pt>
                <c:pt idx="1531">
                  <c:v>718.0</c:v>
                </c:pt>
                <c:pt idx="1532">
                  <c:v>741.0</c:v>
                </c:pt>
                <c:pt idx="1533">
                  <c:v>730.0</c:v>
                </c:pt>
                <c:pt idx="1534">
                  <c:v>715.0</c:v>
                </c:pt>
                <c:pt idx="1535">
                  <c:v>692.0</c:v>
                </c:pt>
                <c:pt idx="1536">
                  <c:v>697.0</c:v>
                </c:pt>
                <c:pt idx="1537">
                  <c:v>714.0</c:v>
                </c:pt>
                <c:pt idx="1538">
                  <c:v>706.0</c:v>
                </c:pt>
                <c:pt idx="1539">
                  <c:v>700.0</c:v>
                </c:pt>
                <c:pt idx="1540">
                  <c:v>709.0</c:v>
                </c:pt>
                <c:pt idx="1541">
                  <c:v>693.0</c:v>
                </c:pt>
                <c:pt idx="1542">
                  <c:v>706.0</c:v>
                </c:pt>
                <c:pt idx="1543">
                  <c:v>708.0</c:v>
                </c:pt>
                <c:pt idx="1544">
                  <c:v>725.0</c:v>
                </c:pt>
                <c:pt idx="1545">
                  <c:v>718.0</c:v>
                </c:pt>
                <c:pt idx="1546">
                  <c:v>724.0</c:v>
                </c:pt>
                <c:pt idx="1547">
                  <c:v>728.0</c:v>
                </c:pt>
                <c:pt idx="1548">
                  <c:v>736.0</c:v>
                </c:pt>
                <c:pt idx="1549">
                  <c:v>747.0</c:v>
                </c:pt>
                <c:pt idx="1550">
                  <c:v>733.0</c:v>
                </c:pt>
                <c:pt idx="1551">
                  <c:v>743.0</c:v>
                </c:pt>
                <c:pt idx="1552">
                  <c:v>736.0</c:v>
                </c:pt>
                <c:pt idx="1553">
                  <c:v>724.0</c:v>
                </c:pt>
                <c:pt idx="1554">
                  <c:v>721.0</c:v>
                </c:pt>
                <c:pt idx="1555">
                  <c:v>706.0</c:v>
                </c:pt>
                <c:pt idx="1556">
                  <c:v>709.0</c:v>
                </c:pt>
                <c:pt idx="1557">
                  <c:v>691.0</c:v>
                </c:pt>
                <c:pt idx="1558">
                  <c:v>682.0</c:v>
                </c:pt>
                <c:pt idx="1559">
                  <c:v>701.0</c:v>
                </c:pt>
                <c:pt idx="1560">
                  <c:v>723.0</c:v>
                </c:pt>
                <c:pt idx="1561">
                  <c:v>746.0</c:v>
                </c:pt>
                <c:pt idx="1562">
                  <c:v>747.0</c:v>
                </c:pt>
                <c:pt idx="1563">
                  <c:v>754.0</c:v>
                </c:pt>
                <c:pt idx="1564">
                  <c:v>749.0</c:v>
                </c:pt>
                <c:pt idx="1565">
                  <c:v>748.0</c:v>
                </c:pt>
                <c:pt idx="1566">
                  <c:v>749.0</c:v>
                </c:pt>
                <c:pt idx="1567">
                  <c:v>757.0</c:v>
                </c:pt>
                <c:pt idx="1568">
                  <c:v>760.0</c:v>
                </c:pt>
                <c:pt idx="1569">
                  <c:v>768.0</c:v>
                </c:pt>
                <c:pt idx="1570">
                  <c:v>771.0</c:v>
                </c:pt>
                <c:pt idx="1571">
                  <c:v>805.0</c:v>
                </c:pt>
                <c:pt idx="1572">
                  <c:v>803.0</c:v>
                </c:pt>
                <c:pt idx="1573">
                  <c:v>791.0</c:v>
                </c:pt>
                <c:pt idx="1574">
                  <c:v>777.0</c:v>
                </c:pt>
                <c:pt idx="1575">
                  <c:v>778.0</c:v>
                </c:pt>
                <c:pt idx="1576">
                  <c:v>781.0</c:v>
                </c:pt>
                <c:pt idx="1577">
                  <c:v>780.0</c:v>
                </c:pt>
                <c:pt idx="1578">
                  <c:v>804.0</c:v>
                </c:pt>
                <c:pt idx="1579">
                  <c:v>813.0</c:v>
                </c:pt>
                <c:pt idx="1580">
                  <c:v>800.0</c:v>
                </c:pt>
                <c:pt idx="1581">
                  <c:v>805.0</c:v>
                </c:pt>
                <c:pt idx="1582">
                  <c:v>802.0</c:v>
                </c:pt>
                <c:pt idx="1583">
                  <c:v>765.0</c:v>
                </c:pt>
                <c:pt idx="1584">
                  <c:v>761.0</c:v>
                </c:pt>
                <c:pt idx="1585">
                  <c:v>760.0</c:v>
                </c:pt>
                <c:pt idx="1586">
                  <c:v>775.0</c:v>
                </c:pt>
                <c:pt idx="1587">
                  <c:v>816.0</c:v>
                </c:pt>
                <c:pt idx="1588">
                  <c:v>812.0</c:v>
                </c:pt>
                <c:pt idx="1589">
                  <c:v>771.0</c:v>
                </c:pt>
                <c:pt idx="1590">
                  <c:v>745.0</c:v>
                </c:pt>
                <c:pt idx="1591">
                  <c:v>734.0</c:v>
                </c:pt>
                <c:pt idx="1592">
                  <c:v>740.0</c:v>
                </c:pt>
                <c:pt idx="1593">
                  <c:v>740.0</c:v>
                </c:pt>
                <c:pt idx="1594">
                  <c:v>724.0</c:v>
                </c:pt>
                <c:pt idx="1595">
                  <c:v>690.0</c:v>
                </c:pt>
                <c:pt idx="1596">
                  <c:v>701.0</c:v>
                </c:pt>
                <c:pt idx="1597">
                  <c:v>708.0</c:v>
                </c:pt>
                <c:pt idx="1598">
                  <c:v>694.0</c:v>
                </c:pt>
                <c:pt idx="1599">
                  <c:v>666.0</c:v>
                </c:pt>
                <c:pt idx="1600">
                  <c:v>692.0</c:v>
                </c:pt>
                <c:pt idx="1601">
                  <c:v>709.0</c:v>
                </c:pt>
                <c:pt idx="1602">
                  <c:v>744.0</c:v>
                </c:pt>
                <c:pt idx="1603">
                  <c:v>774.0</c:v>
                </c:pt>
                <c:pt idx="1604">
                  <c:v>818.0</c:v>
                </c:pt>
                <c:pt idx="1605">
                  <c:v>869.0</c:v>
                </c:pt>
                <c:pt idx="1606">
                  <c:v>901.0</c:v>
                </c:pt>
                <c:pt idx="1607">
                  <c:v>914.0</c:v>
                </c:pt>
                <c:pt idx="1608">
                  <c:v>884.0</c:v>
                </c:pt>
                <c:pt idx="1609">
                  <c:v>762.0</c:v>
                </c:pt>
                <c:pt idx="1610">
                  <c:v>703.0</c:v>
                </c:pt>
                <c:pt idx="1611">
                  <c:v>689.0</c:v>
                </c:pt>
                <c:pt idx="1612">
                  <c:v>687.0</c:v>
                </c:pt>
                <c:pt idx="1613">
                  <c:v>651.0</c:v>
                </c:pt>
                <c:pt idx="1614">
                  <c:v>615.0</c:v>
                </c:pt>
                <c:pt idx="1615">
                  <c:v>700.0</c:v>
                </c:pt>
                <c:pt idx="1616">
                  <c:v>635.0</c:v>
                </c:pt>
                <c:pt idx="1617">
                  <c:v>622.0</c:v>
                </c:pt>
                <c:pt idx="1618">
                  <c:v>578.0</c:v>
                </c:pt>
                <c:pt idx="1619">
                  <c:v>573.0</c:v>
                </c:pt>
                <c:pt idx="1620">
                  <c:v>498.0</c:v>
                </c:pt>
                <c:pt idx="1621">
                  <c:v>501.0</c:v>
                </c:pt>
                <c:pt idx="1622">
                  <c:v>480.0</c:v>
                </c:pt>
                <c:pt idx="1623">
                  <c:v>470.0</c:v>
                </c:pt>
                <c:pt idx="1624">
                  <c:v>471.0</c:v>
                </c:pt>
                <c:pt idx="1625">
                  <c:v>432.0</c:v>
                </c:pt>
                <c:pt idx="1626">
                  <c:v>418.0</c:v>
                </c:pt>
                <c:pt idx="1627">
                  <c:v>424.0</c:v>
                </c:pt>
                <c:pt idx="1628">
                  <c:v>413.0</c:v>
                </c:pt>
                <c:pt idx="1629">
                  <c:v>401.0</c:v>
                </c:pt>
                <c:pt idx="1630">
                  <c:v>409.0</c:v>
                </c:pt>
                <c:pt idx="1631">
                  <c:v>475.0</c:v>
                </c:pt>
                <c:pt idx="1632">
                  <c:v>498.0</c:v>
                </c:pt>
                <c:pt idx="1633">
                  <c:v>481.0</c:v>
                </c:pt>
                <c:pt idx="1634">
                  <c:v>437.0</c:v>
                </c:pt>
                <c:pt idx="1635">
                  <c:v>388.0</c:v>
                </c:pt>
                <c:pt idx="1636">
                  <c:v>385.0</c:v>
                </c:pt>
                <c:pt idx="1637">
                  <c:v>379.0</c:v>
                </c:pt>
                <c:pt idx="1638">
                  <c:v>377.0</c:v>
                </c:pt>
                <c:pt idx="1639">
                  <c:v>362.0</c:v>
                </c:pt>
                <c:pt idx="1640">
                  <c:v>369.0</c:v>
                </c:pt>
                <c:pt idx="1641">
                  <c:v>366.0</c:v>
                </c:pt>
                <c:pt idx="1642">
                  <c:v>358.0</c:v>
                </c:pt>
                <c:pt idx="1643">
                  <c:v>352.0</c:v>
                </c:pt>
                <c:pt idx="1644">
                  <c:v>344.0</c:v>
                </c:pt>
                <c:pt idx="1645">
                  <c:v>349.0</c:v>
                </c:pt>
                <c:pt idx="1646">
                  <c:v>354.0</c:v>
                </c:pt>
                <c:pt idx="1647">
                  <c:v>354.0</c:v>
                </c:pt>
                <c:pt idx="1648">
                  <c:v>354.0</c:v>
                </c:pt>
                <c:pt idx="1649">
                  <c:v>348.0</c:v>
                </c:pt>
                <c:pt idx="1650">
                  <c:v>350.0</c:v>
                </c:pt>
                <c:pt idx="1651">
                  <c:v>353.0</c:v>
                </c:pt>
                <c:pt idx="1652">
                  <c:v>348.0</c:v>
                </c:pt>
                <c:pt idx="1653">
                  <c:v>351.0</c:v>
                </c:pt>
                <c:pt idx="1654">
                  <c:v>347.0</c:v>
                </c:pt>
                <c:pt idx="1655">
                  <c:v>346.0</c:v>
                </c:pt>
                <c:pt idx="1656">
                  <c:v>343.0</c:v>
                </c:pt>
                <c:pt idx="1657">
                  <c:v>345.0</c:v>
                </c:pt>
                <c:pt idx="1658">
                  <c:v>338.0</c:v>
                </c:pt>
                <c:pt idx="1659">
                  <c:v>344.0</c:v>
                </c:pt>
                <c:pt idx="1660">
                  <c:v>339.0</c:v>
                </c:pt>
                <c:pt idx="1661">
                  <c:v>328.0</c:v>
                </c:pt>
                <c:pt idx="1662">
                  <c:v>332.0</c:v>
                </c:pt>
                <c:pt idx="1663">
                  <c:v>336.0</c:v>
                </c:pt>
                <c:pt idx="1664">
                  <c:v>336.0</c:v>
                </c:pt>
                <c:pt idx="1665">
                  <c:v>332.0</c:v>
                </c:pt>
                <c:pt idx="1666">
                  <c:v>316.0</c:v>
                </c:pt>
                <c:pt idx="1667">
                  <c:v>316.0</c:v>
                </c:pt>
                <c:pt idx="1668">
                  <c:v>319.0</c:v>
                </c:pt>
                <c:pt idx="1669">
                  <c:v>312.0</c:v>
                </c:pt>
                <c:pt idx="1670">
                  <c:v>320.0</c:v>
                </c:pt>
                <c:pt idx="1671">
                  <c:v>309.0</c:v>
                </c:pt>
                <c:pt idx="1672">
                  <c:v>314.0</c:v>
                </c:pt>
                <c:pt idx="1673">
                  <c:v>315.0</c:v>
                </c:pt>
                <c:pt idx="1674">
                  <c:v>315.0</c:v>
                </c:pt>
                <c:pt idx="1675">
                  <c:v>319.0</c:v>
                </c:pt>
                <c:pt idx="1676">
                  <c:v>330.0</c:v>
                </c:pt>
                <c:pt idx="1677">
                  <c:v>339.0</c:v>
                </c:pt>
                <c:pt idx="1678">
                  <c:v>335.0</c:v>
                </c:pt>
                <c:pt idx="1679">
                  <c:v>328.0</c:v>
                </c:pt>
                <c:pt idx="1680">
                  <c:v>336.0</c:v>
                </c:pt>
                <c:pt idx="1681">
                  <c:v>332.0</c:v>
                </c:pt>
                <c:pt idx="1682">
                  <c:v>329.0</c:v>
                </c:pt>
                <c:pt idx="1683">
                  <c:v>323.0</c:v>
                </c:pt>
                <c:pt idx="1684">
                  <c:v>319.0</c:v>
                </c:pt>
                <c:pt idx="1685">
                  <c:v>321.0</c:v>
                </c:pt>
                <c:pt idx="1686">
                  <c:v>317.0</c:v>
                </c:pt>
                <c:pt idx="1687">
                  <c:v>313.0</c:v>
                </c:pt>
                <c:pt idx="1688">
                  <c:v>317.0</c:v>
                </c:pt>
                <c:pt idx="1689">
                  <c:v>309.0</c:v>
                </c:pt>
                <c:pt idx="1690">
                  <c:v>294.0</c:v>
                </c:pt>
                <c:pt idx="1691">
                  <c:v>291.0</c:v>
                </c:pt>
                <c:pt idx="1692">
                  <c:v>283.0</c:v>
                </c:pt>
                <c:pt idx="1693">
                  <c:v>283.0</c:v>
                </c:pt>
                <c:pt idx="1694">
                  <c:v>274.0</c:v>
                </c:pt>
                <c:pt idx="1695">
                  <c:v>276.0</c:v>
                </c:pt>
                <c:pt idx="1696">
                  <c:v>272.0</c:v>
                </c:pt>
                <c:pt idx="1697">
                  <c:v>272.0</c:v>
                </c:pt>
                <c:pt idx="1698">
                  <c:v>268.0</c:v>
                </c:pt>
                <c:pt idx="1699">
                  <c:v>271.0</c:v>
                </c:pt>
                <c:pt idx="1700">
                  <c:v>275.0</c:v>
                </c:pt>
                <c:pt idx="1701">
                  <c:v>272.0</c:v>
                </c:pt>
                <c:pt idx="1702">
                  <c:v>284.0</c:v>
                </c:pt>
                <c:pt idx="1703">
                  <c:v>282.0</c:v>
                </c:pt>
                <c:pt idx="1704">
                  <c:v>273.0</c:v>
                </c:pt>
                <c:pt idx="1705">
                  <c:v>277.0</c:v>
                </c:pt>
                <c:pt idx="1706">
                  <c:v>282.0</c:v>
                </c:pt>
                <c:pt idx="1707">
                  <c:v>277.0</c:v>
                </c:pt>
                <c:pt idx="1708">
                  <c:v>275.0</c:v>
                </c:pt>
                <c:pt idx="1709">
                  <c:v>277.0</c:v>
                </c:pt>
                <c:pt idx="1710">
                  <c:v>287.0</c:v>
                </c:pt>
                <c:pt idx="1711">
                  <c:v>288.0</c:v>
                </c:pt>
                <c:pt idx="1712">
                  <c:v>293.0</c:v>
                </c:pt>
                <c:pt idx="1713">
                  <c:v>286.0</c:v>
                </c:pt>
                <c:pt idx="1714">
                  <c:v>293.0</c:v>
                </c:pt>
                <c:pt idx="1715">
                  <c:v>296.0</c:v>
                </c:pt>
                <c:pt idx="1716">
                  <c:v>291.0</c:v>
                </c:pt>
                <c:pt idx="1717">
                  <c:v>292.0</c:v>
                </c:pt>
                <c:pt idx="1718">
                  <c:v>297.0</c:v>
                </c:pt>
                <c:pt idx="1719">
                  <c:v>292.0</c:v>
                </c:pt>
                <c:pt idx="1720">
                  <c:v>294.0</c:v>
                </c:pt>
                <c:pt idx="1721">
                  <c:v>302.0</c:v>
                </c:pt>
                <c:pt idx="1722">
                  <c:v>301.0</c:v>
                </c:pt>
                <c:pt idx="1723">
                  <c:v>296.0</c:v>
                </c:pt>
                <c:pt idx="1724">
                  <c:v>288.0</c:v>
                </c:pt>
                <c:pt idx="1725">
                  <c:v>282.0</c:v>
                </c:pt>
                <c:pt idx="1726">
                  <c:v>286.0</c:v>
                </c:pt>
                <c:pt idx="1727">
                  <c:v>287.0</c:v>
                </c:pt>
                <c:pt idx="1728">
                  <c:v>295.0</c:v>
                </c:pt>
                <c:pt idx="1729">
                  <c:v>301.0</c:v>
                </c:pt>
                <c:pt idx="1730">
                  <c:v>303.0</c:v>
                </c:pt>
                <c:pt idx="1731">
                  <c:v>305.0</c:v>
                </c:pt>
                <c:pt idx="1732">
                  <c:v>302.0</c:v>
                </c:pt>
                <c:pt idx="1733">
                  <c:v>303.0</c:v>
                </c:pt>
                <c:pt idx="1734">
                  <c:v>308.0</c:v>
                </c:pt>
                <c:pt idx="1735">
                  <c:v>309.0</c:v>
                </c:pt>
                <c:pt idx="1736">
                  <c:v>307.0</c:v>
                </c:pt>
                <c:pt idx="1737">
                  <c:v>301.0</c:v>
                </c:pt>
                <c:pt idx="1738">
                  <c:v>301.0</c:v>
                </c:pt>
                <c:pt idx="1739">
                  <c:v>299.0</c:v>
                </c:pt>
                <c:pt idx="1740">
                  <c:v>313.0</c:v>
                </c:pt>
                <c:pt idx="1741">
                  <c:v>320.0</c:v>
                </c:pt>
                <c:pt idx="1742">
                  <c:v>323.0</c:v>
                </c:pt>
                <c:pt idx="1743">
                  <c:v>320.0</c:v>
                </c:pt>
                <c:pt idx="1744">
                  <c:v>327.0</c:v>
                </c:pt>
                <c:pt idx="1745">
                  <c:v>319.0</c:v>
                </c:pt>
                <c:pt idx="1746">
                  <c:v>321.0</c:v>
                </c:pt>
                <c:pt idx="1747">
                  <c:v>330.0</c:v>
                </c:pt>
                <c:pt idx="1748">
                  <c:v>326.0</c:v>
                </c:pt>
                <c:pt idx="1749">
                  <c:v>330.0</c:v>
                </c:pt>
                <c:pt idx="1750">
                  <c:v>335.0</c:v>
                </c:pt>
                <c:pt idx="1751">
                  <c:v>347.0</c:v>
                </c:pt>
                <c:pt idx="1752">
                  <c:v>340.0</c:v>
                </c:pt>
                <c:pt idx="1753">
                  <c:v>334.0</c:v>
                </c:pt>
                <c:pt idx="1754">
                  <c:v>337.0</c:v>
                </c:pt>
                <c:pt idx="1755">
                  <c:v>334.0</c:v>
                </c:pt>
                <c:pt idx="1756">
                  <c:v>332.0</c:v>
                </c:pt>
                <c:pt idx="1757">
                  <c:v>348.0</c:v>
                </c:pt>
                <c:pt idx="1758">
                  <c:v>348.0</c:v>
                </c:pt>
                <c:pt idx="1759">
                  <c:v>340.0</c:v>
                </c:pt>
                <c:pt idx="1760">
                  <c:v>362.0</c:v>
                </c:pt>
                <c:pt idx="1761">
                  <c:v>345.0</c:v>
                </c:pt>
                <c:pt idx="1762">
                  <c:v>330.0</c:v>
                </c:pt>
                <c:pt idx="1763">
                  <c:v>330.0</c:v>
                </c:pt>
                <c:pt idx="1764">
                  <c:v>321.0</c:v>
                </c:pt>
                <c:pt idx="1765">
                  <c:v>339.0</c:v>
                </c:pt>
                <c:pt idx="1766">
                  <c:v>330.0</c:v>
                </c:pt>
                <c:pt idx="1767">
                  <c:v>317.0</c:v>
                </c:pt>
                <c:pt idx="1768">
                  <c:v>311.0</c:v>
                </c:pt>
                <c:pt idx="1769">
                  <c:v>318.0</c:v>
                </c:pt>
                <c:pt idx="1770">
                  <c:v>327.0</c:v>
                </c:pt>
                <c:pt idx="1771">
                  <c:v>323.0</c:v>
                </c:pt>
                <c:pt idx="1772">
                  <c:v>310.0</c:v>
                </c:pt>
                <c:pt idx="1773">
                  <c:v>297.0</c:v>
                </c:pt>
                <c:pt idx="1774">
                  <c:v>295.0</c:v>
                </c:pt>
                <c:pt idx="1775">
                  <c:v>296.0</c:v>
                </c:pt>
                <c:pt idx="1776">
                  <c:v>306.0</c:v>
                </c:pt>
                <c:pt idx="1777">
                  <c:v>313.0</c:v>
                </c:pt>
                <c:pt idx="1778">
                  <c:v>306.0</c:v>
                </c:pt>
                <c:pt idx="1779">
                  <c:v>313.0</c:v>
                </c:pt>
                <c:pt idx="1780">
                  <c:v>316.0</c:v>
                </c:pt>
                <c:pt idx="1781">
                  <c:v>308.0</c:v>
                </c:pt>
                <c:pt idx="1782">
                  <c:v>313.0</c:v>
                </c:pt>
                <c:pt idx="1783">
                  <c:v>317.0</c:v>
                </c:pt>
                <c:pt idx="1784">
                  <c:v>326.0</c:v>
                </c:pt>
                <c:pt idx="1785">
                  <c:v>325.0</c:v>
                </c:pt>
                <c:pt idx="1786">
                  <c:v>307.0</c:v>
                </c:pt>
                <c:pt idx="1787">
                  <c:v>316.0</c:v>
                </c:pt>
                <c:pt idx="1788">
                  <c:v>316.0</c:v>
                </c:pt>
                <c:pt idx="1789">
                  <c:v>306.0</c:v>
                </c:pt>
                <c:pt idx="1790">
                  <c:v>312.0</c:v>
                </c:pt>
                <c:pt idx="1791">
                  <c:v>309.0</c:v>
                </c:pt>
                <c:pt idx="1792">
                  <c:v>298.0</c:v>
                </c:pt>
                <c:pt idx="1793">
                  <c:v>306.0</c:v>
                </c:pt>
                <c:pt idx="1794">
                  <c:v>311.0</c:v>
                </c:pt>
                <c:pt idx="1795">
                  <c:v>312.0</c:v>
                </c:pt>
                <c:pt idx="1796">
                  <c:v>305.0</c:v>
                </c:pt>
                <c:pt idx="1797">
                  <c:v>328.0</c:v>
                </c:pt>
                <c:pt idx="1798">
                  <c:v>322.0</c:v>
                </c:pt>
                <c:pt idx="1799">
                  <c:v>304.0</c:v>
                </c:pt>
                <c:pt idx="1800">
                  <c:v>302.0</c:v>
                </c:pt>
                <c:pt idx="1801">
                  <c:v>291.0</c:v>
                </c:pt>
                <c:pt idx="1802">
                  <c:v>292.0</c:v>
                </c:pt>
                <c:pt idx="1803">
                  <c:v>285.0</c:v>
                </c:pt>
                <c:pt idx="1804">
                  <c:v>282.0</c:v>
                </c:pt>
                <c:pt idx="1805">
                  <c:v>290.0</c:v>
                </c:pt>
                <c:pt idx="1806">
                  <c:v>280.0</c:v>
                </c:pt>
                <c:pt idx="1807">
                  <c:v>285.0</c:v>
                </c:pt>
                <c:pt idx="1808">
                  <c:v>288.0</c:v>
                </c:pt>
                <c:pt idx="1809">
                  <c:v>282.0</c:v>
                </c:pt>
                <c:pt idx="1810">
                  <c:v>284.0</c:v>
                </c:pt>
              </c:numCache>
            </c:numRef>
          </c:val>
          <c:smooth val="0"/>
        </c:ser>
        <c:dLbls>
          <c:showLegendKey val="0"/>
          <c:showVal val="0"/>
          <c:showCatName val="0"/>
          <c:showSerName val="0"/>
          <c:showPercent val="0"/>
          <c:showBubbleSize val="0"/>
        </c:dLbls>
        <c:marker val="1"/>
        <c:smooth val="0"/>
        <c:axId val="-2140612376"/>
        <c:axId val="-2140541320"/>
      </c:lineChart>
      <c:catAx>
        <c:axId val="-2140566408"/>
        <c:scaling>
          <c:orientation val="maxMin"/>
        </c:scaling>
        <c:delete val="0"/>
        <c:axPos val="b"/>
        <c:numFmt formatCode="[$-409]mmmmm\-yy;@" sourceLinked="0"/>
        <c:majorTickMark val="out"/>
        <c:minorTickMark val="none"/>
        <c:tickLblPos val="nextTo"/>
        <c:spPr>
          <a:ln w="3175">
            <a:solidFill>
              <a:srgbClr val="000000"/>
            </a:solidFill>
            <a:prstDash val="solid"/>
          </a:ln>
        </c:spPr>
        <c:txPr>
          <a:bodyPr rot="-5400000" vert="horz"/>
          <a:lstStyle/>
          <a:p>
            <a:pPr>
              <a:defRPr/>
            </a:pPr>
            <a:endParaRPr lang="en-US"/>
          </a:p>
        </c:txPr>
        <c:crossAx val="-2140563112"/>
        <c:crosses val="autoZero"/>
        <c:auto val="0"/>
        <c:lblAlgn val="ctr"/>
        <c:lblOffset val="220"/>
        <c:tickLblSkip val="90"/>
        <c:tickMarkSkip val="16"/>
        <c:noMultiLvlLbl val="0"/>
      </c:catAx>
      <c:valAx>
        <c:axId val="-2140563112"/>
        <c:scaling>
          <c:orientation val="minMax"/>
          <c:max val="950.0"/>
          <c:min val="100.0"/>
        </c:scaling>
        <c:delete val="0"/>
        <c:axPos val="l"/>
        <c:numFmt formatCode="#,##0" sourceLinked="0"/>
        <c:majorTickMark val="out"/>
        <c:minorTickMark val="none"/>
        <c:tickLblPos val="nextTo"/>
        <c:spPr>
          <a:ln w="3175">
            <a:solidFill>
              <a:srgbClr val="000000"/>
            </a:solidFill>
            <a:prstDash val="solid"/>
          </a:ln>
        </c:spPr>
        <c:txPr>
          <a:bodyPr rot="0" vert="horz"/>
          <a:lstStyle/>
          <a:p>
            <a:pPr>
              <a:defRPr/>
            </a:pPr>
            <a:endParaRPr lang="en-US"/>
          </a:p>
        </c:txPr>
        <c:crossAx val="-2140566408"/>
        <c:crosses val="max"/>
        <c:crossBetween val="between"/>
        <c:majorUnit val="100.0"/>
      </c:valAx>
      <c:dateAx>
        <c:axId val="-2140612376"/>
        <c:scaling>
          <c:orientation val="maxMin"/>
        </c:scaling>
        <c:delete val="1"/>
        <c:axPos val="b"/>
        <c:numFmt formatCode="mmm\-yy" sourceLinked="1"/>
        <c:majorTickMark val="out"/>
        <c:minorTickMark val="none"/>
        <c:tickLblPos val="none"/>
        <c:crossAx val="-2140541320"/>
        <c:crosses val="autoZero"/>
        <c:auto val="1"/>
        <c:lblOffset val="100"/>
        <c:baseTimeUnit val="days"/>
      </c:dateAx>
      <c:valAx>
        <c:axId val="-2140541320"/>
        <c:scaling>
          <c:orientation val="minMax"/>
        </c:scaling>
        <c:delete val="1"/>
        <c:axPos val="r"/>
        <c:numFmt formatCode="General" sourceLinked="1"/>
        <c:majorTickMark val="out"/>
        <c:minorTickMark val="none"/>
        <c:tickLblPos val="none"/>
        <c:crossAx val="-2140612376"/>
        <c:crosses val="autoZero"/>
        <c:crossBetween val="between"/>
      </c:valAx>
      <c:spPr>
        <a:noFill/>
        <a:ln w="25400">
          <a:noFill/>
        </a:ln>
      </c:spPr>
    </c:plotArea>
    <c:legend>
      <c:legendPos val="r"/>
      <c:layout>
        <c:manualLayout>
          <c:xMode val="edge"/>
          <c:yMode val="edge"/>
          <c:x val="0.610520614668546"/>
          <c:y val="0.0319927818753706"/>
          <c:w val="0.377066534517607"/>
          <c:h val="0.231631310869809"/>
        </c:manualLayout>
      </c:layout>
      <c:overlay val="0"/>
      <c:spPr>
        <a:noFill/>
        <a:ln w="25400">
          <a:noFill/>
        </a:ln>
      </c:spPr>
    </c:legend>
    <c:plotVisOnly val="1"/>
    <c:dispBlanksAs val="gap"/>
    <c:showDLblsOverMax val="0"/>
  </c:chart>
  <c:spPr>
    <a:noFill/>
    <a:ln w="9525">
      <a:noFill/>
    </a:ln>
  </c:spPr>
  <c:txPr>
    <a:bodyPr/>
    <a:lstStyle/>
    <a:p>
      <a:pPr>
        <a:defRPr sz="1200" b="0" i="0" u="none" strike="noStrike" baseline="0">
          <a:solidFill>
            <a:srgbClr val="000000"/>
          </a:solidFill>
          <a:latin typeface="Arial Narrow" panose="020B0606020202030204" pitchFamily="34" charset="0"/>
          <a:ea typeface="Tahoma"/>
          <a:cs typeface="Tahoma"/>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1252405949256"/>
          <c:y val="0.0514005540974045"/>
          <c:w val="0.848192038495188"/>
          <c:h val="0.811578083989501"/>
        </c:manualLayout>
      </c:layout>
      <c:areaChart>
        <c:grouping val="standard"/>
        <c:varyColors val="0"/>
        <c:ser>
          <c:idx val="4"/>
          <c:order val="4"/>
          <c:tx>
            <c:strRef>
              <c:f>TCRE!$H$7</c:f>
              <c:strCache>
                <c:ptCount val="1"/>
                <c:pt idx="0">
                  <c:v>Perú</c:v>
                </c:pt>
              </c:strCache>
            </c:strRef>
          </c:tx>
          <c:spPr>
            <a:solidFill>
              <a:srgbClr val="FF0000"/>
            </a:solidFill>
          </c:spPr>
          <c:cat>
            <c:strRef>
              <c:f>TCRE!$C$8:$C$159</c:f>
              <c:strCache>
                <c:ptCount val="152"/>
                <c:pt idx="0">
                  <c:v>E-04</c:v>
                </c:pt>
                <c:pt idx="1">
                  <c:v>F-04</c:v>
                </c:pt>
                <c:pt idx="2">
                  <c:v>M-04</c:v>
                </c:pt>
                <c:pt idx="3">
                  <c:v>A-04</c:v>
                </c:pt>
                <c:pt idx="4">
                  <c:v>M-04</c:v>
                </c:pt>
                <c:pt idx="5">
                  <c:v>J-04</c:v>
                </c:pt>
                <c:pt idx="6">
                  <c:v>J-04</c:v>
                </c:pt>
                <c:pt idx="7">
                  <c:v>A-04</c:v>
                </c:pt>
                <c:pt idx="8">
                  <c:v>S-04</c:v>
                </c:pt>
                <c:pt idx="9">
                  <c:v>O-04</c:v>
                </c:pt>
                <c:pt idx="10">
                  <c:v>N-04</c:v>
                </c:pt>
                <c:pt idx="11">
                  <c:v>D-04</c:v>
                </c:pt>
                <c:pt idx="12">
                  <c:v>E-05</c:v>
                </c:pt>
                <c:pt idx="13">
                  <c:v>F-05</c:v>
                </c:pt>
                <c:pt idx="14">
                  <c:v>M-05</c:v>
                </c:pt>
                <c:pt idx="15">
                  <c:v>A-05</c:v>
                </c:pt>
                <c:pt idx="16">
                  <c:v>M-05</c:v>
                </c:pt>
                <c:pt idx="17">
                  <c:v>J-05</c:v>
                </c:pt>
                <c:pt idx="18">
                  <c:v>J-05</c:v>
                </c:pt>
                <c:pt idx="19">
                  <c:v>A-05</c:v>
                </c:pt>
                <c:pt idx="20">
                  <c:v>S-05</c:v>
                </c:pt>
                <c:pt idx="21">
                  <c:v>O-05</c:v>
                </c:pt>
                <c:pt idx="22">
                  <c:v>N-05</c:v>
                </c:pt>
                <c:pt idx="23">
                  <c:v>D-05</c:v>
                </c:pt>
                <c:pt idx="24">
                  <c:v>E-06</c:v>
                </c:pt>
                <c:pt idx="25">
                  <c:v>F-06</c:v>
                </c:pt>
                <c:pt idx="26">
                  <c:v>M-06</c:v>
                </c:pt>
                <c:pt idx="27">
                  <c:v>A-06</c:v>
                </c:pt>
                <c:pt idx="28">
                  <c:v>M-06</c:v>
                </c:pt>
                <c:pt idx="29">
                  <c:v>J-06</c:v>
                </c:pt>
                <c:pt idx="30">
                  <c:v>J-06</c:v>
                </c:pt>
                <c:pt idx="31">
                  <c:v>A-06</c:v>
                </c:pt>
                <c:pt idx="32">
                  <c:v>S-06</c:v>
                </c:pt>
                <c:pt idx="33">
                  <c:v>O-06</c:v>
                </c:pt>
                <c:pt idx="34">
                  <c:v>N-06</c:v>
                </c:pt>
                <c:pt idx="35">
                  <c:v>D-06</c:v>
                </c:pt>
                <c:pt idx="36">
                  <c:v>E-07</c:v>
                </c:pt>
                <c:pt idx="37">
                  <c:v>F-07</c:v>
                </c:pt>
                <c:pt idx="38">
                  <c:v>M-07</c:v>
                </c:pt>
                <c:pt idx="39">
                  <c:v>A-07</c:v>
                </c:pt>
                <c:pt idx="40">
                  <c:v>M-07</c:v>
                </c:pt>
                <c:pt idx="41">
                  <c:v>J-07</c:v>
                </c:pt>
                <c:pt idx="42">
                  <c:v>J-07</c:v>
                </c:pt>
                <c:pt idx="43">
                  <c:v>A-07</c:v>
                </c:pt>
                <c:pt idx="44">
                  <c:v>S-07</c:v>
                </c:pt>
                <c:pt idx="45">
                  <c:v>O-07</c:v>
                </c:pt>
                <c:pt idx="46">
                  <c:v>N-07</c:v>
                </c:pt>
                <c:pt idx="47">
                  <c:v>D-07</c:v>
                </c:pt>
                <c:pt idx="48">
                  <c:v>E-08</c:v>
                </c:pt>
                <c:pt idx="49">
                  <c:v>F-08</c:v>
                </c:pt>
                <c:pt idx="50">
                  <c:v>M-08</c:v>
                </c:pt>
                <c:pt idx="51">
                  <c:v>A-08</c:v>
                </c:pt>
                <c:pt idx="52">
                  <c:v>M-08</c:v>
                </c:pt>
                <c:pt idx="53">
                  <c:v>J-08</c:v>
                </c:pt>
                <c:pt idx="54">
                  <c:v>J-08</c:v>
                </c:pt>
                <c:pt idx="55">
                  <c:v>A-08</c:v>
                </c:pt>
                <c:pt idx="56">
                  <c:v>S-08</c:v>
                </c:pt>
                <c:pt idx="57">
                  <c:v>O-08</c:v>
                </c:pt>
                <c:pt idx="58">
                  <c:v>N-08</c:v>
                </c:pt>
                <c:pt idx="59">
                  <c:v>D-08</c:v>
                </c:pt>
                <c:pt idx="60">
                  <c:v>E-09</c:v>
                </c:pt>
                <c:pt idx="61">
                  <c:v>F-09</c:v>
                </c:pt>
                <c:pt idx="62">
                  <c:v>M-09</c:v>
                </c:pt>
                <c:pt idx="63">
                  <c:v>A-09</c:v>
                </c:pt>
                <c:pt idx="64">
                  <c:v>M-09</c:v>
                </c:pt>
                <c:pt idx="65">
                  <c:v>J-09</c:v>
                </c:pt>
                <c:pt idx="66">
                  <c:v>J-09</c:v>
                </c:pt>
                <c:pt idx="67">
                  <c:v>A-09</c:v>
                </c:pt>
                <c:pt idx="68">
                  <c:v>S-09</c:v>
                </c:pt>
                <c:pt idx="69">
                  <c:v>O-09</c:v>
                </c:pt>
                <c:pt idx="70">
                  <c:v>N-09</c:v>
                </c:pt>
                <c:pt idx="71">
                  <c:v>D-09</c:v>
                </c:pt>
                <c:pt idx="72">
                  <c:v>E-10</c:v>
                </c:pt>
                <c:pt idx="73">
                  <c:v>F-10</c:v>
                </c:pt>
                <c:pt idx="74">
                  <c:v>M-10</c:v>
                </c:pt>
                <c:pt idx="75">
                  <c:v>A-10</c:v>
                </c:pt>
                <c:pt idx="76">
                  <c:v>M-10</c:v>
                </c:pt>
                <c:pt idx="77">
                  <c:v>J-10</c:v>
                </c:pt>
                <c:pt idx="78">
                  <c:v>J-10</c:v>
                </c:pt>
                <c:pt idx="79">
                  <c:v>A-10</c:v>
                </c:pt>
                <c:pt idx="80">
                  <c:v>S-10</c:v>
                </c:pt>
                <c:pt idx="81">
                  <c:v>O-10</c:v>
                </c:pt>
                <c:pt idx="82">
                  <c:v>N-10</c:v>
                </c:pt>
                <c:pt idx="83">
                  <c:v>D-10</c:v>
                </c:pt>
                <c:pt idx="84">
                  <c:v>E-11</c:v>
                </c:pt>
                <c:pt idx="85">
                  <c:v>F-11</c:v>
                </c:pt>
                <c:pt idx="86">
                  <c:v>M-11</c:v>
                </c:pt>
                <c:pt idx="87">
                  <c:v>A-11</c:v>
                </c:pt>
                <c:pt idx="88">
                  <c:v>M-11</c:v>
                </c:pt>
                <c:pt idx="89">
                  <c:v>J-11</c:v>
                </c:pt>
                <c:pt idx="90">
                  <c:v>J-11</c:v>
                </c:pt>
                <c:pt idx="91">
                  <c:v>A-11</c:v>
                </c:pt>
                <c:pt idx="92">
                  <c:v>S-11</c:v>
                </c:pt>
                <c:pt idx="93">
                  <c:v>O-11</c:v>
                </c:pt>
                <c:pt idx="94">
                  <c:v>N-11</c:v>
                </c:pt>
                <c:pt idx="95">
                  <c:v>D-11</c:v>
                </c:pt>
                <c:pt idx="96">
                  <c:v>E-12</c:v>
                </c:pt>
                <c:pt idx="97">
                  <c:v>F-12</c:v>
                </c:pt>
                <c:pt idx="98">
                  <c:v>M-12</c:v>
                </c:pt>
                <c:pt idx="99">
                  <c:v>A-12</c:v>
                </c:pt>
                <c:pt idx="100">
                  <c:v>M-12</c:v>
                </c:pt>
                <c:pt idx="101">
                  <c:v>J-12</c:v>
                </c:pt>
                <c:pt idx="102">
                  <c:v>J-12</c:v>
                </c:pt>
                <c:pt idx="103">
                  <c:v>A-12</c:v>
                </c:pt>
                <c:pt idx="104">
                  <c:v>S-12</c:v>
                </c:pt>
                <c:pt idx="105">
                  <c:v>O-12</c:v>
                </c:pt>
                <c:pt idx="106">
                  <c:v>N-12</c:v>
                </c:pt>
                <c:pt idx="107">
                  <c:v>D-12</c:v>
                </c:pt>
                <c:pt idx="108">
                  <c:v>E-13</c:v>
                </c:pt>
                <c:pt idx="109">
                  <c:v>F-13</c:v>
                </c:pt>
                <c:pt idx="110">
                  <c:v>M-13</c:v>
                </c:pt>
                <c:pt idx="111">
                  <c:v>A-13</c:v>
                </c:pt>
                <c:pt idx="112">
                  <c:v>M-13</c:v>
                </c:pt>
                <c:pt idx="113">
                  <c:v>J-13</c:v>
                </c:pt>
                <c:pt idx="114">
                  <c:v>J-13</c:v>
                </c:pt>
                <c:pt idx="115">
                  <c:v>A-13</c:v>
                </c:pt>
                <c:pt idx="116">
                  <c:v>S-13</c:v>
                </c:pt>
                <c:pt idx="117">
                  <c:v>O-13</c:v>
                </c:pt>
                <c:pt idx="118">
                  <c:v>N-13</c:v>
                </c:pt>
                <c:pt idx="119">
                  <c:v>D-13</c:v>
                </c:pt>
                <c:pt idx="120">
                  <c:v>E-14</c:v>
                </c:pt>
                <c:pt idx="121">
                  <c:v>F-14</c:v>
                </c:pt>
                <c:pt idx="122">
                  <c:v>M-14</c:v>
                </c:pt>
                <c:pt idx="123">
                  <c:v>A-14</c:v>
                </c:pt>
                <c:pt idx="124">
                  <c:v>M-14</c:v>
                </c:pt>
                <c:pt idx="125">
                  <c:v>J-14</c:v>
                </c:pt>
                <c:pt idx="126">
                  <c:v>J-14</c:v>
                </c:pt>
                <c:pt idx="127">
                  <c:v>A-14</c:v>
                </c:pt>
                <c:pt idx="128">
                  <c:v>S-14</c:v>
                </c:pt>
                <c:pt idx="129">
                  <c:v>O-14</c:v>
                </c:pt>
                <c:pt idx="130">
                  <c:v>N-14</c:v>
                </c:pt>
                <c:pt idx="131">
                  <c:v>D-14</c:v>
                </c:pt>
                <c:pt idx="132">
                  <c:v>E-15</c:v>
                </c:pt>
                <c:pt idx="133">
                  <c:v>F-15</c:v>
                </c:pt>
                <c:pt idx="134">
                  <c:v>M-15</c:v>
                </c:pt>
                <c:pt idx="135">
                  <c:v>A-15</c:v>
                </c:pt>
                <c:pt idx="136">
                  <c:v>M-15</c:v>
                </c:pt>
                <c:pt idx="137">
                  <c:v>J-15</c:v>
                </c:pt>
                <c:pt idx="138">
                  <c:v>J-15</c:v>
                </c:pt>
                <c:pt idx="139">
                  <c:v>A-15</c:v>
                </c:pt>
                <c:pt idx="140">
                  <c:v>S-15</c:v>
                </c:pt>
                <c:pt idx="141">
                  <c:v>O-15</c:v>
                </c:pt>
                <c:pt idx="142">
                  <c:v>N-15</c:v>
                </c:pt>
                <c:pt idx="143">
                  <c:v>D-15</c:v>
                </c:pt>
                <c:pt idx="144">
                  <c:v>E-16</c:v>
                </c:pt>
                <c:pt idx="145">
                  <c:v>F-16</c:v>
                </c:pt>
                <c:pt idx="146">
                  <c:v>M-16</c:v>
                </c:pt>
                <c:pt idx="147">
                  <c:v>A-16</c:v>
                </c:pt>
                <c:pt idx="148">
                  <c:v>M-16</c:v>
                </c:pt>
                <c:pt idx="149">
                  <c:v>J-16</c:v>
                </c:pt>
                <c:pt idx="150">
                  <c:v>J-16</c:v>
                </c:pt>
                <c:pt idx="151">
                  <c:v>A-16</c:v>
                </c:pt>
              </c:strCache>
            </c:strRef>
          </c:cat>
          <c:val>
            <c:numRef>
              <c:f>TCRE!$H$8:$H$159</c:f>
              <c:numCache>
                <c:formatCode>0.00</c:formatCode>
                <c:ptCount val="152"/>
                <c:pt idx="0">
                  <c:v>102.25</c:v>
                </c:pt>
                <c:pt idx="1">
                  <c:v>101.37</c:v>
                </c:pt>
                <c:pt idx="2">
                  <c:v>100.02</c:v>
                </c:pt>
                <c:pt idx="3">
                  <c:v>100.56</c:v>
                </c:pt>
                <c:pt idx="4">
                  <c:v>99.86</c:v>
                </c:pt>
                <c:pt idx="5">
                  <c:v>99.65</c:v>
                </c:pt>
                <c:pt idx="6">
                  <c:v>98.98</c:v>
                </c:pt>
                <c:pt idx="7">
                  <c:v>97.86</c:v>
                </c:pt>
                <c:pt idx="8">
                  <c:v>97.59</c:v>
                </c:pt>
                <c:pt idx="9">
                  <c:v>97.59</c:v>
                </c:pt>
                <c:pt idx="10">
                  <c:v>98.62</c:v>
                </c:pt>
                <c:pt idx="11">
                  <c:v>98.97</c:v>
                </c:pt>
                <c:pt idx="12">
                  <c:v>98.22</c:v>
                </c:pt>
                <c:pt idx="13">
                  <c:v>98.76</c:v>
                </c:pt>
                <c:pt idx="14">
                  <c:v>98.19</c:v>
                </c:pt>
                <c:pt idx="15">
                  <c:v>98.66</c:v>
                </c:pt>
                <c:pt idx="16">
                  <c:v>98.41</c:v>
                </c:pt>
                <c:pt idx="17">
                  <c:v>97.45</c:v>
                </c:pt>
                <c:pt idx="18">
                  <c:v>97.6</c:v>
                </c:pt>
                <c:pt idx="19">
                  <c:v>99.25</c:v>
                </c:pt>
                <c:pt idx="20">
                  <c:v>101.99</c:v>
                </c:pt>
                <c:pt idx="21">
                  <c:v>103.91</c:v>
                </c:pt>
                <c:pt idx="22">
                  <c:v>103.35</c:v>
                </c:pt>
                <c:pt idx="23">
                  <c:v>104.23</c:v>
                </c:pt>
                <c:pt idx="24">
                  <c:v>103.86</c:v>
                </c:pt>
                <c:pt idx="25">
                  <c:v>100.36</c:v>
                </c:pt>
                <c:pt idx="26">
                  <c:v>101.73</c:v>
                </c:pt>
                <c:pt idx="27">
                  <c:v>102.35</c:v>
                </c:pt>
                <c:pt idx="28">
                  <c:v>102.51</c:v>
                </c:pt>
                <c:pt idx="29">
                  <c:v>101.2</c:v>
                </c:pt>
                <c:pt idx="30">
                  <c:v>101.22</c:v>
                </c:pt>
                <c:pt idx="31">
                  <c:v>101.63</c:v>
                </c:pt>
                <c:pt idx="32">
                  <c:v>101.94</c:v>
                </c:pt>
                <c:pt idx="33">
                  <c:v>101.48</c:v>
                </c:pt>
                <c:pt idx="34">
                  <c:v>102.19</c:v>
                </c:pt>
                <c:pt idx="35">
                  <c:v>102.4</c:v>
                </c:pt>
                <c:pt idx="36">
                  <c:v>101.3</c:v>
                </c:pt>
                <c:pt idx="37">
                  <c:v>101.69</c:v>
                </c:pt>
                <c:pt idx="38">
                  <c:v>102.04</c:v>
                </c:pt>
                <c:pt idx="39">
                  <c:v>103.33</c:v>
                </c:pt>
                <c:pt idx="40">
                  <c:v>103.43</c:v>
                </c:pt>
                <c:pt idx="41">
                  <c:v>103.51</c:v>
                </c:pt>
                <c:pt idx="42">
                  <c:v>103.98</c:v>
                </c:pt>
                <c:pt idx="43">
                  <c:v>103.48</c:v>
                </c:pt>
                <c:pt idx="44">
                  <c:v>103.69</c:v>
                </c:pt>
                <c:pt idx="45">
                  <c:v>101.37</c:v>
                </c:pt>
                <c:pt idx="46">
                  <c:v>102.37</c:v>
                </c:pt>
                <c:pt idx="47">
                  <c:v>100.98</c:v>
                </c:pt>
                <c:pt idx="48">
                  <c:v>101.5</c:v>
                </c:pt>
                <c:pt idx="49">
                  <c:v>100.49</c:v>
                </c:pt>
                <c:pt idx="50">
                  <c:v>98.58</c:v>
                </c:pt>
                <c:pt idx="51">
                  <c:v>97.65</c:v>
                </c:pt>
                <c:pt idx="52">
                  <c:v>99.04</c:v>
                </c:pt>
                <c:pt idx="53">
                  <c:v>102.36</c:v>
                </c:pt>
                <c:pt idx="54">
                  <c:v>101.13</c:v>
                </c:pt>
                <c:pt idx="55">
                  <c:v>100.31</c:v>
                </c:pt>
                <c:pt idx="56">
                  <c:v>100.39</c:v>
                </c:pt>
                <c:pt idx="57">
                  <c:v>98.37</c:v>
                </c:pt>
                <c:pt idx="58">
                  <c:v>96.67999999999999</c:v>
                </c:pt>
                <c:pt idx="59">
                  <c:v>97.37</c:v>
                </c:pt>
                <c:pt idx="60">
                  <c:v>98.61</c:v>
                </c:pt>
                <c:pt idx="61">
                  <c:v>99.91</c:v>
                </c:pt>
                <c:pt idx="62">
                  <c:v>97.64</c:v>
                </c:pt>
                <c:pt idx="63">
                  <c:v>96.66</c:v>
                </c:pt>
                <c:pt idx="64">
                  <c:v>96.01</c:v>
                </c:pt>
                <c:pt idx="65">
                  <c:v>97.52</c:v>
                </c:pt>
                <c:pt idx="66">
                  <c:v>98.3</c:v>
                </c:pt>
                <c:pt idx="67">
                  <c:v>97.57</c:v>
                </c:pt>
                <c:pt idx="68">
                  <c:v>97.44</c:v>
                </c:pt>
                <c:pt idx="69">
                  <c:v>97.47</c:v>
                </c:pt>
                <c:pt idx="70">
                  <c:v>98.71</c:v>
                </c:pt>
                <c:pt idx="71">
                  <c:v>97.5</c:v>
                </c:pt>
                <c:pt idx="72">
                  <c:v>95.79</c:v>
                </c:pt>
                <c:pt idx="73">
                  <c:v>94.44</c:v>
                </c:pt>
                <c:pt idx="74">
                  <c:v>94.29</c:v>
                </c:pt>
                <c:pt idx="75">
                  <c:v>95.04</c:v>
                </c:pt>
                <c:pt idx="76">
                  <c:v>92.91</c:v>
                </c:pt>
                <c:pt idx="77">
                  <c:v>92.06</c:v>
                </c:pt>
                <c:pt idx="78">
                  <c:v>92.92</c:v>
                </c:pt>
                <c:pt idx="79">
                  <c:v>92.77</c:v>
                </c:pt>
                <c:pt idx="80">
                  <c:v>93.72</c:v>
                </c:pt>
                <c:pt idx="81">
                  <c:v>96.25</c:v>
                </c:pt>
                <c:pt idx="82">
                  <c:v>96.5</c:v>
                </c:pt>
                <c:pt idx="83">
                  <c:v>96.31</c:v>
                </c:pt>
                <c:pt idx="84">
                  <c:v>96.14</c:v>
                </c:pt>
                <c:pt idx="85">
                  <c:v>96.34</c:v>
                </c:pt>
                <c:pt idx="86">
                  <c:v>97.23</c:v>
                </c:pt>
                <c:pt idx="87">
                  <c:v>100.08</c:v>
                </c:pt>
                <c:pt idx="88">
                  <c:v>98.88</c:v>
                </c:pt>
                <c:pt idx="89">
                  <c:v>98.8</c:v>
                </c:pt>
                <c:pt idx="90">
                  <c:v>98.02</c:v>
                </c:pt>
                <c:pt idx="91">
                  <c:v>98.06</c:v>
                </c:pt>
                <c:pt idx="92">
                  <c:v>95.87</c:v>
                </c:pt>
                <c:pt idx="93">
                  <c:v>94.66999999999998</c:v>
                </c:pt>
                <c:pt idx="94">
                  <c:v>93.08</c:v>
                </c:pt>
                <c:pt idx="95">
                  <c:v>91.48</c:v>
                </c:pt>
                <c:pt idx="96">
                  <c:v>92.65</c:v>
                </c:pt>
                <c:pt idx="97">
                  <c:v>93.47</c:v>
                </c:pt>
                <c:pt idx="98">
                  <c:v>92.22</c:v>
                </c:pt>
                <c:pt idx="99">
                  <c:v>91.67999999999999</c:v>
                </c:pt>
                <c:pt idx="100">
                  <c:v>90.6</c:v>
                </c:pt>
                <c:pt idx="101">
                  <c:v>89.75</c:v>
                </c:pt>
                <c:pt idx="102">
                  <c:v>88.48</c:v>
                </c:pt>
                <c:pt idx="103">
                  <c:v>88.19</c:v>
                </c:pt>
                <c:pt idx="104">
                  <c:v>88.73</c:v>
                </c:pt>
                <c:pt idx="105">
                  <c:v>89.03</c:v>
                </c:pt>
                <c:pt idx="106">
                  <c:v>89.0</c:v>
                </c:pt>
                <c:pt idx="107">
                  <c:v>87.85</c:v>
                </c:pt>
                <c:pt idx="108">
                  <c:v>87.19</c:v>
                </c:pt>
                <c:pt idx="109">
                  <c:v>88.22</c:v>
                </c:pt>
                <c:pt idx="110">
                  <c:v>87.24</c:v>
                </c:pt>
                <c:pt idx="111">
                  <c:v>87.71</c:v>
                </c:pt>
                <c:pt idx="112">
                  <c:v>88.71</c:v>
                </c:pt>
                <c:pt idx="113">
                  <c:v>91.77</c:v>
                </c:pt>
                <c:pt idx="114">
                  <c:v>91.85</c:v>
                </c:pt>
                <c:pt idx="115">
                  <c:v>92.4</c:v>
                </c:pt>
                <c:pt idx="116">
                  <c:v>92.3</c:v>
                </c:pt>
                <c:pt idx="117">
                  <c:v>93.04</c:v>
                </c:pt>
                <c:pt idx="118">
                  <c:v>93.52</c:v>
                </c:pt>
                <c:pt idx="119">
                  <c:v>92.74</c:v>
                </c:pt>
                <c:pt idx="120">
                  <c:v>93.05</c:v>
                </c:pt>
                <c:pt idx="121">
                  <c:v>92.56</c:v>
                </c:pt>
                <c:pt idx="122">
                  <c:v>92.19</c:v>
                </c:pt>
                <c:pt idx="123">
                  <c:v>92.41</c:v>
                </c:pt>
                <c:pt idx="124">
                  <c:v>92.23</c:v>
                </c:pt>
                <c:pt idx="125">
                  <c:v>92.44</c:v>
                </c:pt>
                <c:pt idx="126">
                  <c:v>91.94</c:v>
                </c:pt>
                <c:pt idx="127">
                  <c:v>92.5</c:v>
                </c:pt>
                <c:pt idx="128">
                  <c:v>93.31</c:v>
                </c:pt>
                <c:pt idx="129">
                  <c:v>93.84</c:v>
                </c:pt>
                <c:pt idx="130">
                  <c:v>93.26</c:v>
                </c:pt>
                <c:pt idx="131">
                  <c:v>92.5</c:v>
                </c:pt>
                <c:pt idx="132">
                  <c:v>92.74</c:v>
                </c:pt>
                <c:pt idx="133">
                  <c:v>94.36</c:v>
                </c:pt>
                <c:pt idx="134">
                  <c:v>92.69</c:v>
                </c:pt>
                <c:pt idx="135">
                  <c:v>94.5</c:v>
                </c:pt>
                <c:pt idx="136">
                  <c:v>95.59</c:v>
                </c:pt>
                <c:pt idx="137">
                  <c:v>95.45</c:v>
                </c:pt>
                <c:pt idx="138">
                  <c:v>94.67999999999999</c:v>
                </c:pt>
                <c:pt idx="139">
                  <c:v>94.74</c:v>
                </c:pt>
                <c:pt idx="140">
                  <c:v>93.86</c:v>
                </c:pt>
                <c:pt idx="141">
                  <c:v>95.53</c:v>
                </c:pt>
                <c:pt idx="142">
                  <c:v>96.84</c:v>
                </c:pt>
                <c:pt idx="143">
                  <c:v>96.61</c:v>
                </c:pt>
                <c:pt idx="144">
                  <c:v>96.65</c:v>
                </c:pt>
                <c:pt idx="145">
                  <c:v>99.43</c:v>
                </c:pt>
                <c:pt idx="146">
                  <c:v>97.13</c:v>
                </c:pt>
                <c:pt idx="147">
                  <c:v>96.05</c:v>
                </c:pt>
                <c:pt idx="148">
                  <c:v>96.49</c:v>
                </c:pt>
                <c:pt idx="149">
                  <c:v>96.2</c:v>
                </c:pt>
                <c:pt idx="150">
                  <c:v>95.85</c:v>
                </c:pt>
                <c:pt idx="151">
                  <c:v>97.08</c:v>
                </c:pt>
              </c:numCache>
            </c:numRef>
          </c:val>
        </c:ser>
        <c:dLbls>
          <c:showLegendKey val="0"/>
          <c:showVal val="0"/>
          <c:showCatName val="0"/>
          <c:showSerName val="0"/>
          <c:showPercent val="0"/>
          <c:showBubbleSize val="0"/>
        </c:dLbls>
        <c:axId val="-2140196232"/>
        <c:axId val="-2140192936"/>
      </c:areaChart>
      <c:lineChart>
        <c:grouping val="standard"/>
        <c:varyColors val="0"/>
        <c:ser>
          <c:idx val="0"/>
          <c:order val="0"/>
          <c:tx>
            <c:strRef>
              <c:f>TCRE!$D$7</c:f>
              <c:strCache>
                <c:ptCount val="1"/>
                <c:pt idx="0">
                  <c:v>Chile</c:v>
                </c:pt>
              </c:strCache>
            </c:strRef>
          </c:tx>
          <c:marker>
            <c:symbol val="none"/>
          </c:marker>
          <c:cat>
            <c:strRef>
              <c:f>TCRE!$C$8:$C$159</c:f>
              <c:strCache>
                <c:ptCount val="152"/>
                <c:pt idx="0">
                  <c:v>E-04</c:v>
                </c:pt>
                <c:pt idx="1">
                  <c:v>F-04</c:v>
                </c:pt>
                <c:pt idx="2">
                  <c:v>M-04</c:v>
                </c:pt>
                <c:pt idx="3">
                  <c:v>A-04</c:v>
                </c:pt>
                <c:pt idx="4">
                  <c:v>M-04</c:v>
                </c:pt>
                <c:pt idx="5">
                  <c:v>J-04</c:v>
                </c:pt>
                <c:pt idx="6">
                  <c:v>J-04</c:v>
                </c:pt>
                <c:pt idx="7">
                  <c:v>A-04</c:v>
                </c:pt>
                <c:pt idx="8">
                  <c:v>S-04</c:v>
                </c:pt>
                <c:pt idx="9">
                  <c:v>O-04</c:v>
                </c:pt>
                <c:pt idx="10">
                  <c:v>N-04</c:v>
                </c:pt>
                <c:pt idx="11">
                  <c:v>D-04</c:v>
                </c:pt>
                <c:pt idx="12">
                  <c:v>E-05</c:v>
                </c:pt>
                <c:pt idx="13">
                  <c:v>F-05</c:v>
                </c:pt>
                <c:pt idx="14">
                  <c:v>M-05</c:v>
                </c:pt>
                <c:pt idx="15">
                  <c:v>A-05</c:v>
                </c:pt>
                <c:pt idx="16">
                  <c:v>M-05</c:v>
                </c:pt>
                <c:pt idx="17">
                  <c:v>J-05</c:v>
                </c:pt>
                <c:pt idx="18">
                  <c:v>J-05</c:v>
                </c:pt>
                <c:pt idx="19">
                  <c:v>A-05</c:v>
                </c:pt>
                <c:pt idx="20">
                  <c:v>S-05</c:v>
                </c:pt>
                <c:pt idx="21">
                  <c:v>O-05</c:v>
                </c:pt>
                <c:pt idx="22">
                  <c:v>N-05</c:v>
                </c:pt>
                <c:pt idx="23">
                  <c:v>D-05</c:v>
                </c:pt>
                <c:pt idx="24">
                  <c:v>E-06</c:v>
                </c:pt>
                <c:pt idx="25">
                  <c:v>F-06</c:v>
                </c:pt>
                <c:pt idx="26">
                  <c:v>M-06</c:v>
                </c:pt>
                <c:pt idx="27">
                  <c:v>A-06</c:v>
                </c:pt>
                <c:pt idx="28">
                  <c:v>M-06</c:v>
                </c:pt>
                <c:pt idx="29">
                  <c:v>J-06</c:v>
                </c:pt>
                <c:pt idx="30">
                  <c:v>J-06</c:v>
                </c:pt>
                <c:pt idx="31">
                  <c:v>A-06</c:v>
                </c:pt>
                <c:pt idx="32">
                  <c:v>S-06</c:v>
                </c:pt>
                <c:pt idx="33">
                  <c:v>O-06</c:v>
                </c:pt>
                <c:pt idx="34">
                  <c:v>N-06</c:v>
                </c:pt>
                <c:pt idx="35">
                  <c:v>D-06</c:v>
                </c:pt>
                <c:pt idx="36">
                  <c:v>E-07</c:v>
                </c:pt>
                <c:pt idx="37">
                  <c:v>F-07</c:v>
                </c:pt>
                <c:pt idx="38">
                  <c:v>M-07</c:v>
                </c:pt>
                <c:pt idx="39">
                  <c:v>A-07</c:v>
                </c:pt>
                <c:pt idx="40">
                  <c:v>M-07</c:v>
                </c:pt>
                <c:pt idx="41">
                  <c:v>J-07</c:v>
                </c:pt>
                <c:pt idx="42">
                  <c:v>J-07</c:v>
                </c:pt>
                <c:pt idx="43">
                  <c:v>A-07</c:v>
                </c:pt>
                <c:pt idx="44">
                  <c:v>S-07</c:v>
                </c:pt>
                <c:pt idx="45">
                  <c:v>O-07</c:v>
                </c:pt>
                <c:pt idx="46">
                  <c:v>N-07</c:v>
                </c:pt>
                <c:pt idx="47">
                  <c:v>D-07</c:v>
                </c:pt>
                <c:pt idx="48">
                  <c:v>E-08</c:v>
                </c:pt>
                <c:pt idx="49">
                  <c:v>F-08</c:v>
                </c:pt>
                <c:pt idx="50">
                  <c:v>M-08</c:v>
                </c:pt>
                <c:pt idx="51">
                  <c:v>A-08</c:v>
                </c:pt>
                <c:pt idx="52">
                  <c:v>M-08</c:v>
                </c:pt>
                <c:pt idx="53">
                  <c:v>J-08</c:v>
                </c:pt>
                <c:pt idx="54">
                  <c:v>J-08</c:v>
                </c:pt>
                <c:pt idx="55">
                  <c:v>A-08</c:v>
                </c:pt>
                <c:pt idx="56">
                  <c:v>S-08</c:v>
                </c:pt>
                <c:pt idx="57">
                  <c:v>O-08</c:v>
                </c:pt>
                <c:pt idx="58">
                  <c:v>N-08</c:v>
                </c:pt>
                <c:pt idx="59">
                  <c:v>D-08</c:v>
                </c:pt>
                <c:pt idx="60">
                  <c:v>E-09</c:v>
                </c:pt>
                <c:pt idx="61">
                  <c:v>F-09</c:v>
                </c:pt>
                <c:pt idx="62">
                  <c:v>M-09</c:v>
                </c:pt>
                <c:pt idx="63">
                  <c:v>A-09</c:v>
                </c:pt>
                <c:pt idx="64">
                  <c:v>M-09</c:v>
                </c:pt>
                <c:pt idx="65">
                  <c:v>J-09</c:v>
                </c:pt>
                <c:pt idx="66">
                  <c:v>J-09</c:v>
                </c:pt>
                <c:pt idx="67">
                  <c:v>A-09</c:v>
                </c:pt>
                <c:pt idx="68">
                  <c:v>S-09</c:v>
                </c:pt>
                <c:pt idx="69">
                  <c:v>O-09</c:v>
                </c:pt>
                <c:pt idx="70">
                  <c:v>N-09</c:v>
                </c:pt>
                <c:pt idx="71">
                  <c:v>D-09</c:v>
                </c:pt>
                <c:pt idx="72">
                  <c:v>E-10</c:v>
                </c:pt>
                <c:pt idx="73">
                  <c:v>F-10</c:v>
                </c:pt>
                <c:pt idx="74">
                  <c:v>M-10</c:v>
                </c:pt>
                <c:pt idx="75">
                  <c:v>A-10</c:v>
                </c:pt>
                <c:pt idx="76">
                  <c:v>M-10</c:v>
                </c:pt>
                <c:pt idx="77">
                  <c:v>J-10</c:v>
                </c:pt>
                <c:pt idx="78">
                  <c:v>J-10</c:v>
                </c:pt>
                <c:pt idx="79">
                  <c:v>A-10</c:v>
                </c:pt>
                <c:pt idx="80">
                  <c:v>S-10</c:v>
                </c:pt>
                <c:pt idx="81">
                  <c:v>O-10</c:v>
                </c:pt>
                <c:pt idx="82">
                  <c:v>N-10</c:v>
                </c:pt>
                <c:pt idx="83">
                  <c:v>D-10</c:v>
                </c:pt>
                <c:pt idx="84">
                  <c:v>E-11</c:v>
                </c:pt>
                <c:pt idx="85">
                  <c:v>F-11</c:v>
                </c:pt>
                <c:pt idx="86">
                  <c:v>M-11</c:v>
                </c:pt>
                <c:pt idx="87">
                  <c:v>A-11</c:v>
                </c:pt>
                <c:pt idx="88">
                  <c:v>M-11</c:v>
                </c:pt>
                <c:pt idx="89">
                  <c:v>J-11</c:v>
                </c:pt>
                <c:pt idx="90">
                  <c:v>J-11</c:v>
                </c:pt>
                <c:pt idx="91">
                  <c:v>A-11</c:v>
                </c:pt>
                <c:pt idx="92">
                  <c:v>S-11</c:v>
                </c:pt>
                <c:pt idx="93">
                  <c:v>O-11</c:v>
                </c:pt>
                <c:pt idx="94">
                  <c:v>N-11</c:v>
                </c:pt>
                <c:pt idx="95">
                  <c:v>D-11</c:v>
                </c:pt>
                <c:pt idx="96">
                  <c:v>E-12</c:v>
                </c:pt>
                <c:pt idx="97">
                  <c:v>F-12</c:v>
                </c:pt>
                <c:pt idx="98">
                  <c:v>M-12</c:v>
                </c:pt>
                <c:pt idx="99">
                  <c:v>A-12</c:v>
                </c:pt>
                <c:pt idx="100">
                  <c:v>M-12</c:v>
                </c:pt>
                <c:pt idx="101">
                  <c:v>J-12</c:v>
                </c:pt>
                <c:pt idx="102">
                  <c:v>J-12</c:v>
                </c:pt>
                <c:pt idx="103">
                  <c:v>A-12</c:v>
                </c:pt>
                <c:pt idx="104">
                  <c:v>S-12</c:v>
                </c:pt>
                <c:pt idx="105">
                  <c:v>O-12</c:v>
                </c:pt>
                <c:pt idx="106">
                  <c:v>N-12</c:v>
                </c:pt>
                <c:pt idx="107">
                  <c:v>D-12</c:v>
                </c:pt>
                <c:pt idx="108">
                  <c:v>E-13</c:v>
                </c:pt>
                <c:pt idx="109">
                  <c:v>F-13</c:v>
                </c:pt>
                <c:pt idx="110">
                  <c:v>M-13</c:v>
                </c:pt>
                <c:pt idx="111">
                  <c:v>A-13</c:v>
                </c:pt>
                <c:pt idx="112">
                  <c:v>M-13</c:v>
                </c:pt>
                <c:pt idx="113">
                  <c:v>J-13</c:v>
                </c:pt>
                <c:pt idx="114">
                  <c:v>J-13</c:v>
                </c:pt>
                <c:pt idx="115">
                  <c:v>A-13</c:v>
                </c:pt>
                <c:pt idx="116">
                  <c:v>S-13</c:v>
                </c:pt>
                <c:pt idx="117">
                  <c:v>O-13</c:v>
                </c:pt>
                <c:pt idx="118">
                  <c:v>N-13</c:v>
                </c:pt>
                <c:pt idx="119">
                  <c:v>D-13</c:v>
                </c:pt>
                <c:pt idx="120">
                  <c:v>E-14</c:v>
                </c:pt>
                <c:pt idx="121">
                  <c:v>F-14</c:v>
                </c:pt>
                <c:pt idx="122">
                  <c:v>M-14</c:v>
                </c:pt>
                <c:pt idx="123">
                  <c:v>A-14</c:v>
                </c:pt>
                <c:pt idx="124">
                  <c:v>M-14</c:v>
                </c:pt>
                <c:pt idx="125">
                  <c:v>J-14</c:v>
                </c:pt>
                <c:pt idx="126">
                  <c:v>J-14</c:v>
                </c:pt>
                <c:pt idx="127">
                  <c:v>A-14</c:v>
                </c:pt>
                <c:pt idx="128">
                  <c:v>S-14</c:v>
                </c:pt>
                <c:pt idx="129">
                  <c:v>O-14</c:v>
                </c:pt>
                <c:pt idx="130">
                  <c:v>N-14</c:v>
                </c:pt>
                <c:pt idx="131">
                  <c:v>D-14</c:v>
                </c:pt>
                <c:pt idx="132">
                  <c:v>E-15</c:v>
                </c:pt>
                <c:pt idx="133">
                  <c:v>F-15</c:v>
                </c:pt>
                <c:pt idx="134">
                  <c:v>M-15</c:v>
                </c:pt>
                <c:pt idx="135">
                  <c:v>A-15</c:v>
                </c:pt>
                <c:pt idx="136">
                  <c:v>M-15</c:v>
                </c:pt>
                <c:pt idx="137">
                  <c:v>J-15</c:v>
                </c:pt>
                <c:pt idx="138">
                  <c:v>J-15</c:v>
                </c:pt>
                <c:pt idx="139">
                  <c:v>A-15</c:v>
                </c:pt>
                <c:pt idx="140">
                  <c:v>S-15</c:v>
                </c:pt>
                <c:pt idx="141">
                  <c:v>O-15</c:v>
                </c:pt>
                <c:pt idx="142">
                  <c:v>N-15</c:v>
                </c:pt>
                <c:pt idx="143">
                  <c:v>D-15</c:v>
                </c:pt>
                <c:pt idx="144">
                  <c:v>E-16</c:v>
                </c:pt>
                <c:pt idx="145">
                  <c:v>F-16</c:v>
                </c:pt>
                <c:pt idx="146">
                  <c:v>M-16</c:v>
                </c:pt>
                <c:pt idx="147">
                  <c:v>A-16</c:v>
                </c:pt>
                <c:pt idx="148">
                  <c:v>M-16</c:v>
                </c:pt>
                <c:pt idx="149">
                  <c:v>J-16</c:v>
                </c:pt>
                <c:pt idx="150">
                  <c:v>J-16</c:v>
                </c:pt>
                <c:pt idx="151">
                  <c:v>A-16</c:v>
                </c:pt>
              </c:strCache>
            </c:strRef>
          </c:cat>
          <c:val>
            <c:numRef>
              <c:f>TCRE!$D$8:$D$159</c:f>
              <c:numCache>
                <c:formatCode>0.00</c:formatCode>
                <c:ptCount val="152"/>
                <c:pt idx="0">
                  <c:v>100.0</c:v>
                </c:pt>
                <c:pt idx="1">
                  <c:v>101.77</c:v>
                </c:pt>
                <c:pt idx="2">
                  <c:v>104.52</c:v>
                </c:pt>
                <c:pt idx="3">
                  <c:v>105.33</c:v>
                </c:pt>
                <c:pt idx="4">
                  <c:v>108.2</c:v>
                </c:pt>
                <c:pt idx="5">
                  <c:v>109.82</c:v>
                </c:pt>
                <c:pt idx="6">
                  <c:v>108.35</c:v>
                </c:pt>
                <c:pt idx="7">
                  <c:v>108.62</c:v>
                </c:pt>
                <c:pt idx="8">
                  <c:v>106.2</c:v>
                </c:pt>
                <c:pt idx="9">
                  <c:v>105.67</c:v>
                </c:pt>
                <c:pt idx="10">
                  <c:v>105.62</c:v>
                </c:pt>
                <c:pt idx="11">
                  <c:v>103.56</c:v>
                </c:pt>
                <c:pt idx="12">
                  <c:v>103.55</c:v>
                </c:pt>
                <c:pt idx="13">
                  <c:v>104.24</c:v>
                </c:pt>
                <c:pt idx="14">
                  <c:v>106.25</c:v>
                </c:pt>
                <c:pt idx="15">
                  <c:v>104.84</c:v>
                </c:pt>
                <c:pt idx="16">
                  <c:v>104.24</c:v>
                </c:pt>
                <c:pt idx="17">
                  <c:v>104.23</c:v>
                </c:pt>
                <c:pt idx="18">
                  <c:v>101.91</c:v>
                </c:pt>
                <c:pt idx="19">
                  <c:v>97.49</c:v>
                </c:pt>
                <c:pt idx="20">
                  <c:v>95.51</c:v>
                </c:pt>
                <c:pt idx="21">
                  <c:v>94.31</c:v>
                </c:pt>
                <c:pt idx="22">
                  <c:v>93.09</c:v>
                </c:pt>
                <c:pt idx="23">
                  <c:v>90.34</c:v>
                </c:pt>
                <c:pt idx="24">
                  <c:v>93.47</c:v>
                </c:pt>
                <c:pt idx="25">
                  <c:v>94.02</c:v>
                </c:pt>
                <c:pt idx="26">
                  <c:v>94.3</c:v>
                </c:pt>
                <c:pt idx="27">
                  <c:v>92.99</c:v>
                </c:pt>
                <c:pt idx="28">
                  <c:v>94.66999999999998</c:v>
                </c:pt>
                <c:pt idx="29">
                  <c:v>97.26</c:v>
                </c:pt>
                <c:pt idx="30">
                  <c:v>96.88</c:v>
                </c:pt>
                <c:pt idx="31">
                  <c:v>96.86</c:v>
                </c:pt>
                <c:pt idx="32">
                  <c:v>96.8</c:v>
                </c:pt>
                <c:pt idx="33">
                  <c:v>95.53</c:v>
                </c:pt>
                <c:pt idx="34">
                  <c:v>95.94</c:v>
                </c:pt>
                <c:pt idx="35">
                  <c:v>96.75</c:v>
                </c:pt>
                <c:pt idx="36">
                  <c:v>98.64</c:v>
                </c:pt>
                <c:pt idx="37">
                  <c:v>99.87</c:v>
                </c:pt>
                <c:pt idx="38">
                  <c:v>99.49</c:v>
                </c:pt>
                <c:pt idx="39">
                  <c:v>99.44</c:v>
                </c:pt>
                <c:pt idx="40">
                  <c:v>97.59</c:v>
                </c:pt>
                <c:pt idx="41">
                  <c:v>97.98</c:v>
                </c:pt>
                <c:pt idx="42">
                  <c:v>96.84</c:v>
                </c:pt>
                <c:pt idx="43">
                  <c:v>96.31</c:v>
                </c:pt>
                <c:pt idx="44">
                  <c:v>95.58</c:v>
                </c:pt>
                <c:pt idx="45">
                  <c:v>94.01</c:v>
                </c:pt>
                <c:pt idx="46">
                  <c:v>96.1</c:v>
                </c:pt>
                <c:pt idx="47">
                  <c:v>93.92</c:v>
                </c:pt>
                <c:pt idx="48">
                  <c:v>91.83</c:v>
                </c:pt>
                <c:pt idx="49">
                  <c:v>90.08</c:v>
                </c:pt>
                <c:pt idx="50">
                  <c:v>86.62</c:v>
                </c:pt>
                <c:pt idx="51">
                  <c:v>88.25</c:v>
                </c:pt>
                <c:pt idx="52">
                  <c:v>91.86</c:v>
                </c:pt>
                <c:pt idx="53">
                  <c:v>96.03</c:v>
                </c:pt>
                <c:pt idx="54">
                  <c:v>97.65</c:v>
                </c:pt>
                <c:pt idx="55">
                  <c:v>97.93</c:v>
                </c:pt>
                <c:pt idx="56">
                  <c:v>97.28</c:v>
                </c:pt>
                <c:pt idx="57">
                  <c:v>107.22</c:v>
                </c:pt>
                <c:pt idx="58">
                  <c:v>110.69</c:v>
                </c:pt>
                <c:pt idx="59">
                  <c:v>112.13</c:v>
                </c:pt>
                <c:pt idx="60">
                  <c:v>109.43</c:v>
                </c:pt>
                <c:pt idx="61">
                  <c:v>105.12</c:v>
                </c:pt>
                <c:pt idx="62">
                  <c:v>102.06</c:v>
                </c:pt>
                <c:pt idx="63">
                  <c:v>102.85</c:v>
                </c:pt>
                <c:pt idx="64">
                  <c:v>101.81</c:v>
                </c:pt>
                <c:pt idx="65">
                  <c:v>100.31</c:v>
                </c:pt>
                <c:pt idx="66">
                  <c:v>98.8</c:v>
                </c:pt>
                <c:pt idx="67">
                  <c:v>101.47</c:v>
                </c:pt>
                <c:pt idx="68">
                  <c:v>102.11</c:v>
                </c:pt>
                <c:pt idx="69">
                  <c:v>103.06</c:v>
                </c:pt>
                <c:pt idx="70">
                  <c:v>96.87</c:v>
                </c:pt>
                <c:pt idx="71">
                  <c:v>95.42</c:v>
                </c:pt>
                <c:pt idx="72">
                  <c:v>94.9</c:v>
                </c:pt>
                <c:pt idx="73">
                  <c:v>99.88</c:v>
                </c:pt>
                <c:pt idx="74">
                  <c:v>98.5</c:v>
                </c:pt>
                <c:pt idx="75">
                  <c:v>98.32</c:v>
                </c:pt>
                <c:pt idx="76">
                  <c:v>98.69</c:v>
                </c:pt>
                <c:pt idx="77">
                  <c:v>98.85</c:v>
                </c:pt>
                <c:pt idx="78">
                  <c:v>98.48</c:v>
                </c:pt>
                <c:pt idx="79">
                  <c:v>95.3</c:v>
                </c:pt>
                <c:pt idx="80">
                  <c:v>93.39</c:v>
                </c:pt>
                <c:pt idx="81">
                  <c:v>94.05</c:v>
                </c:pt>
                <c:pt idx="82">
                  <c:v>93.52</c:v>
                </c:pt>
                <c:pt idx="83">
                  <c:v>91.16</c:v>
                </c:pt>
                <c:pt idx="84">
                  <c:v>95.03</c:v>
                </c:pt>
                <c:pt idx="85">
                  <c:v>92.78</c:v>
                </c:pt>
                <c:pt idx="86">
                  <c:v>93.99</c:v>
                </c:pt>
                <c:pt idx="87">
                  <c:v>93.76</c:v>
                </c:pt>
                <c:pt idx="88">
                  <c:v>93.08</c:v>
                </c:pt>
                <c:pt idx="89">
                  <c:v>93.69</c:v>
                </c:pt>
                <c:pt idx="90">
                  <c:v>92.73</c:v>
                </c:pt>
                <c:pt idx="91">
                  <c:v>93.83</c:v>
                </c:pt>
                <c:pt idx="92">
                  <c:v>95.92</c:v>
                </c:pt>
                <c:pt idx="93">
                  <c:v>99.99</c:v>
                </c:pt>
                <c:pt idx="94">
                  <c:v>99.23</c:v>
                </c:pt>
                <c:pt idx="95">
                  <c:v>99.1</c:v>
                </c:pt>
                <c:pt idx="96">
                  <c:v>96.63</c:v>
                </c:pt>
                <c:pt idx="97">
                  <c:v>93.74</c:v>
                </c:pt>
                <c:pt idx="98">
                  <c:v>94.32</c:v>
                </c:pt>
                <c:pt idx="99">
                  <c:v>94.76</c:v>
                </c:pt>
                <c:pt idx="100">
                  <c:v>95.82</c:v>
                </c:pt>
                <c:pt idx="101">
                  <c:v>96.4</c:v>
                </c:pt>
                <c:pt idx="102">
                  <c:v>93.99</c:v>
                </c:pt>
                <c:pt idx="103">
                  <c:v>92.51</c:v>
                </c:pt>
                <c:pt idx="104">
                  <c:v>91.83</c:v>
                </c:pt>
                <c:pt idx="105">
                  <c:v>92.34</c:v>
                </c:pt>
                <c:pt idx="106">
                  <c:v>93.16999999999998</c:v>
                </c:pt>
                <c:pt idx="107">
                  <c:v>92.59</c:v>
                </c:pt>
                <c:pt idx="108">
                  <c:v>92.0</c:v>
                </c:pt>
                <c:pt idx="109">
                  <c:v>91.99</c:v>
                </c:pt>
                <c:pt idx="110">
                  <c:v>90.89</c:v>
                </c:pt>
                <c:pt idx="111">
                  <c:v>91.85</c:v>
                </c:pt>
                <c:pt idx="112">
                  <c:v>93.03</c:v>
                </c:pt>
                <c:pt idx="113">
                  <c:v>96.45</c:v>
                </c:pt>
                <c:pt idx="114">
                  <c:v>96.28</c:v>
                </c:pt>
                <c:pt idx="115">
                  <c:v>97.61</c:v>
                </c:pt>
                <c:pt idx="116">
                  <c:v>96.22</c:v>
                </c:pt>
                <c:pt idx="117">
                  <c:v>96.95</c:v>
                </c:pt>
                <c:pt idx="118">
                  <c:v>99.51</c:v>
                </c:pt>
                <c:pt idx="119">
                  <c:v>100.16</c:v>
                </c:pt>
                <c:pt idx="120">
                  <c:v>101.55</c:v>
                </c:pt>
                <c:pt idx="121">
                  <c:v>104.19</c:v>
                </c:pt>
                <c:pt idx="122">
                  <c:v>105.22</c:v>
                </c:pt>
                <c:pt idx="123">
                  <c:v>104.39</c:v>
                </c:pt>
                <c:pt idx="124">
                  <c:v>104.06</c:v>
                </c:pt>
                <c:pt idx="125">
                  <c:v>103.78</c:v>
                </c:pt>
                <c:pt idx="126">
                  <c:v>104.97</c:v>
                </c:pt>
                <c:pt idx="127">
                  <c:v>108.05</c:v>
                </c:pt>
                <c:pt idx="128">
                  <c:v>109.01</c:v>
                </c:pt>
                <c:pt idx="129">
                  <c:v>106.15</c:v>
                </c:pt>
                <c:pt idx="130">
                  <c:v>105.68</c:v>
                </c:pt>
                <c:pt idx="131">
                  <c:v>107.3</c:v>
                </c:pt>
                <c:pt idx="132">
                  <c:v>107.86</c:v>
                </c:pt>
                <c:pt idx="133">
                  <c:v>107.02</c:v>
                </c:pt>
                <c:pt idx="134">
                  <c:v>105.8</c:v>
                </c:pt>
                <c:pt idx="135">
                  <c:v>104.1</c:v>
                </c:pt>
                <c:pt idx="136">
                  <c:v>103.31</c:v>
                </c:pt>
                <c:pt idx="137">
                  <c:v>106.72</c:v>
                </c:pt>
                <c:pt idx="138">
                  <c:v>108.68</c:v>
                </c:pt>
                <c:pt idx="139">
                  <c:v>112.79</c:v>
                </c:pt>
                <c:pt idx="140">
                  <c:v>112.22</c:v>
                </c:pt>
                <c:pt idx="141">
                  <c:v>111.55</c:v>
                </c:pt>
                <c:pt idx="142">
                  <c:v>113.88</c:v>
                </c:pt>
                <c:pt idx="143">
                  <c:v>112.22</c:v>
                </c:pt>
                <c:pt idx="144">
                  <c:v>112.93</c:v>
                </c:pt>
                <c:pt idx="145">
                  <c:v>110.72</c:v>
                </c:pt>
                <c:pt idx="146">
                  <c:v>108.08</c:v>
                </c:pt>
                <c:pt idx="147">
                  <c:v>108.39</c:v>
                </c:pt>
                <c:pt idx="148">
                  <c:v>110.09</c:v>
                </c:pt>
                <c:pt idx="149">
                  <c:v>109.4</c:v>
                </c:pt>
                <c:pt idx="150">
                  <c:v>105.45</c:v>
                </c:pt>
                <c:pt idx="151">
                  <c:v>106.61</c:v>
                </c:pt>
              </c:numCache>
            </c:numRef>
          </c:val>
          <c:smooth val="0"/>
        </c:ser>
        <c:ser>
          <c:idx val="1"/>
          <c:order val="1"/>
          <c:tx>
            <c:strRef>
              <c:f>TCRE!$E$7</c:f>
              <c:strCache>
                <c:ptCount val="1"/>
                <c:pt idx="0">
                  <c:v>Colombia</c:v>
                </c:pt>
              </c:strCache>
            </c:strRef>
          </c:tx>
          <c:marker>
            <c:symbol val="none"/>
          </c:marker>
          <c:cat>
            <c:strRef>
              <c:f>TCRE!$C$8:$C$159</c:f>
              <c:strCache>
                <c:ptCount val="152"/>
                <c:pt idx="0">
                  <c:v>E-04</c:v>
                </c:pt>
                <c:pt idx="1">
                  <c:v>F-04</c:v>
                </c:pt>
                <c:pt idx="2">
                  <c:v>M-04</c:v>
                </c:pt>
                <c:pt idx="3">
                  <c:v>A-04</c:v>
                </c:pt>
                <c:pt idx="4">
                  <c:v>M-04</c:v>
                </c:pt>
                <c:pt idx="5">
                  <c:v>J-04</c:v>
                </c:pt>
                <c:pt idx="6">
                  <c:v>J-04</c:v>
                </c:pt>
                <c:pt idx="7">
                  <c:v>A-04</c:v>
                </c:pt>
                <c:pt idx="8">
                  <c:v>S-04</c:v>
                </c:pt>
                <c:pt idx="9">
                  <c:v>O-04</c:v>
                </c:pt>
                <c:pt idx="10">
                  <c:v>N-04</c:v>
                </c:pt>
                <c:pt idx="11">
                  <c:v>D-04</c:v>
                </c:pt>
                <c:pt idx="12">
                  <c:v>E-05</c:v>
                </c:pt>
                <c:pt idx="13">
                  <c:v>F-05</c:v>
                </c:pt>
                <c:pt idx="14">
                  <c:v>M-05</c:v>
                </c:pt>
                <c:pt idx="15">
                  <c:v>A-05</c:v>
                </c:pt>
                <c:pt idx="16">
                  <c:v>M-05</c:v>
                </c:pt>
                <c:pt idx="17">
                  <c:v>J-05</c:v>
                </c:pt>
                <c:pt idx="18">
                  <c:v>J-05</c:v>
                </c:pt>
                <c:pt idx="19">
                  <c:v>A-05</c:v>
                </c:pt>
                <c:pt idx="20">
                  <c:v>S-05</c:v>
                </c:pt>
                <c:pt idx="21">
                  <c:v>O-05</c:v>
                </c:pt>
                <c:pt idx="22">
                  <c:v>N-05</c:v>
                </c:pt>
                <c:pt idx="23">
                  <c:v>D-05</c:v>
                </c:pt>
                <c:pt idx="24">
                  <c:v>E-06</c:v>
                </c:pt>
                <c:pt idx="25">
                  <c:v>F-06</c:v>
                </c:pt>
                <c:pt idx="26">
                  <c:v>M-06</c:v>
                </c:pt>
                <c:pt idx="27">
                  <c:v>A-06</c:v>
                </c:pt>
                <c:pt idx="28">
                  <c:v>M-06</c:v>
                </c:pt>
                <c:pt idx="29">
                  <c:v>J-06</c:v>
                </c:pt>
                <c:pt idx="30">
                  <c:v>J-06</c:v>
                </c:pt>
                <c:pt idx="31">
                  <c:v>A-06</c:v>
                </c:pt>
                <c:pt idx="32">
                  <c:v>S-06</c:v>
                </c:pt>
                <c:pt idx="33">
                  <c:v>O-06</c:v>
                </c:pt>
                <c:pt idx="34">
                  <c:v>N-06</c:v>
                </c:pt>
                <c:pt idx="35">
                  <c:v>D-06</c:v>
                </c:pt>
                <c:pt idx="36">
                  <c:v>E-07</c:v>
                </c:pt>
                <c:pt idx="37">
                  <c:v>F-07</c:v>
                </c:pt>
                <c:pt idx="38">
                  <c:v>M-07</c:v>
                </c:pt>
                <c:pt idx="39">
                  <c:v>A-07</c:v>
                </c:pt>
                <c:pt idx="40">
                  <c:v>M-07</c:v>
                </c:pt>
                <c:pt idx="41">
                  <c:v>J-07</c:v>
                </c:pt>
                <c:pt idx="42">
                  <c:v>J-07</c:v>
                </c:pt>
                <c:pt idx="43">
                  <c:v>A-07</c:v>
                </c:pt>
                <c:pt idx="44">
                  <c:v>S-07</c:v>
                </c:pt>
                <c:pt idx="45">
                  <c:v>O-07</c:v>
                </c:pt>
                <c:pt idx="46">
                  <c:v>N-07</c:v>
                </c:pt>
                <c:pt idx="47">
                  <c:v>D-07</c:v>
                </c:pt>
                <c:pt idx="48">
                  <c:v>E-08</c:v>
                </c:pt>
                <c:pt idx="49">
                  <c:v>F-08</c:v>
                </c:pt>
                <c:pt idx="50">
                  <c:v>M-08</c:v>
                </c:pt>
                <c:pt idx="51">
                  <c:v>A-08</c:v>
                </c:pt>
                <c:pt idx="52">
                  <c:v>M-08</c:v>
                </c:pt>
                <c:pt idx="53">
                  <c:v>J-08</c:v>
                </c:pt>
                <c:pt idx="54">
                  <c:v>J-08</c:v>
                </c:pt>
                <c:pt idx="55">
                  <c:v>A-08</c:v>
                </c:pt>
                <c:pt idx="56">
                  <c:v>S-08</c:v>
                </c:pt>
                <c:pt idx="57">
                  <c:v>O-08</c:v>
                </c:pt>
                <c:pt idx="58">
                  <c:v>N-08</c:v>
                </c:pt>
                <c:pt idx="59">
                  <c:v>D-08</c:v>
                </c:pt>
                <c:pt idx="60">
                  <c:v>E-09</c:v>
                </c:pt>
                <c:pt idx="61">
                  <c:v>F-09</c:v>
                </c:pt>
                <c:pt idx="62">
                  <c:v>M-09</c:v>
                </c:pt>
                <c:pt idx="63">
                  <c:v>A-09</c:v>
                </c:pt>
                <c:pt idx="64">
                  <c:v>M-09</c:v>
                </c:pt>
                <c:pt idx="65">
                  <c:v>J-09</c:v>
                </c:pt>
                <c:pt idx="66">
                  <c:v>J-09</c:v>
                </c:pt>
                <c:pt idx="67">
                  <c:v>A-09</c:v>
                </c:pt>
                <c:pt idx="68">
                  <c:v>S-09</c:v>
                </c:pt>
                <c:pt idx="69">
                  <c:v>O-09</c:v>
                </c:pt>
                <c:pt idx="70">
                  <c:v>N-09</c:v>
                </c:pt>
                <c:pt idx="71">
                  <c:v>D-09</c:v>
                </c:pt>
                <c:pt idx="72">
                  <c:v>E-10</c:v>
                </c:pt>
                <c:pt idx="73">
                  <c:v>F-10</c:v>
                </c:pt>
                <c:pt idx="74">
                  <c:v>M-10</c:v>
                </c:pt>
                <c:pt idx="75">
                  <c:v>A-10</c:v>
                </c:pt>
                <c:pt idx="76">
                  <c:v>M-10</c:v>
                </c:pt>
                <c:pt idx="77">
                  <c:v>J-10</c:v>
                </c:pt>
                <c:pt idx="78">
                  <c:v>J-10</c:v>
                </c:pt>
                <c:pt idx="79">
                  <c:v>A-10</c:v>
                </c:pt>
                <c:pt idx="80">
                  <c:v>S-10</c:v>
                </c:pt>
                <c:pt idx="81">
                  <c:v>O-10</c:v>
                </c:pt>
                <c:pt idx="82">
                  <c:v>N-10</c:v>
                </c:pt>
                <c:pt idx="83">
                  <c:v>D-10</c:v>
                </c:pt>
                <c:pt idx="84">
                  <c:v>E-11</c:v>
                </c:pt>
                <c:pt idx="85">
                  <c:v>F-11</c:v>
                </c:pt>
                <c:pt idx="86">
                  <c:v>M-11</c:v>
                </c:pt>
                <c:pt idx="87">
                  <c:v>A-11</c:v>
                </c:pt>
                <c:pt idx="88">
                  <c:v>M-11</c:v>
                </c:pt>
                <c:pt idx="89">
                  <c:v>J-11</c:v>
                </c:pt>
                <c:pt idx="90">
                  <c:v>J-11</c:v>
                </c:pt>
                <c:pt idx="91">
                  <c:v>A-11</c:v>
                </c:pt>
                <c:pt idx="92">
                  <c:v>S-11</c:v>
                </c:pt>
                <c:pt idx="93">
                  <c:v>O-11</c:v>
                </c:pt>
                <c:pt idx="94">
                  <c:v>N-11</c:v>
                </c:pt>
                <c:pt idx="95">
                  <c:v>D-11</c:v>
                </c:pt>
                <c:pt idx="96">
                  <c:v>E-12</c:v>
                </c:pt>
                <c:pt idx="97">
                  <c:v>F-12</c:v>
                </c:pt>
                <c:pt idx="98">
                  <c:v>M-12</c:v>
                </c:pt>
                <c:pt idx="99">
                  <c:v>A-12</c:v>
                </c:pt>
                <c:pt idx="100">
                  <c:v>M-12</c:v>
                </c:pt>
                <c:pt idx="101">
                  <c:v>J-12</c:v>
                </c:pt>
                <c:pt idx="102">
                  <c:v>J-12</c:v>
                </c:pt>
                <c:pt idx="103">
                  <c:v>A-12</c:v>
                </c:pt>
                <c:pt idx="104">
                  <c:v>S-12</c:v>
                </c:pt>
                <c:pt idx="105">
                  <c:v>O-12</c:v>
                </c:pt>
                <c:pt idx="106">
                  <c:v>N-12</c:v>
                </c:pt>
                <c:pt idx="107">
                  <c:v>D-12</c:v>
                </c:pt>
                <c:pt idx="108">
                  <c:v>E-13</c:v>
                </c:pt>
                <c:pt idx="109">
                  <c:v>F-13</c:v>
                </c:pt>
                <c:pt idx="110">
                  <c:v>M-13</c:v>
                </c:pt>
                <c:pt idx="111">
                  <c:v>A-13</c:v>
                </c:pt>
                <c:pt idx="112">
                  <c:v>M-13</c:v>
                </c:pt>
                <c:pt idx="113">
                  <c:v>J-13</c:v>
                </c:pt>
                <c:pt idx="114">
                  <c:v>J-13</c:v>
                </c:pt>
                <c:pt idx="115">
                  <c:v>A-13</c:v>
                </c:pt>
                <c:pt idx="116">
                  <c:v>S-13</c:v>
                </c:pt>
                <c:pt idx="117">
                  <c:v>O-13</c:v>
                </c:pt>
                <c:pt idx="118">
                  <c:v>N-13</c:v>
                </c:pt>
                <c:pt idx="119">
                  <c:v>D-13</c:v>
                </c:pt>
                <c:pt idx="120">
                  <c:v>E-14</c:v>
                </c:pt>
                <c:pt idx="121">
                  <c:v>F-14</c:v>
                </c:pt>
                <c:pt idx="122">
                  <c:v>M-14</c:v>
                </c:pt>
                <c:pt idx="123">
                  <c:v>A-14</c:v>
                </c:pt>
                <c:pt idx="124">
                  <c:v>M-14</c:v>
                </c:pt>
                <c:pt idx="125">
                  <c:v>J-14</c:v>
                </c:pt>
                <c:pt idx="126">
                  <c:v>J-14</c:v>
                </c:pt>
                <c:pt idx="127">
                  <c:v>A-14</c:v>
                </c:pt>
                <c:pt idx="128">
                  <c:v>S-14</c:v>
                </c:pt>
                <c:pt idx="129">
                  <c:v>O-14</c:v>
                </c:pt>
                <c:pt idx="130">
                  <c:v>N-14</c:v>
                </c:pt>
                <c:pt idx="131">
                  <c:v>D-14</c:v>
                </c:pt>
                <c:pt idx="132">
                  <c:v>E-15</c:v>
                </c:pt>
                <c:pt idx="133">
                  <c:v>F-15</c:v>
                </c:pt>
                <c:pt idx="134">
                  <c:v>M-15</c:v>
                </c:pt>
                <c:pt idx="135">
                  <c:v>A-15</c:v>
                </c:pt>
                <c:pt idx="136">
                  <c:v>M-15</c:v>
                </c:pt>
                <c:pt idx="137">
                  <c:v>J-15</c:v>
                </c:pt>
                <c:pt idx="138">
                  <c:v>J-15</c:v>
                </c:pt>
                <c:pt idx="139">
                  <c:v>A-15</c:v>
                </c:pt>
                <c:pt idx="140">
                  <c:v>S-15</c:v>
                </c:pt>
                <c:pt idx="141">
                  <c:v>O-15</c:v>
                </c:pt>
                <c:pt idx="142">
                  <c:v>N-15</c:v>
                </c:pt>
                <c:pt idx="143">
                  <c:v>D-15</c:v>
                </c:pt>
                <c:pt idx="144">
                  <c:v>E-16</c:v>
                </c:pt>
                <c:pt idx="145">
                  <c:v>F-16</c:v>
                </c:pt>
                <c:pt idx="146">
                  <c:v>M-16</c:v>
                </c:pt>
                <c:pt idx="147">
                  <c:v>A-16</c:v>
                </c:pt>
                <c:pt idx="148">
                  <c:v>M-16</c:v>
                </c:pt>
                <c:pt idx="149">
                  <c:v>J-16</c:v>
                </c:pt>
                <c:pt idx="150">
                  <c:v>J-16</c:v>
                </c:pt>
                <c:pt idx="151">
                  <c:v>A-16</c:v>
                </c:pt>
              </c:strCache>
            </c:strRef>
          </c:cat>
          <c:val>
            <c:numRef>
              <c:f>TCRE!$E$8:$E$159</c:f>
              <c:numCache>
                <c:formatCode>0.00</c:formatCode>
                <c:ptCount val="152"/>
                <c:pt idx="0">
                  <c:v>121.06</c:v>
                </c:pt>
                <c:pt idx="1">
                  <c:v>117.26</c:v>
                </c:pt>
                <c:pt idx="2">
                  <c:v>114.0</c:v>
                </c:pt>
                <c:pt idx="3">
                  <c:v>112.47</c:v>
                </c:pt>
                <c:pt idx="4">
                  <c:v>115.36</c:v>
                </c:pt>
                <c:pt idx="5">
                  <c:v>114.98</c:v>
                </c:pt>
                <c:pt idx="6">
                  <c:v>112.74</c:v>
                </c:pt>
                <c:pt idx="7">
                  <c:v>110.78</c:v>
                </c:pt>
                <c:pt idx="8">
                  <c:v>109.56</c:v>
                </c:pt>
                <c:pt idx="9">
                  <c:v>111.73</c:v>
                </c:pt>
                <c:pt idx="10">
                  <c:v>110.83</c:v>
                </c:pt>
                <c:pt idx="11">
                  <c:v>106.06</c:v>
                </c:pt>
                <c:pt idx="12">
                  <c:v>103.21</c:v>
                </c:pt>
                <c:pt idx="13">
                  <c:v>101.62</c:v>
                </c:pt>
                <c:pt idx="14">
                  <c:v>101.65</c:v>
                </c:pt>
                <c:pt idx="15">
                  <c:v>101.28</c:v>
                </c:pt>
                <c:pt idx="16">
                  <c:v>100.47</c:v>
                </c:pt>
                <c:pt idx="17">
                  <c:v>99.32</c:v>
                </c:pt>
                <c:pt idx="18">
                  <c:v>99.22</c:v>
                </c:pt>
                <c:pt idx="19">
                  <c:v>99.4</c:v>
                </c:pt>
                <c:pt idx="20">
                  <c:v>99.31</c:v>
                </c:pt>
                <c:pt idx="21">
                  <c:v>98.81</c:v>
                </c:pt>
                <c:pt idx="22">
                  <c:v>97.79</c:v>
                </c:pt>
                <c:pt idx="23">
                  <c:v>97.94</c:v>
                </c:pt>
                <c:pt idx="24">
                  <c:v>97.93</c:v>
                </c:pt>
                <c:pt idx="25">
                  <c:v>96.74</c:v>
                </c:pt>
                <c:pt idx="26">
                  <c:v>96.82</c:v>
                </c:pt>
                <c:pt idx="27">
                  <c:v>100.73</c:v>
                </c:pt>
                <c:pt idx="28">
                  <c:v>105.16</c:v>
                </c:pt>
                <c:pt idx="29">
                  <c:v>109.98</c:v>
                </c:pt>
                <c:pt idx="30">
                  <c:v>108.24</c:v>
                </c:pt>
                <c:pt idx="31">
                  <c:v>103.48</c:v>
                </c:pt>
                <c:pt idx="32">
                  <c:v>103.56</c:v>
                </c:pt>
                <c:pt idx="33">
                  <c:v>101.9</c:v>
                </c:pt>
                <c:pt idx="34">
                  <c:v>99.37</c:v>
                </c:pt>
                <c:pt idx="35">
                  <c:v>98.51</c:v>
                </c:pt>
                <c:pt idx="36">
                  <c:v>97.24</c:v>
                </c:pt>
                <c:pt idx="37">
                  <c:v>96.32</c:v>
                </c:pt>
                <c:pt idx="38">
                  <c:v>94.58</c:v>
                </c:pt>
                <c:pt idx="39">
                  <c:v>92.56</c:v>
                </c:pt>
                <c:pt idx="40">
                  <c:v>86.9</c:v>
                </c:pt>
                <c:pt idx="41">
                  <c:v>84.01</c:v>
                </c:pt>
                <c:pt idx="42">
                  <c:v>85.59</c:v>
                </c:pt>
                <c:pt idx="43">
                  <c:v>90.72</c:v>
                </c:pt>
                <c:pt idx="44">
                  <c:v>93.66</c:v>
                </c:pt>
                <c:pt idx="45">
                  <c:v>90.01</c:v>
                </c:pt>
                <c:pt idx="46">
                  <c:v>93.4</c:v>
                </c:pt>
                <c:pt idx="47">
                  <c:v>91.48</c:v>
                </c:pt>
                <c:pt idx="48">
                  <c:v>89.63</c:v>
                </c:pt>
                <c:pt idx="49">
                  <c:v>85.47</c:v>
                </c:pt>
                <c:pt idx="50">
                  <c:v>84.0</c:v>
                </c:pt>
                <c:pt idx="51">
                  <c:v>82.1</c:v>
                </c:pt>
                <c:pt idx="52">
                  <c:v>80.93</c:v>
                </c:pt>
                <c:pt idx="53">
                  <c:v>79.13</c:v>
                </c:pt>
                <c:pt idx="54">
                  <c:v>81.94</c:v>
                </c:pt>
                <c:pt idx="55">
                  <c:v>83.98</c:v>
                </c:pt>
                <c:pt idx="56">
                  <c:v>93.5</c:v>
                </c:pt>
                <c:pt idx="57">
                  <c:v>99.41</c:v>
                </c:pt>
                <c:pt idx="58">
                  <c:v>98.4</c:v>
                </c:pt>
                <c:pt idx="59">
                  <c:v>94.97</c:v>
                </c:pt>
                <c:pt idx="60">
                  <c:v>94.05</c:v>
                </c:pt>
                <c:pt idx="61">
                  <c:v>103.19</c:v>
                </c:pt>
                <c:pt idx="62">
                  <c:v>101.13</c:v>
                </c:pt>
                <c:pt idx="63">
                  <c:v>98.16</c:v>
                </c:pt>
                <c:pt idx="64">
                  <c:v>93.6</c:v>
                </c:pt>
                <c:pt idx="65">
                  <c:v>89.08</c:v>
                </c:pt>
                <c:pt idx="66">
                  <c:v>87.47</c:v>
                </c:pt>
                <c:pt idx="67">
                  <c:v>87.17999999999999</c:v>
                </c:pt>
                <c:pt idx="68">
                  <c:v>86.01</c:v>
                </c:pt>
                <c:pt idx="69">
                  <c:v>84.0</c:v>
                </c:pt>
                <c:pt idx="70">
                  <c:v>87.77</c:v>
                </c:pt>
                <c:pt idx="71">
                  <c:v>89.46</c:v>
                </c:pt>
                <c:pt idx="72">
                  <c:v>83.19</c:v>
                </c:pt>
                <c:pt idx="73">
                  <c:v>80.71</c:v>
                </c:pt>
                <c:pt idx="74">
                  <c:v>79.35</c:v>
                </c:pt>
                <c:pt idx="75">
                  <c:v>80.94</c:v>
                </c:pt>
                <c:pt idx="76">
                  <c:v>81.4</c:v>
                </c:pt>
                <c:pt idx="77">
                  <c:v>78.61</c:v>
                </c:pt>
                <c:pt idx="78">
                  <c:v>77.37</c:v>
                </c:pt>
                <c:pt idx="79">
                  <c:v>75.55</c:v>
                </c:pt>
                <c:pt idx="80">
                  <c:v>75.67999999999999</c:v>
                </c:pt>
                <c:pt idx="81">
                  <c:v>77.47</c:v>
                </c:pt>
                <c:pt idx="82">
                  <c:v>79.81</c:v>
                </c:pt>
                <c:pt idx="83">
                  <c:v>81.37</c:v>
                </c:pt>
                <c:pt idx="84">
                  <c:v>78.96</c:v>
                </c:pt>
                <c:pt idx="85">
                  <c:v>80.19</c:v>
                </c:pt>
                <c:pt idx="86">
                  <c:v>80.72</c:v>
                </c:pt>
                <c:pt idx="87">
                  <c:v>78.63</c:v>
                </c:pt>
                <c:pt idx="88">
                  <c:v>78.42</c:v>
                </c:pt>
                <c:pt idx="89">
                  <c:v>77.49</c:v>
                </c:pt>
                <c:pt idx="90">
                  <c:v>76.89</c:v>
                </c:pt>
                <c:pt idx="91">
                  <c:v>77.99</c:v>
                </c:pt>
                <c:pt idx="92">
                  <c:v>79.28</c:v>
                </c:pt>
                <c:pt idx="93">
                  <c:v>81.59</c:v>
                </c:pt>
                <c:pt idx="94">
                  <c:v>81.96</c:v>
                </c:pt>
                <c:pt idx="95">
                  <c:v>81.45</c:v>
                </c:pt>
                <c:pt idx="96">
                  <c:v>78.35</c:v>
                </c:pt>
                <c:pt idx="97">
                  <c:v>76.26</c:v>
                </c:pt>
                <c:pt idx="98">
                  <c:v>75.75</c:v>
                </c:pt>
                <c:pt idx="99">
                  <c:v>76.14</c:v>
                </c:pt>
                <c:pt idx="100">
                  <c:v>75.84</c:v>
                </c:pt>
                <c:pt idx="101">
                  <c:v>74.91</c:v>
                </c:pt>
                <c:pt idx="102">
                  <c:v>74.91</c:v>
                </c:pt>
                <c:pt idx="103">
                  <c:v>76.45</c:v>
                </c:pt>
                <c:pt idx="104">
                  <c:v>77.06</c:v>
                </c:pt>
                <c:pt idx="105">
                  <c:v>77.64</c:v>
                </c:pt>
                <c:pt idx="106">
                  <c:v>77.92</c:v>
                </c:pt>
                <c:pt idx="107">
                  <c:v>76.87</c:v>
                </c:pt>
                <c:pt idx="108">
                  <c:v>76.7</c:v>
                </c:pt>
                <c:pt idx="109">
                  <c:v>77.28</c:v>
                </c:pt>
                <c:pt idx="110">
                  <c:v>77.59</c:v>
                </c:pt>
                <c:pt idx="111">
                  <c:v>78.61</c:v>
                </c:pt>
                <c:pt idx="112">
                  <c:v>79.23</c:v>
                </c:pt>
                <c:pt idx="113">
                  <c:v>81.17999999999999</c:v>
                </c:pt>
                <c:pt idx="114">
                  <c:v>80.64</c:v>
                </c:pt>
                <c:pt idx="115">
                  <c:v>80.92</c:v>
                </c:pt>
                <c:pt idx="116">
                  <c:v>81.78</c:v>
                </c:pt>
                <c:pt idx="117">
                  <c:v>81.36</c:v>
                </c:pt>
                <c:pt idx="118">
                  <c:v>82.85</c:v>
                </c:pt>
                <c:pt idx="119">
                  <c:v>83.07</c:v>
                </c:pt>
                <c:pt idx="120">
                  <c:v>83.94</c:v>
                </c:pt>
                <c:pt idx="121">
                  <c:v>86.82</c:v>
                </c:pt>
                <c:pt idx="122">
                  <c:v>85.9</c:v>
                </c:pt>
                <c:pt idx="123">
                  <c:v>82.92</c:v>
                </c:pt>
                <c:pt idx="124">
                  <c:v>81.82</c:v>
                </c:pt>
                <c:pt idx="125">
                  <c:v>80.64</c:v>
                </c:pt>
                <c:pt idx="126">
                  <c:v>79.48</c:v>
                </c:pt>
                <c:pt idx="127">
                  <c:v>80.83</c:v>
                </c:pt>
                <c:pt idx="128">
                  <c:v>83.62</c:v>
                </c:pt>
                <c:pt idx="129">
                  <c:v>86.28</c:v>
                </c:pt>
                <c:pt idx="130">
                  <c:v>89.03</c:v>
                </c:pt>
                <c:pt idx="131">
                  <c:v>96.45</c:v>
                </c:pt>
                <c:pt idx="132">
                  <c:v>96.83</c:v>
                </c:pt>
                <c:pt idx="133">
                  <c:v>96.42</c:v>
                </c:pt>
                <c:pt idx="134">
                  <c:v>101.7</c:v>
                </c:pt>
                <c:pt idx="135">
                  <c:v>98.22</c:v>
                </c:pt>
                <c:pt idx="136">
                  <c:v>96.66999999999998</c:v>
                </c:pt>
                <c:pt idx="137">
                  <c:v>101.63</c:v>
                </c:pt>
                <c:pt idx="138">
                  <c:v>108.37</c:v>
                </c:pt>
                <c:pt idx="139">
                  <c:v>118.12</c:v>
                </c:pt>
                <c:pt idx="140">
                  <c:v>118.97</c:v>
                </c:pt>
                <c:pt idx="141">
                  <c:v>113.2</c:v>
                </c:pt>
                <c:pt idx="142">
                  <c:v>115.05</c:v>
                </c:pt>
                <c:pt idx="143">
                  <c:v>122.6</c:v>
                </c:pt>
                <c:pt idx="144">
                  <c:v>121.31</c:v>
                </c:pt>
                <c:pt idx="145">
                  <c:v>123.08</c:v>
                </c:pt>
                <c:pt idx="146">
                  <c:v>113.89</c:v>
                </c:pt>
                <c:pt idx="147">
                  <c:v>110.09</c:v>
                </c:pt>
                <c:pt idx="148">
                  <c:v>109.93</c:v>
                </c:pt>
                <c:pt idx="149">
                  <c:v>109.07</c:v>
                </c:pt>
                <c:pt idx="150">
                  <c:v>108.02</c:v>
                </c:pt>
                <c:pt idx="151">
                  <c:v>108.62</c:v>
                </c:pt>
              </c:numCache>
            </c:numRef>
          </c:val>
          <c:smooth val="0"/>
        </c:ser>
        <c:ser>
          <c:idx val="2"/>
          <c:order val="2"/>
          <c:tx>
            <c:strRef>
              <c:f>TCRE!$F$7</c:f>
              <c:strCache>
                <c:ptCount val="1"/>
                <c:pt idx="0">
                  <c:v>México</c:v>
                </c:pt>
              </c:strCache>
            </c:strRef>
          </c:tx>
          <c:marker>
            <c:symbol val="none"/>
          </c:marker>
          <c:cat>
            <c:strRef>
              <c:f>TCRE!$C$8:$C$159</c:f>
              <c:strCache>
                <c:ptCount val="152"/>
                <c:pt idx="0">
                  <c:v>E-04</c:v>
                </c:pt>
                <c:pt idx="1">
                  <c:v>F-04</c:v>
                </c:pt>
                <c:pt idx="2">
                  <c:v>M-04</c:v>
                </c:pt>
                <c:pt idx="3">
                  <c:v>A-04</c:v>
                </c:pt>
                <c:pt idx="4">
                  <c:v>M-04</c:v>
                </c:pt>
                <c:pt idx="5">
                  <c:v>J-04</c:v>
                </c:pt>
                <c:pt idx="6">
                  <c:v>J-04</c:v>
                </c:pt>
                <c:pt idx="7">
                  <c:v>A-04</c:v>
                </c:pt>
                <c:pt idx="8">
                  <c:v>S-04</c:v>
                </c:pt>
                <c:pt idx="9">
                  <c:v>O-04</c:v>
                </c:pt>
                <c:pt idx="10">
                  <c:v>N-04</c:v>
                </c:pt>
                <c:pt idx="11">
                  <c:v>D-04</c:v>
                </c:pt>
                <c:pt idx="12">
                  <c:v>E-05</c:v>
                </c:pt>
                <c:pt idx="13">
                  <c:v>F-05</c:v>
                </c:pt>
                <c:pt idx="14">
                  <c:v>M-05</c:v>
                </c:pt>
                <c:pt idx="15">
                  <c:v>A-05</c:v>
                </c:pt>
                <c:pt idx="16">
                  <c:v>M-05</c:v>
                </c:pt>
                <c:pt idx="17">
                  <c:v>J-05</c:v>
                </c:pt>
                <c:pt idx="18">
                  <c:v>J-05</c:v>
                </c:pt>
                <c:pt idx="19">
                  <c:v>A-05</c:v>
                </c:pt>
                <c:pt idx="20">
                  <c:v>S-05</c:v>
                </c:pt>
                <c:pt idx="21">
                  <c:v>O-05</c:v>
                </c:pt>
                <c:pt idx="22">
                  <c:v>N-05</c:v>
                </c:pt>
                <c:pt idx="23">
                  <c:v>D-05</c:v>
                </c:pt>
                <c:pt idx="24">
                  <c:v>E-06</c:v>
                </c:pt>
                <c:pt idx="25">
                  <c:v>F-06</c:v>
                </c:pt>
                <c:pt idx="26">
                  <c:v>M-06</c:v>
                </c:pt>
                <c:pt idx="27">
                  <c:v>A-06</c:v>
                </c:pt>
                <c:pt idx="28">
                  <c:v>M-06</c:v>
                </c:pt>
                <c:pt idx="29">
                  <c:v>J-06</c:v>
                </c:pt>
                <c:pt idx="30">
                  <c:v>J-06</c:v>
                </c:pt>
                <c:pt idx="31">
                  <c:v>A-06</c:v>
                </c:pt>
                <c:pt idx="32">
                  <c:v>S-06</c:v>
                </c:pt>
                <c:pt idx="33">
                  <c:v>O-06</c:v>
                </c:pt>
                <c:pt idx="34">
                  <c:v>N-06</c:v>
                </c:pt>
                <c:pt idx="35">
                  <c:v>D-06</c:v>
                </c:pt>
                <c:pt idx="36">
                  <c:v>E-07</c:v>
                </c:pt>
                <c:pt idx="37">
                  <c:v>F-07</c:v>
                </c:pt>
                <c:pt idx="38">
                  <c:v>M-07</c:v>
                </c:pt>
                <c:pt idx="39">
                  <c:v>A-07</c:v>
                </c:pt>
                <c:pt idx="40">
                  <c:v>M-07</c:v>
                </c:pt>
                <c:pt idx="41">
                  <c:v>J-07</c:v>
                </c:pt>
                <c:pt idx="42">
                  <c:v>J-07</c:v>
                </c:pt>
                <c:pt idx="43">
                  <c:v>A-07</c:v>
                </c:pt>
                <c:pt idx="44">
                  <c:v>S-07</c:v>
                </c:pt>
                <c:pt idx="45">
                  <c:v>O-07</c:v>
                </c:pt>
                <c:pt idx="46">
                  <c:v>N-07</c:v>
                </c:pt>
                <c:pt idx="47">
                  <c:v>D-07</c:v>
                </c:pt>
                <c:pt idx="48">
                  <c:v>E-08</c:v>
                </c:pt>
                <c:pt idx="49">
                  <c:v>F-08</c:v>
                </c:pt>
                <c:pt idx="50">
                  <c:v>M-08</c:v>
                </c:pt>
                <c:pt idx="51">
                  <c:v>A-08</c:v>
                </c:pt>
                <c:pt idx="52">
                  <c:v>M-08</c:v>
                </c:pt>
                <c:pt idx="53">
                  <c:v>J-08</c:v>
                </c:pt>
                <c:pt idx="54">
                  <c:v>J-08</c:v>
                </c:pt>
                <c:pt idx="55">
                  <c:v>A-08</c:v>
                </c:pt>
                <c:pt idx="56">
                  <c:v>S-08</c:v>
                </c:pt>
                <c:pt idx="57">
                  <c:v>O-08</c:v>
                </c:pt>
                <c:pt idx="58">
                  <c:v>N-08</c:v>
                </c:pt>
                <c:pt idx="59">
                  <c:v>D-08</c:v>
                </c:pt>
                <c:pt idx="60">
                  <c:v>E-09</c:v>
                </c:pt>
                <c:pt idx="61">
                  <c:v>F-09</c:v>
                </c:pt>
                <c:pt idx="62">
                  <c:v>M-09</c:v>
                </c:pt>
                <c:pt idx="63">
                  <c:v>A-09</c:v>
                </c:pt>
                <c:pt idx="64">
                  <c:v>M-09</c:v>
                </c:pt>
                <c:pt idx="65">
                  <c:v>J-09</c:v>
                </c:pt>
                <c:pt idx="66">
                  <c:v>J-09</c:v>
                </c:pt>
                <c:pt idx="67">
                  <c:v>A-09</c:v>
                </c:pt>
                <c:pt idx="68">
                  <c:v>S-09</c:v>
                </c:pt>
                <c:pt idx="69">
                  <c:v>O-09</c:v>
                </c:pt>
                <c:pt idx="70">
                  <c:v>N-09</c:v>
                </c:pt>
                <c:pt idx="71">
                  <c:v>D-09</c:v>
                </c:pt>
                <c:pt idx="72">
                  <c:v>E-10</c:v>
                </c:pt>
                <c:pt idx="73">
                  <c:v>F-10</c:v>
                </c:pt>
                <c:pt idx="74">
                  <c:v>M-10</c:v>
                </c:pt>
                <c:pt idx="75">
                  <c:v>A-10</c:v>
                </c:pt>
                <c:pt idx="76">
                  <c:v>M-10</c:v>
                </c:pt>
                <c:pt idx="77">
                  <c:v>J-10</c:v>
                </c:pt>
                <c:pt idx="78">
                  <c:v>J-10</c:v>
                </c:pt>
                <c:pt idx="79">
                  <c:v>A-10</c:v>
                </c:pt>
                <c:pt idx="80">
                  <c:v>S-10</c:v>
                </c:pt>
                <c:pt idx="81">
                  <c:v>O-10</c:v>
                </c:pt>
                <c:pt idx="82">
                  <c:v>N-10</c:v>
                </c:pt>
                <c:pt idx="83">
                  <c:v>D-10</c:v>
                </c:pt>
                <c:pt idx="84">
                  <c:v>E-11</c:v>
                </c:pt>
                <c:pt idx="85">
                  <c:v>F-11</c:v>
                </c:pt>
                <c:pt idx="86">
                  <c:v>M-11</c:v>
                </c:pt>
                <c:pt idx="87">
                  <c:v>A-11</c:v>
                </c:pt>
                <c:pt idx="88">
                  <c:v>M-11</c:v>
                </c:pt>
                <c:pt idx="89">
                  <c:v>J-11</c:v>
                </c:pt>
                <c:pt idx="90">
                  <c:v>J-11</c:v>
                </c:pt>
                <c:pt idx="91">
                  <c:v>A-11</c:v>
                </c:pt>
                <c:pt idx="92">
                  <c:v>S-11</c:v>
                </c:pt>
                <c:pt idx="93">
                  <c:v>O-11</c:v>
                </c:pt>
                <c:pt idx="94">
                  <c:v>N-11</c:v>
                </c:pt>
                <c:pt idx="95">
                  <c:v>D-11</c:v>
                </c:pt>
                <c:pt idx="96">
                  <c:v>E-12</c:v>
                </c:pt>
                <c:pt idx="97">
                  <c:v>F-12</c:v>
                </c:pt>
                <c:pt idx="98">
                  <c:v>M-12</c:v>
                </c:pt>
                <c:pt idx="99">
                  <c:v>A-12</c:v>
                </c:pt>
                <c:pt idx="100">
                  <c:v>M-12</c:v>
                </c:pt>
                <c:pt idx="101">
                  <c:v>J-12</c:v>
                </c:pt>
                <c:pt idx="102">
                  <c:v>J-12</c:v>
                </c:pt>
                <c:pt idx="103">
                  <c:v>A-12</c:v>
                </c:pt>
                <c:pt idx="104">
                  <c:v>S-12</c:v>
                </c:pt>
                <c:pt idx="105">
                  <c:v>O-12</c:v>
                </c:pt>
                <c:pt idx="106">
                  <c:v>N-12</c:v>
                </c:pt>
                <c:pt idx="107">
                  <c:v>D-12</c:v>
                </c:pt>
                <c:pt idx="108">
                  <c:v>E-13</c:v>
                </c:pt>
                <c:pt idx="109">
                  <c:v>F-13</c:v>
                </c:pt>
                <c:pt idx="110">
                  <c:v>M-13</c:v>
                </c:pt>
                <c:pt idx="111">
                  <c:v>A-13</c:v>
                </c:pt>
                <c:pt idx="112">
                  <c:v>M-13</c:v>
                </c:pt>
                <c:pt idx="113">
                  <c:v>J-13</c:v>
                </c:pt>
                <c:pt idx="114">
                  <c:v>J-13</c:v>
                </c:pt>
                <c:pt idx="115">
                  <c:v>A-13</c:v>
                </c:pt>
                <c:pt idx="116">
                  <c:v>S-13</c:v>
                </c:pt>
                <c:pt idx="117">
                  <c:v>O-13</c:v>
                </c:pt>
                <c:pt idx="118">
                  <c:v>N-13</c:v>
                </c:pt>
                <c:pt idx="119">
                  <c:v>D-13</c:v>
                </c:pt>
                <c:pt idx="120">
                  <c:v>E-14</c:v>
                </c:pt>
                <c:pt idx="121">
                  <c:v>F-14</c:v>
                </c:pt>
                <c:pt idx="122">
                  <c:v>M-14</c:v>
                </c:pt>
                <c:pt idx="123">
                  <c:v>A-14</c:v>
                </c:pt>
                <c:pt idx="124">
                  <c:v>M-14</c:v>
                </c:pt>
                <c:pt idx="125">
                  <c:v>J-14</c:v>
                </c:pt>
                <c:pt idx="126">
                  <c:v>J-14</c:v>
                </c:pt>
                <c:pt idx="127">
                  <c:v>A-14</c:v>
                </c:pt>
                <c:pt idx="128">
                  <c:v>S-14</c:v>
                </c:pt>
                <c:pt idx="129">
                  <c:v>O-14</c:v>
                </c:pt>
                <c:pt idx="130">
                  <c:v>N-14</c:v>
                </c:pt>
                <c:pt idx="131">
                  <c:v>D-14</c:v>
                </c:pt>
                <c:pt idx="132">
                  <c:v>E-15</c:v>
                </c:pt>
                <c:pt idx="133">
                  <c:v>F-15</c:v>
                </c:pt>
                <c:pt idx="134">
                  <c:v>M-15</c:v>
                </c:pt>
                <c:pt idx="135">
                  <c:v>A-15</c:v>
                </c:pt>
                <c:pt idx="136">
                  <c:v>M-15</c:v>
                </c:pt>
                <c:pt idx="137">
                  <c:v>J-15</c:v>
                </c:pt>
                <c:pt idx="138">
                  <c:v>J-15</c:v>
                </c:pt>
                <c:pt idx="139">
                  <c:v>A-15</c:v>
                </c:pt>
                <c:pt idx="140">
                  <c:v>S-15</c:v>
                </c:pt>
                <c:pt idx="141">
                  <c:v>O-15</c:v>
                </c:pt>
                <c:pt idx="142">
                  <c:v>N-15</c:v>
                </c:pt>
                <c:pt idx="143">
                  <c:v>D-15</c:v>
                </c:pt>
                <c:pt idx="144">
                  <c:v>E-16</c:v>
                </c:pt>
                <c:pt idx="145">
                  <c:v>F-16</c:v>
                </c:pt>
                <c:pt idx="146">
                  <c:v>M-16</c:v>
                </c:pt>
                <c:pt idx="147">
                  <c:v>A-16</c:v>
                </c:pt>
                <c:pt idx="148">
                  <c:v>M-16</c:v>
                </c:pt>
                <c:pt idx="149">
                  <c:v>J-16</c:v>
                </c:pt>
                <c:pt idx="150">
                  <c:v>J-16</c:v>
                </c:pt>
                <c:pt idx="151">
                  <c:v>A-16</c:v>
                </c:pt>
              </c:strCache>
            </c:strRef>
          </c:cat>
          <c:val>
            <c:numRef>
              <c:f>TCRE!$F$8:$F$159</c:f>
              <c:numCache>
                <c:formatCode>0.00</c:formatCode>
                <c:ptCount val="152"/>
                <c:pt idx="0">
                  <c:v>100.69</c:v>
                </c:pt>
                <c:pt idx="1">
                  <c:v>101.33</c:v>
                </c:pt>
                <c:pt idx="2">
                  <c:v>101.08</c:v>
                </c:pt>
                <c:pt idx="3">
                  <c:v>103.62</c:v>
                </c:pt>
                <c:pt idx="4">
                  <c:v>106.22</c:v>
                </c:pt>
                <c:pt idx="5">
                  <c:v>105.43</c:v>
                </c:pt>
                <c:pt idx="6">
                  <c:v>105.87</c:v>
                </c:pt>
                <c:pt idx="7">
                  <c:v>104.66</c:v>
                </c:pt>
                <c:pt idx="8">
                  <c:v>105.13</c:v>
                </c:pt>
                <c:pt idx="9">
                  <c:v>104.38</c:v>
                </c:pt>
                <c:pt idx="10">
                  <c:v>103.99</c:v>
                </c:pt>
                <c:pt idx="11">
                  <c:v>102.22</c:v>
                </c:pt>
                <c:pt idx="12">
                  <c:v>102.93</c:v>
                </c:pt>
                <c:pt idx="13">
                  <c:v>101.96</c:v>
                </c:pt>
                <c:pt idx="14">
                  <c:v>102.41</c:v>
                </c:pt>
                <c:pt idx="15">
                  <c:v>102.16</c:v>
                </c:pt>
                <c:pt idx="16">
                  <c:v>100.84</c:v>
                </c:pt>
                <c:pt idx="17">
                  <c:v>99.22</c:v>
                </c:pt>
                <c:pt idx="18">
                  <c:v>97.85</c:v>
                </c:pt>
                <c:pt idx="19">
                  <c:v>98.63</c:v>
                </c:pt>
                <c:pt idx="20">
                  <c:v>100.17</c:v>
                </c:pt>
                <c:pt idx="21">
                  <c:v>100.36</c:v>
                </c:pt>
                <c:pt idx="22">
                  <c:v>97.25</c:v>
                </c:pt>
                <c:pt idx="23">
                  <c:v>96.24</c:v>
                </c:pt>
                <c:pt idx="24">
                  <c:v>95.82</c:v>
                </c:pt>
                <c:pt idx="25">
                  <c:v>95.26</c:v>
                </c:pt>
                <c:pt idx="26">
                  <c:v>98.01</c:v>
                </c:pt>
                <c:pt idx="27">
                  <c:v>101.7</c:v>
                </c:pt>
                <c:pt idx="28">
                  <c:v>103.51</c:v>
                </c:pt>
                <c:pt idx="29">
                  <c:v>106.02</c:v>
                </c:pt>
                <c:pt idx="30">
                  <c:v>102.18</c:v>
                </c:pt>
                <c:pt idx="31">
                  <c:v>101.02</c:v>
                </c:pt>
                <c:pt idx="32">
                  <c:v>100.67</c:v>
                </c:pt>
                <c:pt idx="33">
                  <c:v>98.96</c:v>
                </c:pt>
                <c:pt idx="34">
                  <c:v>98.93</c:v>
                </c:pt>
                <c:pt idx="35">
                  <c:v>98.13</c:v>
                </c:pt>
                <c:pt idx="36">
                  <c:v>98.62</c:v>
                </c:pt>
                <c:pt idx="37">
                  <c:v>99.37</c:v>
                </c:pt>
                <c:pt idx="38">
                  <c:v>101.11</c:v>
                </c:pt>
                <c:pt idx="39">
                  <c:v>101.02</c:v>
                </c:pt>
                <c:pt idx="40">
                  <c:v>100.67</c:v>
                </c:pt>
                <c:pt idx="41">
                  <c:v>101.03</c:v>
                </c:pt>
                <c:pt idx="42">
                  <c:v>100.82</c:v>
                </c:pt>
                <c:pt idx="43">
                  <c:v>102.44</c:v>
                </c:pt>
                <c:pt idx="44">
                  <c:v>102.26</c:v>
                </c:pt>
                <c:pt idx="45">
                  <c:v>100.67</c:v>
                </c:pt>
                <c:pt idx="46">
                  <c:v>101.76</c:v>
                </c:pt>
                <c:pt idx="47">
                  <c:v>100.75</c:v>
                </c:pt>
                <c:pt idx="48">
                  <c:v>101.9</c:v>
                </c:pt>
                <c:pt idx="49">
                  <c:v>100.92</c:v>
                </c:pt>
                <c:pt idx="50">
                  <c:v>101.35</c:v>
                </c:pt>
                <c:pt idx="51">
                  <c:v>99.87</c:v>
                </c:pt>
                <c:pt idx="52">
                  <c:v>99.66</c:v>
                </c:pt>
                <c:pt idx="53">
                  <c:v>99.05</c:v>
                </c:pt>
                <c:pt idx="54">
                  <c:v>98.05</c:v>
                </c:pt>
                <c:pt idx="55">
                  <c:v>95.48</c:v>
                </c:pt>
                <c:pt idx="56">
                  <c:v>99.12</c:v>
                </c:pt>
                <c:pt idx="57">
                  <c:v>114.24</c:v>
                </c:pt>
                <c:pt idx="58">
                  <c:v>114.64</c:v>
                </c:pt>
                <c:pt idx="59">
                  <c:v>116.11</c:v>
                </c:pt>
                <c:pt idx="60">
                  <c:v>120.06</c:v>
                </c:pt>
                <c:pt idx="61">
                  <c:v>125.93</c:v>
                </c:pt>
                <c:pt idx="62">
                  <c:v>125.47</c:v>
                </c:pt>
                <c:pt idx="63">
                  <c:v>115.56</c:v>
                </c:pt>
                <c:pt idx="64">
                  <c:v>115.21</c:v>
                </c:pt>
                <c:pt idx="65">
                  <c:v>117.43</c:v>
                </c:pt>
                <c:pt idx="66">
                  <c:v>117.4</c:v>
                </c:pt>
                <c:pt idx="67">
                  <c:v>114.71</c:v>
                </c:pt>
                <c:pt idx="68">
                  <c:v>118.33</c:v>
                </c:pt>
                <c:pt idx="69">
                  <c:v>117.02</c:v>
                </c:pt>
                <c:pt idx="70">
                  <c:v>115.61</c:v>
                </c:pt>
                <c:pt idx="71">
                  <c:v>112.54</c:v>
                </c:pt>
                <c:pt idx="72">
                  <c:v>111.37</c:v>
                </c:pt>
                <c:pt idx="73">
                  <c:v>111.26</c:v>
                </c:pt>
                <c:pt idx="74">
                  <c:v>107.75</c:v>
                </c:pt>
                <c:pt idx="75">
                  <c:v>105.74</c:v>
                </c:pt>
                <c:pt idx="76">
                  <c:v>110.02</c:v>
                </c:pt>
                <c:pt idx="77">
                  <c:v>109.54</c:v>
                </c:pt>
                <c:pt idx="78">
                  <c:v>110.73</c:v>
                </c:pt>
                <c:pt idx="79">
                  <c:v>110.54</c:v>
                </c:pt>
                <c:pt idx="80">
                  <c:v>110.83</c:v>
                </c:pt>
                <c:pt idx="81">
                  <c:v>108.25</c:v>
                </c:pt>
                <c:pt idx="82">
                  <c:v>106.44</c:v>
                </c:pt>
                <c:pt idx="83">
                  <c:v>106.21</c:v>
                </c:pt>
                <c:pt idx="84">
                  <c:v>104.2</c:v>
                </c:pt>
                <c:pt idx="85">
                  <c:v>104.17</c:v>
                </c:pt>
                <c:pt idx="86">
                  <c:v>104.49</c:v>
                </c:pt>
                <c:pt idx="87">
                  <c:v>103.2</c:v>
                </c:pt>
                <c:pt idx="88">
                  <c:v>103.82</c:v>
                </c:pt>
                <c:pt idx="89">
                  <c:v>105.36</c:v>
                </c:pt>
                <c:pt idx="90">
                  <c:v>103.84</c:v>
                </c:pt>
                <c:pt idx="91">
                  <c:v>109.14</c:v>
                </c:pt>
                <c:pt idx="92">
                  <c:v>115.82</c:v>
                </c:pt>
                <c:pt idx="93">
                  <c:v>118.01</c:v>
                </c:pt>
                <c:pt idx="94">
                  <c:v>118.91</c:v>
                </c:pt>
                <c:pt idx="95">
                  <c:v>117.83</c:v>
                </c:pt>
                <c:pt idx="96">
                  <c:v>114.39</c:v>
                </c:pt>
                <c:pt idx="97">
                  <c:v>109.76</c:v>
                </c:pt>
                <c:pt idx="98">
                  <c:v>109.65</c:v>
                </c:pt>
                <c:pt idx="99">
                  <c:v>113.29</c:v>
                </c:pt>
                <c:pt idx="100">
                  <c:v>118.11</c:v>
                </c:pt>
                <c:pt idx="101">
                  <c:v>119.06</c:v>
                </c:pt>
                <c:pt idx="102">
                  <c:v>113.62</c:v>
                </c:pt>
                <c:pt idx="103">
                  <c:v>112.58</c:v>
                </c:pt>
                <c:pt idx="104">
                  <c:v>110.99</c:v>
                </c:pt>
                <c:pt idx="105">
                  <c:v>110.48</c:v>
                </c:pt>
                <c:pt idx="106">
                  <c:v>110.64</c:v>
                </c:pt>
                <c:pt idx="107">
                  <c:v>108.5</c:v>
                </c:pt>
                <c:pt idx="108">
                  <c:v>107.12</c:v>
                </c:pt>
                <c:pt idx="109">
                  <c:v>107.21</c:v>
                </c:pt>
                <c:pt idx="110">
                  <c:v>104.31</c:v>
                </c:pt>
                <c:pt idx="111">
                  <c:v>102.03</c:v>
                </c:pt>
                <c:pt idx="112">
                  <c:v>103.16</c:v>
                </c:pt>
                <c:pt idx="113">
                  <c:v>108.86</c:v>
                </c:pt>
                <c:pt idx="114">
                  <c:v>106.96</c:v>
                </c:pt>
                <c:pt idx="115">
                  <c:v>108.46</c:v>
                </c:pt>
                <c:pt idx="116">
                  <c:v>109.52</c:v>
                </c:pt>
                <c:pt idx="117">
                  <c:v>108.94</c:v>
                </c:pt>
                <c:pt idx="118">
                  <c:v>108.04</c:v>
                </c:pt>
                <c:pt idx="119">
                  <c:v>106.74</c:v>
                </c:pt>
                <c:pt idx="120">
                  <c:v>107.7</c:v>
                </c:pt>
                <c:pt idx="121">
                  <c:v>108.32</c:v>
                </c:pt>
                <c:pt idx="122">
                  <c:v>107.72</c:v>
                </c:pt>
                <c:pt idx="123">
                  <c:v>107.52</c:v>
                </c:pt>
                <c:pt idx="124">
                  <c:v>107.0</c:v>
                </c:pt>
                <c:pt idx="125">
                  <c:v>107.48</c:v>
                </c:pt>
                <c:pt idx="126">
                  <c:v>107.26</c:v>
                </c:pt>
                <c:pt idx="127">
                  <c:v>107.79</c:v>
                </c:pt>
                <c:pt idx="128">
                  <c:v>107.79</c:v>
                </c:pt>
                <c:pt idx="129">
                  <c:v>108.78</c:v>
                </c:pt>
                <c:pt idx="130">
                  <c:v>108.04</c:v>
                </c:pt>
                <c:pt idx="131">
                  <c:v>113.54</c:v>
                </c:pt>
                <c:pt idx="132">
                  <c:v>113.76</c:v>
                </c:pt>
                <c:pt idx="133">
                  <c:v>115.24</c:v>
                </c:pt>
                <c:pt idx="134">
                  <c:v>116.99</c:v>
                </c:pt>
                <c:pt idx="135">
                  <c:v>117.95</c:v>
                </c:pt>
                <c:pt idx="136">
                  <c:v>119.67</c:v>
                </c:pt>
                <c:pt idx="137">
                  <c:v>121.27</c:v>
                </c:pt>
                <c:pt idx="138">
                  <c:v>124.25</c:v>
                </c:pt>
                <c:pt idx="139">
                  <c:v>128.2</c:v>
                </c:pt>
                <c:pt idx="140">
                  <c:v>129.71</c:v>
                </c:pt>
                <c:pt idx="141">
                  <c:v>127.45</c:v>
                </c:pt>
                <c:pt idx="142">
                  <c:v>126.3</c:v>
                </c:pt>
                <c:pt idx="143">
                  <c:v>128.38</c:v>
                </c:pt>
                <c:pt idx="144">
                  <c:v>134.83</c:v>
                </c:pt>
                <c:pt idx="145">
                  <c:v>137.99</c:v>
                </c:pt>
                <c:pt idx="146">
                  <c:v>132.39</c:v>
                </c:pt>
                <c:pt idx="147">
                  <c:v>133.26</c:v>
                </c:pt>
                <c:pt idx="148">
                  <c:v>139.3</c:v>
                </c:pt>
                <c:pt idx="149">
                  <c:v>143.16</c:v>
                </c:pt>
                <c:pt idx="150">
                  <c:v>142.15</c:v>
                </c:pt>
                <c:pt idx="151">
                  <c:v>141.54</c:v>
                </c:pt>
              </c:numCache>
            </c:numRef>
          </c:val>
          <c:smooth val="0"/>
        </c:ser>
        <c:ser>
          <c:idx val="3"/>
          <c:order val="3"/>
          <c:tx>
            <c:strRef>
              <c:f>TCRE!$G$7</c:f>
              <c:strCache>
                <c:ptCount val="1"/>
                <c:pt idx="0">
                  <c:v>Brasil</c:v>
                </c:pt>
              </c:strCache>
            </c:strRef>
          </c:tx>
          <c:marker>
            <c:symbol val="none"/>
          </c:marker>
          <c:cat>
            <c:strRef>
              <c:f>TCRE!$C$8:$C$159</c:f>
              <c:strCache>
                <c:ptCount val="152"/>
                <c:pt idx="0">
                  <c:v>E-04</c:v>
                </c:pt>
                <c:pt idx="1">
                  <c:v>F-04</c:v>
                </c:pt>
                <c:pt idx="2">
                  <c:v>M-04</c:v>
                </c:pt>
                <c:pt idx="3">
                  <c:v>A-04</c:v>
                </c:pt>
                <c:pt idx="4">
                  <c:v>M-04</c:v>
                </c:pt>
                <c:pt idx="5">
                  <c:v>J-04</c:v>
                </c:pt>
                <c:pt idx="6">
                  <c:v>J-04</c:v>
                </c:pt>
                <c:pt idx="7">
                  <c:v>A-04</c:v>
                </c:pt>
                <c:pt idx="8">
                  <c:v>S-04</c:v>
                </c:pt>
                <c:pt idx="9">
                  <c:v>O-04</c:v>
                </c:pt>
                <c:pt idx="10">
                  <c:v>N-04</c:v>
                </c:pt>
                <c:pt idx="11">
                  <c:v>D-04</c:v>
                </c:pt>
                <c:pt idx="12">
                  <c:v>E-05</c:v>
                </c:pt>
                <c:pt idx="13">
                  <c:v>F-05</c:v>
                </c:pt>
                <c:pt idx="14">
                  <c:v>M-05</c:v>
                </c:pt>
                <c:pt idx="15">
                  <c:v>A-05</c:v>
                </c:pt>
                <c:pt idx="16">
                  <c:v>M-05</c:v>
                </c:pt>
                <c:pt idx="17">
                  <c:v>J-05</c:v>
                </c:pt>
                <c:pt idx="18">
                  <c:v>J-05</c:v>
                </c:pt>
                <c:pt idx="19">
                  <c:v>A-05</c:v>
                </c:pt>
                <c:pt idx="20">
                  <c:v>S-05</c:v>
                </c:pt>
                <c:pt idx="21">
                  <c:v>O-05</c:v>
                </c:pt>
                <c:pt idx="22">
                  <c:v>N-05</c:v>
                </c:pt>
                <c:pt idx="23">
                  <c:v>D-05</c:v>
                </c:pt>
                <c:pt idx="24">
                  <c:v>E-06</c:v>
                </c:pt>
                <c:pt idx="25">
                  <c:v>F-06</c:v>
                </c:pt>
                <c:pt idx="26">
                  <c:v>M-06</c:v>
                </c:pt>
                <c:pt idx="27">
                  <c:v>A-06</c:v>
                </c:pt>
                <c:pt idx="28">
                  <c:v>M-06</c:v>
                </c:pt>
                <c:pt idx="29">
                  <c:v>J-06</c:v>
                </c:pt>
                <c:pt idx="30">
                  <c:v>J-06</c:v>
                </c:pt>
                <c:pt idx="31">
                  <c:v>A-06</c:v>
                </c:pt>
                <c:pt idx="32">
                  <c:v>S-06</c:v>
                </c:pt>
                <c:pt idx="33">
                  <c:v>O-06</c:v>
                </c:pt>
                <c:pt idx="34">
                  <c:v>N-06</c:v>
                </c:pt>
                <c:pt idx="35">
                  <c:v>D-06</c:v>
                </c:pt>
                <c:pt idx="36">
                  <c:v>E-07</c:v>
                </c:pt>
                <c:pt idx="37">
                  <c:v>F-07</c:v>
                </c:pt>
                <c:pt idx="38">
                  <c:v>M-07</c:v>
                </c:pt>
                <c:pt idx="39">
                  <c:v>A-07</c:v>
                </c:pt>
                <c:pt idx="40">
                  <c:v>M-07</c:v>
                </c:pt>
                <c:pt idx="41">
                  <c:v>J-07</c:v>
                </c:pt>
                <c:pt idx="42">
                  <c:v>J-07</c:v>
                </c:pt>
                <c:pt idx="43">
                  <c:v>A-07</c:v>
                </c:pt>
                <c:pt idx="44">
                  <c:v>S-07</c:v>
                </c:pt>
                <c:pt idx="45">
                  <c:v>O-07</c:v>
                </c:pt>
                <c:pt idx="46">
                  <c:v>N-07</c:v>
                </c:pt>
                <c:pt idx="47">
                  <c:v>D-07</c:v>
                </c:pt>
                <c:pt idx="48">
                  <c:v>E-08</c:v>
                </c:pt>
                <c:pt idx="49">
                  <c:v>F-08</c:v>
                </c:pt>
                <c:pt idx="50">
                  <c:v>M-08</c:v>
                </c:pt>
                <c:pt idx="51">
                  <c:v>A-08</c:v>
                </c:pt>
                <c:pt idx="52">
                  <c:v>M-08</c:v>
                </c:pt>
                <c:pt idx="53">
                  <c:v>J-08</c:v>
                </c:pt>
                <c:pt idx="54">
                  <c:v>J-08</c:v>
                </c:pt>
                <c:pt idx="55">
                  <c:v>A-08</c:v>
                </c:pt>
                <c:pt idx="56">
                  <c:v>S-08</c:v>
                </c:pt>
                <c:pt idx="57">
                  <c:v>O-08</c:v>
                </c:pt>
                <c:pt idx="58">
                  <c:v>N-08</c:v>
                </c:pt>
                <c:pt idx="59">
                  <c:v>D-08</c:v>
                </c:pt>
                <c:pt idx="60">
                  <c:v>E-09</c:v>
                </c:pt>
                <c:pt idx="61">
                  <c:v>F-09</c:v>
                </c:pt>
                <c:pt idx="62">
                  <c:v>M-09</c:v>
                </c:pt>
                <c:pt idx="63">
                  <c:v>A-09</c:v>
                </c:pt>
                <c:pt idx="64">
                  <c:v>M-09</c:v>
                </c:pt>
                <c:pt idx="65">
                  <c:v>J-09</c:v>
                </c:pt>
                <c:pt idx="66">
                  <c:v>J-09</c:v>
                </c:pt>
                <c:pt idx="67">
                  <c:v>A-09</c:v>
                </c:pt>
                <c:pt idx="68">
                  <c:v>S-09</c:v>
                </c:pt>
                <c:pt idx="69">
                  <c:v>O-09</c:v>
                </c:pt>
                <c:pt idx="70">
                  <c:v>N-09</c:v>
                </c:pt>
                <c:pt idx="71">
                  <c:v>D-09</c:v>
                </c:pt>
                <c:pt idx="72">
                  <c:v>E-10</c:v>
                </c:pt>
                <c:pt idx="73">
                  <c:v>F-10</c:v>
                </c:pt>
                <c:pt idx="74">
                  <c:v>M-10</c:v>
                </c:pt>
                <c:pt idx="75">
                  <c:v>A-10</c:v>
                </c:pt>
                <c:pt idx="76">
                  <c:v>M-10</c:v>
                </c:pt>
                <c:pt idx="77">
                  <c:v>J-10</c:v>
                </c:pt>
                <c:pt idx="78">
                  <c:v>J-10</c:v>
                </c:pt>
                <c:pt idx="79">
                  <c:v>A-10</c:v>
                </c:pt>
                <c:pt idx="80">
                  <c:v>S-10</c:v>
                </c:pt>
                <c:pt idx="81">
                  <c:v>O-10</c:v>
                </c:pt>
                <c:pt idx="82">
                  <c:v>N-10</c:v>
                </c:pt>
                <c:pt idx="83">
                  <c:v>D-10</c:v>
                </c:pt>
                <c:pt idx="84">
                  <c:v>E-11</c:v>
                </c:pt>
                <c:pt idx="85">
                  <c:v>F-11</c:v>
                </c:pt>
                <c:pt idx="86">
                  <c:v>M-11</c:v>
                </c:pt>
                <c:pt idx="87">
                  <c:v>A-11</c:v>
                </c:pt>
                <c:pt idx="88">
                  <c:v>M-11</c:v>
                </c:pt>
                <c:pt idx="89">
                  <c:v>J-11</c:v>
                </c:pt>
                <c:pt idx="90">
                  <c:v>J-11</c:v>
                </c:pt>
                <c:pt idx="91">
                  <c:v>A-11</c:v>
                </c:pt>
                <c:pt idx="92">
                  <c:v>S-11</c:v>
                </c:pt>
                <c:pt idx="93">
                  <c:v>O-11</c:v>
                </c:pt>
                <c:pt idx="94">
                  <c:v>N-11</c:v>
                </c:pt>
                <c:pt idx="95">
                  <c:v>D-11</c:v>
                </c:pt>
                <c:pt idx="96">
                  <c:v>E-12</c:v>
                </c:pt>
                <c:pt idx="97">
                  <c:v>F-12</c:v>
                </c:pt>
                <c:pt idx="98">
                  <c:v>M-12</c:v>
                </c:pt>
                <c:pt idx="99">
                  <c:v>A-12</c:v>
                </c:pt>
                <c:pt idx="100">
                  <c:v>M-12</c:v>
                </c:pt>
                <c:pt idx="101">
                  <c:v>J-12</c:v>
                </c:pt>
                <c:pt idx="102">
                  <c:v>J-12</c:v>
                </c:pt>
                <c:pt idx="103">
                  <c:v>A-12</c:v>
                </c:pt>
                <c:pt idx="104">
                  <c:v>S-12</c:v>
                </c:pt>
                <c:pt idx="105">
                  <c:v>O-12</c:v>
                </c:pt>
                <c:pt idx="106">
                  <c:v>N-12</c:v>
                </c:pt>
                <c:pt idx="107">
                  <c:v>D-12</c:v>
                </c:pt>
                <c:pt idx="108">
                  <c:v>E-13</c:v>
                </c:pt>
                <c:pt idx="109">
                  <c:v>F-13</c:v>
                </c:pt>
                <c:pt idx="110">
                  <c:v>M-13</c:v>
                </c:pt>
                <c:pt idx="111">
                  <c:v>A-13</c:v>
                </c:pt>
                <c:pt idx="112">
                  <c:v>M-13</c:v>
                </c:pt>
                <c:pt idx="113">
                  <c:v>J-13</c:v>
                </c:pt>
                <c:pt idx="114">
                  <c:v>J-13</c:v>
                </c:pt>
                <c:pt idx="115">
                  <c:v>A-13</c:v>
                </c:pt>
                <c:pt idx="116">
                  <c:v>S-13</c:v>
                </c:pt>
                <c:pt idx="117">
                  <c:v>O-13</c:v>
                </c:pt>
                <c:pt idx="118">
                  <c:v>N-13</c:v>
                </c:pt>
                <c:pt idx="119">
                  <c:v>D-13</c:v>
                </c:pt>
                <c:pt idx="120">
                  <c:v>E-14</c:v>
                </c:pt>
                <c:pt idx="121">
                  <c:v>F-14</c:v>
                </c:pt>
                <c:pt idx="122">
                  <c:v>M-14</c:v>
                </c:pt>
                <c:pt idx="123">
                  <c:v>A-14</c:v>
                </c:pt>
                <c:pt idx="124">
                  <c:v>M-14</c:v>
                </c:pt>
                <c:pt idx="125">
                  <c:v>J-14</c:v>
                </c:pt>
                <c:pt idx="126">
                  <c:v>J-14</c:v>
                </c:pt>
                <c:pt idx="127">
                  <c:v>A-14</c:v>
                </c:pt>
                <c:pt idx="128">
                  <c:v>S-14</c:v>
                </c:pt>
                <c:pt idx="129">
                  <c:v>O-14</c:v>
                </c:pt>
                <c:pt idx="130">
                  <c:v>N-14</c:v>
                </c:pt>
                <c:pt idx="131">
                  <c:v>D-14</c:v>
                </c:pt>
                <c:pt idx="132">
                  <c:v>E-15</c:v>
                </c:pt>
                <c:pt idx="133">
                  <c:v>F-15</c:v>
                </c:pt>
                <c:pt idx="134">
                  <c:v>M-15</c:v>
                </c:pt>
                <c:pt idx="135">
                  <c:v>A-15</c:v>
                </c:pt>
                <c:pt idx="136">
                  <c:v>M-15</c:v>
                </c:pt>
                <c:pt idx="137">
                  <c:v>J-15</c:v>
                </c:pt>
                <c:pt idx="138">
                  <c:v>J-15</c:v>
                </c:pt>
                <c:pt idx="139">
                  <c:v>A-15</c:v>
                </c:pt>
                <c:pt idx="140">
                  <c:v>S-15</c:v>
                </c:pt>
                <c:pt idx="141">
                  <c:v>O-15</c:v>
                </c:pt>
                <c:pt idx="142">
                  <c:v>N-15</c:v>
                </c:pt>
                <c:pt idx="143">
                  <c:v>D-15</c:v>
                </c:pt>
                <c:pt idx="144">
                  <c:v>E-16</c:v>
                </c:pt>
                <c:pt idx="145">
                  <c:v>F-16</c:v>
                </c:pt>
                <c:pt idx="146">
                  <c:v>M-16</c:v>
                </c:pt>
                <c:pt idx="147">
                  <c:v>A-16</c:v>
                </c:pt>
                <c:pt idx="148">
                  <c:v>M-16</c:v>
                </c:pt>
                <c:pt idx="149">
                  <c:v>J-16</c:v>
                </c:pt>
                <c:pt idx="150">
                  <c:v>J-16</c:v>
                </c:pt>
                <c:pt idx="151">
                  <c:v>A-16</c:v>
                </c:pt>
              </c:strCache>
            </c:strRef>
          </c:cat>
          <c:val>
            <c:numRef>
              <c:f>TCRE!$G$8:$G$159</c:f>
              <c:numCache>
                <c:formatCode>0.00</c:formatCode>
                <c:ptCount val="152"/>
                <c:pt idx="0">
                  <c:v>121.95</c:v>
                </c:pt>
                <c:pt idx="1">
                  <c:v>124.65</c:v>
                </c:pt>
                <c:pt idx="2">
                  <c:v>122.63</c:v>
                </c:pt>
                <c:pt idx="3">
                  <c:v>122.51</c:v>
                </c:pt>
                <c:pt idx="4">
                  <c:v>129.77</c:v>
                </c:pt>
                <c:pt idx="5">
                  <c:v>130.46</c:v>
                </c:pt>
                <c:pt idx="6">
                  <c:v>126.06</c:v>
                </c:pt>
                <c:pt idx="7">
                  <c:v>123.58</c:v>
                </c:pt>
                <c:pt idx="8">
                  <c:v>119.32</c:v>
                </c:pt>
                <c:pt idx="9">
                  <c:v>118.67</c:v>
                </c:pt>
                <c:pt idx="10">
                  <c:v>117.18</c:v>
                </c:pt>
                <c:pt idx="11">
                  <c:v>114.3</c:v>
                </c:pt>
                <c:pt idx="12">
                  <c:v>112.27</c:v>
                </c:pt>
                <c:pt idx="13">
                  <c:v>108.22</c:v>
                </c:pt>
                <c:pt idx="14">
                  <c:v>112.87</c:v>
                </c:pt>
                <c:pt idx="15">
                  <c:v>106.67</c:v>
                </c:pt>
                <c:pt idx="16">
                  <c:v>100.45</c:v>
                </c:pt>
                <c:pt idx="17">
                  <c:v>98.14</c:v>
                </c:pt>
                <c:pt idx="18">
                  <c:v>96.42</c:v>
                </c:pt>
                <c:pt idx="19">
                  <c:v>96.83</c:v>
                </c:pt>
                <c:pt idx="20">
                  <c:v>94.4</c:v>
                </c:pt>
                <c:pt idx="21">
                  <c:v>91.76</c:v>
                </c:pt>
                <c:pt idx="22">
                  <c:v>88.72</c:v>
                </c:pt>
                <c:pt idx="23">
                  <c:v>93.26</c:v>
                </c:pt>
                <c:pt idx="24">
                  <c:v>91.48</c:v>
                </c:pt>
                <c:pt idx="25">
                  <c:v>86.54</c:v>
                </c:pt>
                <c:pt idx="26">
                  <c:v>86.27</c:v>
                </c:pt>
                <c:pt idx="27">
                  <c:v>86.4</c:v>
                </c:pt>
                <c:pt idx="28">
                  <c:v>89.69</c:v>
                </c:pt>
                <c:pt idx="29">
                  <c:v>92.28</c:v>
                </c:pt>
                <c:pt idx="30">
                  <c:v>90.16</c:v>
                </c:pt>
                <c:pt idx="31">
                  <c:v>89.27</c:v>
                </c:pt>
                <c:pt idx="32">
                  <c:v>89.45</c:v>
                </c:pt>
                <c:pt idx="33">
                  <c:v>88.22</c:v>
                </c:pt>
                <c:pt idx="34">
                  <c:v>89.1</c:v>
                </c:pt>
                <c:pt idx="35">
                  <c:v>89.19</c:v>
                </c:pt>
                <c:pt idx="36">
                  <c:v>88.2</c:v>
                </c:pt>
                <c:pt idx="37">
                  <c:v>86.62</c:v>
                </c:pt>
                <c:pt idx="38">
                  <c:v>86.72</c:v>
                </c:pt>
                <c:pt idx="39">
                  <c:v>85.6</c:v>
                </c:pt>
                <c:pt idx="40">
                  <c:v>83.88</c:v>
                </c:pt>
                <c:pt idx="41">
                  <c:v>81.93</c:v>
                </c:pt>
                <c:pt idx="42">
                  <c:v>80.41</c:v>
                </c:pt>
                <c:pt idx="43">
                  <c:v>83.56</c:v>
                </c:pt>
                <c:pt idx="44">
                  <c:v>81.84</c:v>
                </c:pt>
                <c:pt idx="45">
                  <c:v>78.44</c:v>
                </c:pt>
                <c:pt idx="46">
                  <c:v>78.03</c:v>
                </c:pt>
                <c:pt idx="47">
                  <c:v>78.19</c:v>
                </c:pt>
                <c:pt idx="48">
                  <c:v>78.08</c:v>
                </c:pt>
                <c:pt idx="49">
                  <c:v>76.56</c:v>
                </c:pt>
                <c:pt idx="50">
                  <c:v>77.27</c:v>
                </c:pt>
                <c:pt idx="51">
                  <c:v>76.9</c:v>
                </c:pt>
                <c:pt idx="52">
                  <c:v>75.06</c:v>
                </c:pt>
                <c:pt idx="53">
                  <c:v>73.51</c:v>
                </c:pt>
                <c:pt idx="54">
                  <c:v>72.61</c:v>
                </c:pt>
                <c:pt idx="55">
                  <c:v>72.13</c:v>
                </c:pt>
                <c:pt idx="56">
                  <c:v>79.21</c:v>
                </c:pt>
                <c:pt idx="57">
                  <c:v>92.08</c:v>
                </c:pt>
                <c:pt idx="58">
                  <c:v>93.01</c:v>
                </c:pt>
                <c:pt idx="59">
                  <c:v>98.46</c:v>
                </c:pt>
                <c:pt idx="60">
                  <c:v>94.42</c:v>
                </c:pt>
                <c:pt idx="61">
                  <c:v>93.16</c:v>
                </c:pt>
                <c:pt idx="62">
                  <c:v>92.75</c:v>
                </c:pt>
                <c:pt idx="63">
                  <c:v>89.25</c:v>
                </c:pt>
                <c:pt idx="64">
                  <c:v>84.54</c:v>
                </c:pt>
                <c:pt idx="65">
                  <c:v>80.66999999999998</c:v>
                </c:pt>
                <c:pt idx="66">
                  <c:v>79.57</c:v>
                </c:pt>
                <c:pt idx="67">
                  <c:v>76.55</c:v>
                </c:pt>
                <c:pt idx="68">
                  <c:v>76.13</c:v>
                </c:pt>
                <c:pt idx="69">
                  <c:v>73.54</c:v>
                </c:pt>
                <c:pt idx="70">
                  <c:v>73.28</c:v>
                </c:pt>
                <c:pt idx="71">
                  <c:v>73.72</c:v>
                </c:pt>
                <c:pt idx="72">
                  <c:v>74.15</c:v>
                </c:pt>
                <c:pt idx="73">
                  <c:v>75.45</c:v>
                </c:pt>
                <c:pt idx="74">
                  <c:v>73.13</c:v>
                </c:pt>
                <c:pt idx="75">
                  <c:v>72.03</c:v>
                </c:pt>
                <c:pt idx="76">
                  <c:v>72.66</c:v>
                </c:pt>
                <c:pt idx="77">
                  <c:v>71.95</c:v>
                </c:pt>
                <c:pt idx="78">
                  <c:v>71.51</c:v>
                </c:pt>
                <c:pt idx="79">
                  <c:v>71.66999999999998</c:v>
                </c:pt>
                <c:pt idx="80">
                  <c:v>70.49</c:v>
                </c:pt>
                <c:pt idx="81">
                  <c:v>70.39</c:v>
                </c:pt>
                <c:pt idx="82">
                  <c:v>70.95</c:v>
                </c:pt>
                <c:pt idx="83">
                  <c:v>69.37</c:v>
                </c:pt>
                <c:pt idx="84">
                  <c:v>68.61</c:v>
                </c:pt>
                <c:pt idx="85">
                  <c:v>68.51</c:v>
                </c:pt>
                <c:pt idx="86">
                  <c:v>68.56</c:v>
                </c:pt>
                <c:pt idx="87">
                  <c:v>66.28</c:v>
                </c:pt>
                <c:pt idx="88">
                  <c:v>67.29</c:v>
                </c:pt>
                <c:pt idx="89">
                  <c:v>66.34</c:v>
                </c:pt>
                <c:pt idx="90">
                  <c:v>65.5</c:v>
                </c:pt>
                <c:pt idx="91">
                  <c:v>66.96</c:v>
                </c:pt>
                <c:pt idx="92">
                  <c:v>72.29</c:v>
                </c:pt>
                <c:pt idx="93">
                  <c:v>72.76</c:v>
                </c:pt>
                <c:pt idx="94">
                  <c:v>73.04</c:v>
                </c:pt>
                <c:pt idx="95">
                  <c:v>73.97</c:v>
                </c:pt>
                <c:pt idx="96">
                  <c:v>71.55</c:v>
                </c:pt>
                <c:pt idx="97">
                  <c:v>69.28</c:v>
                </c:pt>
                <c:pt idx="98">
                  <c:v>72.49</c:v>
                </c:pt>
                <c:pt idx="99">
                  <c:v>74.96</c:v>
                </c:pt>
                <c:pt idx="100">
                  <c:v>78.93</c:v>
                </c:pt>
                <c:pt idx="101">
                  <c:v>80.76</c:v>
                </c:pt>
                <c:pt idx="102">
                  <c:v>79.47</c:v>
                </c:pt>
                <c:pt idx="103">
                  <c:v>79.78</c:v>
                </c:pt>
                <c:pt idx="104">
                  <c:v>80.64</c:v>
                </c:pt>
                <c:pt idx="105">
                  <c:v>80.91</c:v>
                </c:pt>
                <c:pt idx="106">
                  <c:v>81.6</c:v>
                </c:pt>
                <c:pt idx="107">
                  <c:v>81.58</c:v>
                </c:pt>
                <c:pt idx="108">
                  <c:v>79.8</c:v>
                </c:pt>
                <c:pt idx="109">
                  <c:v>77.13</c:v>
                </c:pt>
                <c:pt idx="110">
                  <c:v>76.62</c:v>
                </c:pt>
                <c:pt idx="111">
                  <c:v>77.33</c:v>
                </c:pt>
                <c:pt idx="112">
                  <c:v>78.24</c:v>
                </c:pt>
                <c:pt idx="113">
                  <c:v>83.35</c:v>
                </c:pt>
                <c:pt idx="114">
                  <c:v>86.08</c:v>
                </c:pt>
                <c:pt idx="115">
                  <c:v>89.97</c:v>
                </c:pt>
                <c:pt idx="116">
                  <c:v>87.16999999999998</c:v>
                </c:pt>
                <c:pt idx="117">
                  <c:v>84.61</c:v>
                </c:pt>
                <c:pt idx="118">
                  <c:v>87.91</c:v>
                </c:pt>
                <c:pt idx="119">
                  <c:v>88.76</c:v>
                </c:pt>
                <c:pt idx="120">
                  <c:v>89.14</c:v>
                </c:pt>
                <c:pt idx="121">
                  <c:v>88.29</c:v>
                </c:pt>
                <c:pt idx="122">
                  <c:v>85.85</c:v>
                </c:pt>
                <c:pt idx="123">
                  <c:v>82.51</c:v>
                </c:pt>
                <c:pt idx="124">
                  <c:v>81.92</c:v>
                </c:pt>
                <c:pt idx="125">
                  <c:v>82.21</c:v>
                </c:pt>
                <c:pt idx="126">
                  <c:v>81.99</c:v>
                </c:pt>
                <c:pt idx="127">
                  <c:v>82.99</c:v>
                </c:pt>
                <c:pt idx="128">
                  <c:v>84.59</c:v>
                </c:pt>
                <c:pt idx="129">
                  <c:v>88.09</c:v>
                </c:pt>
                <c:pt idx="130">
                  <c:v>90.3</c:v>
                </c:pt>
                <c:pt idx="131">
                  <c:v>91.61</c:v>
                </c:pt>
                <c:pt idx="132">
                  <c:v>88.78</c:v>
                </c:pt>
                <c:pt idx="133">
                  <c:v>93.71</c:v>
                </c:pt>
                <c:pt idx="134">
                  <c:v>102.32</c:v>
                </c:pt>
                <c:pt idx="135">
                  <c:v>99.42</c:v>
                </c:pt>
                <c:pt idx="136">
                  <c:v>100.01</c:v>
                </c:pt>
                <c:pt idx="137">
                  <c:v>100.98</c:v>
                </c:pt>
                <c:pt idx="138">
                  <c:v>103.45</c:v>
                </c:pt>
                <c:pt idx="139">
                  <c:v>111.93</c:v>
                </c:pt>
                <c:pt idx="140">
                  <c:v>123.96</c:v>
                </c:pt>
                <c:pt idx="141">
                  <c:v>123.06</c:v>
                </c:pt>
                <c:pt idx="142">
                  <c:v>117.37</c:v>
                </c:pt>
                <c:pt idx="143">
                  <c:v>117.53</c:v>
                </c:pt>
                <c:pt idx="144">
                  <c:v>119.04</c:v>
                </c:pt>
                <c:pt idx="145">
                  <c:v>116.28</c:v>
                </c:pt>
                <c:pt idx="146">
                  <c:v>108.6</c:v>
                </c:pt>
                <c:pt idx="147">
                  <c:v>106.02</c:v>
                </c:pt>
                <c:pt idx="148">
                  <c:v>104.96</c:v>
                </c:pt>
                <c:pt idx="149">
                  <c:v>101.39</c:v>
                </c:pt>
                <c:pt idx="150">
                  <c:v>96.21</c:v>
                </c:pt>
                <c:pt idx="151">
                  <c:v>94.35</c:v>
                </c:pt>
              </c:numCache>
            </c:numRef>
          </c:val>
          <c:smooth val="0"/>
        </c:ser>
        <c:dLbls>
          <c:showLegendKey val="0"/>
          <c:showVal val="0"/>
          <c:showCatName val="0"/>
          <c:showSerName val="0"/>
          <c:showPercent val="0"/>
          <c:showBubbleSize val="0"/>
        </c:dLbls>
        <c:marker val="1"/>
        <c:smooth val="0"/>
        <c:axId val="-2140196232"/>
        <c:axId val="-2140192936"/>
      </c:lineChart>
      <c:catAx>
        <c:axId val="-2140196232"/>
        <c:scaling>
          <c:orientation val="minMax"/>
        </c:scaling>
        <c:delete val="0"/>
        <c:axPos val="b"/>
        <c:numFmt formatCode="General" sourceLinked="0"/>
        <c:majorTickMark val="none"/>
        <c:minorTickMark val="none"/>
        <c:tickLblPos val="nextTo"/>
        <c:txPr>
          <a:bodyPr/>
          <a:lstStyle/>
          <a:p>
            <a:pPr>
              <a:defRPr sz="1100"/>
            </a:pPr>
            <a:endParaRPr lang="en-US"/>
          </a:p>
        </c:txPr>
        <c:crossAx val="-2140192936"/>
        <c:crosses val="autoZero"/>
        <c:auto val="1"/>
        <c:lblAlgn val="ctr"/>
        <c:lblOffset val="100"/>
        <c:tickLblSkip val="6"/>
        <c:noMultiLvlLbl val="0"/>
      </c:catAx>
      <c:valAx>
        <c:axId val="-2140192936"/>
        <c:scaling>
          <c:orientation val="minMax"/>
          <c:min val="60.0"/>
        </c:scaling>
        <c:delete val="0"/>
        <c:axPos val="l"/>
        <c:numFmt formatCode="0.00" sourceLinked="1"/>
        <c:majorTickMark val="out"/>
        <c:minorTickMark val="none"/>
        <c:tickLblPos val="nextTo"/>
        <c:txPr>
          <a:bodyPr/>
          <a:lstStyle/>
          <a:p>
            <a:pPr>
              <a:defRPr sz="1100"/>
            </a:pPr>
            <a:endParaRPr lang="en-US"/>
          </a:p>
        </c:txPr>
        <c:crossAx val="-2140196232"/>
        <c:crosses val="autoZero"/>
        <c:crossBetween val="between"/>
      </c:valAx>
    </c:plotArea>
    <c:legend>
      <c:legendPos val="b"/>
      <c:layout>
        <c:manualLayout>
          <c:xMode val="edge"/>
          <c:yMode val="edge"/>
          <c:x val="0.125990376202975"/>
          <c:y val="0.055171697287839"/>
          <c:w val="0.831352362204724"/>
          <c:h val="0.0837171916010499"/>
        </c:manualLayout>
      </c:layout>
      <c:overlay val="0"/>
      <c:txPr>
        <a:bodyPr/>
        <a:lstStyle/>
        <a:p>
          <a:pPr>
            <a:defRPr sz="1100"/>
          </a:pPr>
          <a:endParaRPr lang="en-US"/>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305555555555556"/>
          <c:y val="0.0"/>
          <c:w val="0.938888888888889"/>
          <c:h val="0.880829237785305"/>
        </c:manualLayout>
      </c:layout>
      <c:barChart>
        <c:barDir val="col"/>
        <c:grouping val="clustered"/>
        <c:varyColors val="0"/>
        <c:ser>
          <c:idx val="0"/>
          <c:order val="0"/>
          <c:tx>
            <c:strRef>
              <c:f>'PBI monto US$'!$D$3</c:f>
              <c:strCache>
                <c:ptCount val="1"/>
                <c:pt idx="0">
                  <c:v>US$ miles de millones</c:v>
                </c:pt>
              </c:strCache>
            </c:strRef>
          </c:tx>
          <c:spPr>
            <a:solidFill>
              <a:srgbClr val="FF0000"/>
            </a:solidFill>
          </c:spPr>
          <c:invertIfNegative val="0"/>
          <c:dPt>
            <c:idx val="12"/>
            <c:invertIfNegative val="0"/>
            <c:bubble3D val="0"/>
            <c:spPr>
              <a:solidFill>
                <a:schemeClr val="bg1">
                  <a:lumMod val="65000"/>
                </a:schemeClr>
              </a:solidFill>
            </c:spPr>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'PBI monto US$'!$C$4:$C$16</c:f>
              <c:strCache>
                <c:ptCount val="13"/>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strCache>
            </c:strRef>
          </c:cat>
          <c:val>
            <c:numRef>
              <c:f>'PBI monto US$'!$D$4:$D$16</c:f>
              <c:numCache>
                <c:formatCode>0.0</c:formatCode>
                <c:ptCount val="13"/>
                <c:pt idx="0">
                  <c:v>66.71</c:v>
                </c:pt>
                <c:pt idx="1">
                  <c:v>74.969</c:v>
                </c:pt>
                <c:pt idx="2">
                  <c:v>87.88299999999998</c:v>
                </c:pt>
                <c:pt idx="3">
                  <c:v>102.19</c:v>
                </c:pt>
                <c:pt idx="4">
                  <c:v>121.616</c:v>
                </c:pt>
                <c:pt idx="5">
                  <c:v>121.228</c:v>
                </c:pt>
                <c:pt idx="6">
                  <c:v>148.562</c:v>
                </c:pt>
                <c:pt idx="7">
                  <c:v>170.605</c:v>
                </c:pt>
                <c:pt idx="8">
                  <c:v>192.495</c:v>
                </c:pt>
                <c:pt idx="9">
                  <c:v>201.979</c:v>
                </c:pt>
                <c:pt idx="10">
                  <c:v>202.841</c:v>
                </c:pt>
                <c:pt idx="11">
                  <c:v>192.113</c:v>
                </c:pt>
                <c:pt idx="12">
                  <c:v>180.291</c:v>
                </c:pt>
              </c:numCache>
            </c:numRef>
          </c:val>
        </c:ser>
        <c:dLbls>
          <c:dLblPos val="outEnd"/>
          <c:showLegendKey val="0"/>
          <c:showVal val="1"/>
          <c:showCatName val="0"/>
          <c:showSerName val="0"/>
          <c:showPercent val="0"/>
          <c:showBubbleSize val="0"/>
        </c:dLbls>
        <c:gapWidth val="150"/>
        <c:axId val="-2140839576"/>
        <c:axId val="-2140830120"/>
      </c:barChart>
      <c:catAx>
        <c:axId val="-2140839576"/>
        <c:scaling>
          <c:orientation val="minMax"/>
        </c:scaling>
        <c:delete val="0"/>
        <c:axPos val="b"/>
        <c:numFmt formatCode="General" sourceLinked="0"/>
        <c:majorTickMark val="none"/>
        <c:minorTickMark val="none"/>
        <c:tickLblPos val="nextTo"/>
        <c:txPr>
          <a:bodyPr rot="-5400000" vert="horz"/>
          <a:lstStyle/>
          <a:p>
            <a:pPr>
              <a:defRPr/>
            </a:pPr>
            <a:endParaRPr lang="en-US"/>
          </a:p>
        </c:txPr>
        <c:crossAx val="-2140830120"/>
        <c:crosses val="autoZero"/>
        <c:auto val="1"/>
        <c:lblAlgn val="ctr"/>
        <c:lblOffset val="100"/>
        <c:noMultiLvlLbl val="0"/>
      </c:catAx>
      <c:valAx>
        <c:axId val="-2140830120"/>
        <c:scaling>
          <c:orientation val="minMax"/>
        </c:scaling>
        <c:delete val="1"/>
        <c:axPos val="l"/>
        <c:numFmt formatCode="0.0" sourceLinked="1"/>
        <c:majorTickMark val="out"/>
        <c:minorTickMark val="none"/>
        <c:tickLblPos val="nextTo"/>
        <c:crossAx val="-2140839576"/>
        <c:crosses val="autoZero"/>
        <c:crossBetween val="between"/>
      </c:valAx>
    </c:plotArea>
    <c:plotVisOnly val="1"/>
    <c:dispBlanksAs val="gap"/>
    <c:showDLblsOverMax val="0"/>
  </c:chart>
  <c:txPr>
    <a:bodyPr/>
    <a:lstStyle/>
    <a:p>
      <a:pPr>
        <a:defRPr sz="1100">
          <a:latin typeface="Arial Narrow" panose="020B0606020202030204" pitchFamily="34" charset="0"/>
          <a:cs typeface="Arial" panose="020B0604020202020204" pitchFamily="34" charset="0"/>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276273947031546"/>
          <c:y val="0.0386984519720305"/>
          <c:w val="0.938888888888889"/>
          <c:h val="0.713322962208881"/>
        </c:manualLayout>
      </c:layout>
      <c:barChart>
        <c:barDir val="col"/>
        <c:grouping val="clustered"/>
        <c:varyColors val="0"/>
        <c:ser>
          <c:idx val="0"/>
          <c:order val="0"/>
          <c:spPr>
            <a:solidFill>
              <a:schemeClr val="bg1">
                <a:lumMod val="75000"/>
              </a:schemeClr>
            </a:solidFill>
            <a:ln>
              <a:noFill/>
            </a:ln>
            <a:effectLst/>
          </c:spPr>
          <c:invertIfNegative val="0"/>
          <c:dPt>
            <c:idx val="1"/>
            <c:invertIfNegative val="0"/>
            <c:bubble3D val="0"/>
            <c:spPr>
              <a:solidFill>
                <a:srgbClr val="FF0000"/>
              </a:solidFill>
              <a:ln>
                <a:noFill/>
              </a:ln>
              <a:effectLst/>
            </c:spPr>
          </c:dPt>
          <c:dLbls>
            <c:numFmt formatCode="#,##0.0" sourceLinked="0"/>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Narrow" panose="020B0606020202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'Deuda  RIN'!$D$173:$D$179</c:f>
              <c:strCache>
                <c:ptCount val="7"/>
                <c:pt idx="0">
                  <c:v>Chile</c:v>
                </c:pt>
                <c:pt idx="1">
                  <c:v>Perú</c:v>
                </c:pt>
                <c:pt idx="2">
                  <c:v>Venezuela</c:v>
                </c:pt>
                <c:pt idx="3">
                  <c:v>Colombia</c:v>
                </c:pt>
                <c:pt idx="4">
                  <c:v>México</c:v>
                </c:pt>
                <c:pt idx="5">
                  <c:v>Argentina</c:v>
                </c:pt>
                <c:pt idx="6">
                  <c:v>Brasil</c:v>
                </c:pt>
              </c:strCache>
            </c:strRef>
          </c:cat>
          <c:val>
            <c:numRef>
              <c:f>'Deuda  RIN'!$E$173:$E$179</c:f>
              <c:numCache>
                <c:formatCode>General</c:formatCode>
                <c:ptCount val="7"/>
                <c:pt idx="0">
                  <c:v>17.056</c:v>
                </c:pt>
                <c:pt idx="1">
                  <c:v>23.3</c:v>
                </c:pt>
                <c:pt idx="2">
                  <c:v>48.776</c:v>
                </c:pt>
                <c:pt idx="3">
                  <c:v>49.374</c:v>
                </c:pt>
                <c:pt idx="4">
                  <c:v>54.002</c:v>
                </c:pt>
                <c:pt idx="5">
                  <c:v>56.506</c:v>
                </c:pt>
                <c:pt idx="6">
                  <c:v>73.697</c:v>
                </c:pt>
              </c:numCache>
            </c:numRef>
          </c:val>
        </c:ser>
        <c:dLbls>
          <c:showLegendKey val="0"/>
          <c:showVal val="0"/>
          <c:showCatName val="0"/>
          <c:showSerName val="0"/>
          <c:showPercent val="0"/>
          <c:showBubbleSize val="0"/>
        </c:dLbls>
        <c:gapWidth val="219"/>
        <c:overlap val="-27"/>
        <c:axId val="-2143241112"/>
        <c:axId val="-2143237624"/>
      </c:barChart>
      <c:catAx>
        <c:axId val="-2143241112"/>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200" b="0"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crossAx val="-2143237624"/>
        <c:crosses val="autoZero"/>
        <c:auto val="1"/>
        <c:lblAlgn val="ctr"/>
        <c:lblOffset val="100"/>
        <c:noMultiLvlLbl val="0"/>
      </c:catAx>
      <c:valAx>
        <c:axId val="-2143237624"/>
        <c:scaling>
          <c:orientation val="minMax"/>
          <c:max val="80.0"/>
        </c:scaling>
        <c:delete val="1"/>
        <c:axPos val="l"/>
        <c:numFmt formatCode="General" sourceLinked="1"/>
        <c:majorTickMark val="none"/>
        <c:minorTickMark val="none"/>
        <c:tickLblPos val="nextTo"/>
        <c:crossAx val="-2143241112"/>
        <c:crosses val="autoZero"/>
        <c:crossBetween val="between"/>
      </c:valAx>
      <c:spPr>
        <a:noFill/>
        <a:ln>
          <a:noFill/>
        </a:ln>
        <a:effectLst/>
      </c:spPr>
    </c:plotArea>
    <c:plotVisOnly val="1"/>
    <c:dispBlanksAs val="gap"/>
    <c:showDLblsOverMax val="0"/>
  </c:chart>
  <c:spPr>
    <a:noFill/>
    <a:ln>
      <a:noFill/>
    </a:ln>
    <a:effectLst/>
  </c:spPr>
  <c:txPr>
    <a:bodyPr/>
    <a:lstStyle/>
    <a:p>
      <a:pPr>
        <a:defRPr sz="1200">
          <a:latin typeface="Arial Narrow" panose="020B0606020202030204" pitchFamily="34" charset="0"/>
        </a:defRPr>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spPr>
            <a:solidFill>
              <a:srgbClr val="FF0000"/>
            </a:solidFill>
          </c:spPr>
          <c:invertIfNegative val="0"/>
          <c:dPt>
            <c:idx val="12"/>
            <c:invertIfNegative val="0"/>
            <c:bubble3D val="0"/>
            <c:spPr>
              <a:solidFill>
                <a:schemeClr val="bg1">
                  <a:lumMod val="65000"/>
                </a:schemeClr>
              </a:solidFill>
              <a:ln>
                <a:noFill/>
              </a:ln>
            </c:spPr>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'Deuda pública'!$D$4:$D$16</c:f>
              <c:strCache>
                <c:ptCount val="13"/>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strCache>
            </c:strRef>
          </c:cat>
          <c:val>
            <c:numRef>
              <c:f>'Deuda pública'!$E$4:$E$16</c:f>
              <c:numCache>
                <c:formatCode>0.0</c:formatCode>
                <c:ptCount val="13"/>
                <c:pt idx="0">
                  <c:v>44.5305446442224</c:v>
                </c:pt>
                <c:pt idx="1">
                  <c:v>41.6615110431063</c:v>
                </c:pt>
                <c:pt idx="2">
                  <c:v>33.91763689725649</c:v>
                </c:pt>
                <c:pt idx="3">
                  <c:v>29.9048140586176</c:v>
                </c:pt>
                <c:pt idx="4">
                  <c:v>25.1494717942537</c:v>
                </c:pt>
                <c:pt idx="5">
                  <c:v>28.37063457457599</c:v>
                </c:pt>
                <c:pt idx="6">
                  <c:v>24.3174226299175</c:v>
                </c:pt>
                <c:pt idx="7">
                  <c:v>22.6577326144839</c:v>
                </c:pt>
                <c:pt idx="8">
                  <c:v>21.60468504877741</c:v>
                </c:pt>
                <c:pt idx="9">
                  <c:v>19.6653536518805</c:v>
                </c:pt>
                <c:pt idx="10">
                  <c:v>20.1126273506774</c:v>
                </c:pt>
                <c:pt idx="11">
                  <c:v>23.2757709993688</c:v>
                </c:pt>
                <c:pt idx="12">
                  <c:v>25.4</c:v>
                </c:pt>
              </c:numCache>
            </c:numRef>
          </c:val>
        </c:ser>
        <c:dLbls>
          <c:dLblPos val="outEnd"/>
          <c:showLegendKey val="0"/>
          <c:showVal val="1"/>
          <c:showCatName val="0"/>
          <c:showSerName val="0"/>
          <c:showPercent val="0"/>
          <c:showBubbleSize val="0"/>
        </c:dLbls>
        <c:gapWidth val="150"/>
        <c:axId val="-2142444680"/>
        <c:axId val="-2142953176"/>
      </c:barChart>
      <c:catAx>
        <c:axId val="-2142444680"/>
        <c:scaling>
          <c:orientation val="minMax"/>
        </c:scaling>
        <c:delete val="0"/>
        <c:axPos val="b"/>
        <c:numFmt formatCode="General" sourceLinked="0"/>
        <c:majorTickMark val="none"/>
        <c:minorTickMark val="none"/>
        <c:tickLblPos val="nextTo"/>
        <c:txPr>
          <a:bodyPr rot="-5400000" vert="horz"/>
          <a:lstStyle/>
          <a:p>
            <a:pPr>
              <a:defRPr/>
            </a:pPr>
            <a:endParaRPr lang="en-US"/>
          </a:p>
        </c:txPr>
        <c:crossAx val="-2142953176"/>
        <c:crosses val="autoZero"/>
        <c:auto val="1"/>
        <c:lblAlgn val="ctr"/>
        <c:lblOffset val="100"/>
        <c:noMultiLvlLbl val="0"/>
      </c:catAx>
      <c:valAx>
        <c:axId val="-2142953176"/>
        <c:scaling>
          <c:orientation val="minMax"/>
        </c:scaling>
        <c:delete val="1"/>
        <c:axPos val="l"/>
        <c:numFmt formatCode="0.0" sourceLinked="1"/>
        <c:majorTickMark val="out"/>
        <c:minorTickMark val="none"/>
        <c:tickLblPos val="nextTo"/>
        <c:crossAx val="-2142444680"/>
        <c:crosses val="autoZero"/>
        <c:crossBetween val="between"/>
      </c:valAx>
    </c:plotArea>
    <c:plotVisOnly val="1"/>
    <c:dispBlanksAs val="gap"/>
    <c:showDLblsOverMax val="0"/>
  </c:chart>
  <c:spPr>
    <a:ln>
      <a:noFill/>
    </a:ln>
  </c:spPr>
  <c:txPr>
    <a:bodyPr/>
    <a:lstStyle/>
    <a:p>
      <a:pPr>
        <a:defRPr sz="1100">
          <a:latin typeface="Arial Narrow" panose="020B0606020202030204" pitchFamily="34" charset="0"/>
        </a:defRPr>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
          <c:y val="0.0399525945449408"/>
          <c:w val="0.963069625255829"/>
          <c:h val="0.816211201369084"/>
        </c:manualLayout>
      </c:layout>
      <c:barChart>
        <c:barDir val="col"/>
        <c:grouping val="clustered"/>
        <c:varyColors val="0"/>
        <c:ser>
          <c:idx val="0"/>
          <c:order val="0"/>
          <c:spPr>
            <a:solidFill>
              <a:srgbClr val="FF0000"/>
            </a:solidFill>
          </c:spPr>
          <c:invertIfNegative val="0"/>
          <c:dLbls>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'Deuda  RIN'!$A$38:$A$50</c:f>
              <c:strCache>
                <c:ptCount val="13"/>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strCache>
            </c:strRef>
          </c:cat>
          <c:val>
            <c:numRef>
              <c:f>'Deuda  RIN'!$B$38:$B$50</c:f>
              <c:numCache>
                <c:formatCode>_(* #,##0.00_);_(* \(#,##0.00\);_(* "-"??_);_(@_)</c:formatCode>
                <c:ptCount val="13"/>
                <c:pt idx="0">
                  <c:v>12631.02031</c:v>
                </c:pt>
                <c:pt idx="1">
                  <c:v>14097.05545</c:v>
                </c:pt>
                <c:pt idx="2">
                  <c:v>17274.8194</c:v>
                </c:pt>
                <c:pt idx="3">
                  <c:v>27688.76104</c:v>
                </c:pt>
                <c:pt idx="4">
                  <c:v>31195.88652</c:v>
                </c:pt>
                <c:pt idx="5">
                  <c:v>33135.01121</c:v>
                </c:pt>
                <c:pt idx="6">
                  <c:v>44105.06301</c:v>
                </c:pt>
                <c:pt idx="7">
                  <c:v>48815.92044</c:v>
                </c:pt>
                <c:pt idx="8">
                  <c:v>63991.44132000001</c:v>
                </c:pt>
                <c:pt idx="9">
                  <c:v>65663.1</c:v>
                </c:pt>
                <c:pt idx="10">
                  <c:v>62308.10238481999</c:v>
                </c:pt>
                <c:pt idx="11">
                  <c:v>61485.0</c:v>
                </c:pt>
                <c:pt idx="12">
                  <c:v>60619.0</c:v>
                </c:pt>
              </c:numCache>
            </c:numRef>
          </c:val>
        </c:ser>
        <c:dLbls>
          <c:showLegendKey val="0"/>
          <c:showVal val="0"/>
          <c:showCatName val="0"/>
          <c:showSerName val="0"/>
          <c:showPercent val="0"/>
          <c:showBubbleSize val="0"/>
        </c:dLbls>
        <c:gapWidth val="150"/>
        <c:axId val="2146212168"/>
        <c:axId val="2146215240"/>
      </c:barChart>
      <c:catAx>
        <c:axId val="2146212168"/>
        <c:scaling>
          <c:orientation val="minMax"/>
        </c:scaling>
        <c:delete val="0"/>
        <c:axPos val="b"/>
        <c:numFmt formatCode="General" sourceLinked="0"/>
        <c:majorTickMark val="none"/>
        <c:minorTickMark val="none"/>
        <c:tickLblPos val="nextTo"/>
        <c:txPr>
          <a:bodyPr rot="-5400000" vert="horz"/>
          <a:lstStyle/>
          <a:p>
            <a:pPr>
              <a:defRPr/>
            </a:pPr>
            <a:endParaRPr lang="en-US"/>
          </a:p>
        </c:txPr>
        <c:crossAx val="2146215240"/>
        <c:crosses val="autoZero"/>
        <c:auto val="1"/>
        <c:lblAlgn val="ctr"/>
        <c:lblOffset val="100"/>
        <c:noMultiLvlLbl val="0"/>
      </c:catAx>
      <c:valAx>
        <c:axId val="2146215240"/>
        <c:scaling>
          <c:orientation val="minMax"/>
          <c:max val="70000.0"/>
        </c:scaling>
        <c:delete val="1"/>
        <c:axPos val="l"/>
        <c:numFmt formatCode="_(* #,##0.00_);_(* \(#,##0.00\);_(* &quot;-&quot;??_);_(@_)" sourceLinked="1"/>
        <c:majorTickMark val="none"/>
        <c:minorTickMark val="none"/>
        <c:tickLblPos val="none"/>
        <c:crossAx val="2146212168"/>
        <c:crosses val="autoZero"/>
        <c:crossBetween val="between"/>
        <c:dispUnits>
          <c:builtInUnit val="thousands"/>
        </c:dispUnits>
      </c:valAx>
      <c:spPr>
        <a:noFill/>
        <a:ln w="25400">
          <a:noFill/>
        </a:ln>
      </c:spPr>
    </c:plotArea>
    <c:plotVisOnly val="1"/>
    <c:dispBlanksAs val="gap"/>
    <c:showDLblsOverMax val="0"/>
  </c:chart>
  <c:txPr>
    <a:bodyPr/>
    <a:lstStyle/>
    <a:p>
      <a:pPr>
        <a:defRPr sz="1200">
          <a:latin typeface="Arial Narrow" panose="020B0606020202030204" pitchFamily="34" charset="0"/>
        </a:defRPr>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626415886609851"/>
          <c:y val="0.0248152337210862"/>
          <c:w val="0.898393594871914"/>
          <c:h val="0.78709401831266"/>
        </c:manualLayout>
      </c:layout>
      <c:barChart>
        <c:barDir val="col"/>
        <c:grouping val="clustered"/>
        <c:varyColors val="0"/>
        <c:ser>
          <c:idx val="2"/>
          <c:order val="2"/>
          <c:tx>
            <c:strRef>
              <c:f>'Arancel efectivo'!$E$7</c:f>
              <c:strCache>
                <c:ptCount val="1"/>
                <c:pt idx="0">
                  <c:v>Dispersión Arancelaria (Desv.Estandar)</c:v>
                </c:pt>
              </c:strCache>
            </c:strRef>
          </c:tx>
          <c:spPr>
            <a:solidFill>
              <a:schemeClr val="bg1">
                <a:lumMod val="65000"/>
              </a:schemeClr>
            </a:solidFill>
          </c:spPr>
          <c:invertIfNegative val="0"/>
          <c:dLbls>
            <c:dLbl>
              <c:idx val="0"/>
              <c:delete val="1"/>
              <c:extLst>
                <c:ext xmlns:c15="http://schemas.microsoft.com/office/drawing/2012/chart" uri="{CE6537A1-D6FC-4f65-9D91-7224C49458BB}"/>
              </c:extLst>
            </c:dLbl>
            <c:dLbl>
              <c:idx val="1"/>
              <c:delete val="1"/>
              <c:extLst>
                <c:ext xmlns:c15="http://schemas.microsoft.com/office/drawing/2012/chart" uri="{CE6537A1-D6FC-4f65-9D91-7224C49458BB}"/>
              </c:extLst>
            </c:dLbl>
            <c:dLbl>
              <c:idx val="2"/>
              <c:delete val="1"/>
              <c:extLst>
                <c:ext xmlns:c15="http://schemas.microsoft.com/office/drawing/2012/chart" uri="{CE6537A1-D6FC-4f65-9D91-7224C49458BB}"/>
              </c:extLst>
            </c:dLbl>
            <c:dLbl>
              <c:idx val="3"/>
              <c:delete val="1"/>
              <c:extLst>
                <c:ext xmlns:c15="http://schemas.microsoft.com/office/drawing/2012/chart" uri="{CE6537A1-D6FC-4f65-9D91-7224C49458BB}"/>
              </c:extLst>
            </c:dLbl>
            <c:dLbl>
              <c:idx val="4"/>
              <c:delete val="1"/>
              <c:extLst>
                <c:ext xmlns:c15="http://schemas.microsoft.com/office/drawing/2012/chart" uri="{CE6537A1-D6FC-4f65-9D91-7224C49458BB}"/>
              </c:extLst>
            </c:dLbl>
            <c:dLbl>
              <c:idx val="5"/>
              <c:delete val="1"/>
              <c:extLst>
                <c:ext xmlns:c15="http://schemas.microsoft.com/office/drawing/2012/chart" uri="{CE6537A1-D6FC-4f65-9D91-7224C49458BB}"/>
              </c:extLst>
            </c:dLbl>
            <c:dLbl>
              <c:idx val="6"/>
              <c:delete val="1"/>
              <c:extLst>
                <c:ext xmlns:c15="http://schemas.microsoft.com/office/drawing/2012/chart" uri="{CE6537A1-D6FC-4f65-9D91-7224C49458BB}"/>
              </c:extLst>
            </c:dLbl>
            <c:dLbl>
              <c:idx val="7"/>
              <c:delete val="1"/>
              <c:extLst>
                <c:ext xmlns:c15="http://schemas.microsoft.com/office/drawing/2012/chart" uri="{CE6537A1-D6FC-4f65-9D91-7224C49458BB}"/>
              </c:extLst>
            </c:dLbl>
            <c:dLbl>
              <c:idx val="8"/>
              <c:delete val="1"/>
              <c:extLst>
                <c:ext xmlns:c15="http://schemas.microsoft.com/office/drawing/2012/chart" uri="{CE6537A1-D6FC-4f65-9D91-7224C49458BB}"/>
              </c:extLst>
            </c:dLbl>
            <c:dLbl>
              <c:idx val="9"/>
              <c:delete val="1"/>
              <c:extLst>
                <c:ext xmlns:c15="http://schemas.microsoft.com/office/drawing/2012/chart" uri="{CE6537A1-D6FC-4f65-9D91-7224C49458BB}"/>
              </c:extLst>
            </c:dLbl>
            <c:dLbl>
              <c:idx val="10"/>
              <c:delete val="1"/>
              <c:extLst>
                <c:ext xmlns:c15="http://schemas.microsoft.com/office/drawing/2012/chart" uri="{CE6537A1-D6FC-4f65-9D91-7224C49458BB}"/>
              </c:extLst>
            </c:dLbl>
            <c:dLbl>
              <c:idx val="11"/>
              <c:delete val="1"/>
              <c:extLst>
                <c:ext xmlns:c15="http://schemas.microsoft.com/office/drawing/2012/chart" uri="{CE6537A1-D6FC-4f65-9D91-7224C49458BB}"/>
              </c:extLst>
            </c:dLbl>
            <c:dLbl>
              <c:idx val="12"/>
              <c:delete val="1"/>
              <c:extLst>
                <c:ext xmlns:c15="http://schemas.microsoft.com/office/drawing/2012/chart" uri="{CE6537A1-D6FC-4f65-9D91-7224C49458BB}"/>
              </c:extLst>
            </c:dLbl>
            <c:dLbl>
              <c:idx val="13"/>
              <c:delete val="1"/>
              <c:extLst>
                <c:ext xmlns:c15="http://schemas.microsoft.com/office/drawing/2012/chart" uri="{CE6537A1-D6FC-4f65-9D91-7224C49458BB}"/>
              </c:extLst>
            </c:dLbl>
            <c:dLbl>
              <c:idx val="14"/>
              <c:delete val="1"/>
              <c:extLst>
                <c:ext xmlns:c15="http://schemas.microsoft.com/office/drawing/2012/chart" uri="{CE6537A1-D6FC-4f65-9D91-7224C49458BB}"/>
              </c:extLst>
            </c:dLbl>
            <c:dLbl>
              <c:idx val="15"/>
              <c:delete val="1"/>
              <c:extLst>
                <c:ext xmlns:c15="http://schemas.microsoft.com/office/drawing/2012/chart" uri="{CE6537A1-D6FC-4f65-9D91-7224C49458BB}"/>
              </c:extLst>
            </c:dLbl>
            <c:dLbl>
              <c:idx val="16"/>
              <c:delete val="1"/>
              <c:extLst>
                <c:ext xmlns:c15="http://schemas.microsoft.com/office/drawing/2012/chart" uri="{CE6537A1-D6FC-4f65-9D91-7224C49458BB}"/>
              </c:extLst>
            </c:dLbl>
            <c:dLbl>
              <c:idx val="17"/>
              <c:delete val="1"/>
              <c:extLst>
                <c:ext xmlns:c15="http://schemas.microsoft.com/office/drawing/2012/chart" uri="{CE6537A1-D6FC-4f65-9D91-7224C49458BB}"/>
              </c:extLst>
            </c:dLbl>
            <c:dLbl>
              <c:idx val="18"/>
              <c:delete val="1"/>
              <c:extLst>
                <c:ext xmlns:c15="http://schemas.microsoft.com/office/drawing/2012/chart" uri="{CE6537A1-D6FC-4f65-9D91-7224C49458BB}"/>
              </c:extLst>
            </c:dLbl>
            <c:dLbl>
              <c:idx val="19"/>
              <c:delete val="1"/>
              <c:extLst>
                <c:ext xmlns:c15="http://schemas.microsoft.com/office/drawing/2012/chart" uri="{CE6537A1-D6FC-4f65-9D91-7224C49458BB}"/>
              </c:extLst>
            </c:dLbl>
            <c:dLbl>
              <c:idx val="20"/>
              <c:delete val="1"/>
              <c:extLst>
                <c:ext xmlns:c15="http://schemas.microsoft.com/office/drawing/2012/chart" uri="{CE6537A1-D6FC-4f65-9D91-7224C49458BB}"/>
              </c:extLst>
            </c:dLbl>
            <c:dLbl>
              <c:idx val="21"/>
              <c:delete val="1"/>
              <c:extLst>
                <c:ext xmlns:c15="http://schemas.microsoft.com/office/drawing/2012/chart" uri="{CE6537A1-D6FC-4f65-9D91-7224C49458BB}"/>
              </c:extLst>
            </c:dLbl>
            <c:spPr>
              <a:noFill/>
              <a:ln>
                <a:noFill/>
              </a:ln>
              <a:effectLst/>
            </c:spPr>
            <c:txPr>
              <a:bodyPr/>
              <a:lstStyle/>
              <a:p>
                <a:pPr>
                  <a:defRPr sz="12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'Arancel efectivo'!$B$8:$B$31</c:f>
              <c:strCache>
                <c:ptCount val="24"/>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strCache>
            </c:strRef>
          </c:cat>
          <c:val>
            <c:numRef>
              <c:f>'Arancel efectivo'!$E$8:$E$31</c:f>
              <c:numCache>
                <c:formatCode>0.0</c:formatCode>
                <c:ptCount val="24"/>
                <c:pt idx="0">
                  <c:v>3.4</c:v>
                </c:pt>
                <c:pt idx="1">
                  <c:v>3.4</c:v>
                </c:pt>
                <c:pt idx="2">
                  <c:v>3.4</c:v>
                </c:pt>
                <c:pt idx="3">
                  <c:v>3.4</c:v>
                </c:pt>
                <c:pt idx="4">
                  <c:v>3.5</c:v>
                </c:pt>
                <c:pt idx="5">
                  <c:v>3.5</c:v>
                </c:pt>
                <c:pt idx="6">
                  <c:v>3.7</c:v>
                </c:pt>
                <c:pt idx="7">
                  <c:v>3.7</c:v>
                </c:pt>
                <c:pt idx="8">
                  <c:v>5.3</c:v>
                </c:pt>
                <c:pt idx="9">
                  <c:v>5.7</c:v>
                </c:pt>
                <c:pt idx="10">
                  <c:v>6.1</c:v>
                </c:pt>
                <c:pt idx="11">
                  <c:v>6.18</c:v>
                </c:pt>
                <c:pt idx="12">
                  <c:v>6.27</c:v>
                </c:pt>
                <c:pt idx="13">
                  <c:v>7.96</c:v>
                </c:pt>
                <c:pt idx="14">
                  <c:v>6.2</c:v>
                </c:pt>
                <c:pt idx="15">
                  <c:v>5.9</c:v>
                </c:pt>
                <c:pt idx="16">
                  <c:v>5.88</c:v>
                </c:pt>
                <c:pt idx="17">
                  <c:v>5.88</c:v>
                </c:pt>
                <c:pt idx="18">
                  <c:v>3.86</c:v>
                </c:pt>
                <c:pt idx="19">
                  <c:v>3.84</c:v>
                </c:pt>
                <c:pt idx="20">
                  <c:v>3.84</c:v>
                </c:pt>
                <c:pt idx="21">
                  <c:v>3.656</c:v>
                </c:pt>
                <c:pt idx="22">
                  <c:v>3.656</c:v>
                </c:pt>
              </c:numCache>
            </c:numRef>
          </c:val>
        </c:ser>
        <c:dLbls>
          <c:showLegendKey val="0"/>
          <c:showVal val="0"/>
          <c:showCatName val="0"/>
          <c:showSerName val="0"/>
          <c:showPercent val="0"/>
          <c:showBubbleSize val="0"/>
        </c:dLbls>
        <c:gapWidth val="150"/>
        <c:axId val="2145782680"/>
        <c:axId val="2145779736"/>
      </c:barChart>
      <c:lineChart>
        <c:grouping val="standard"/>
        <c:varyColors val="0"/>
        <c:ser>
          <c:idx val="0"/>
          <c:order val="0"/>
          <c:tx>
            <c:strRef>
              <c:f>'Arancel efectivo'!$C$7</c:f>
              <c:strCache>
                <c:ptCount val="1"/>
                <c:pt idx="0">
                  <c:v>Arancel Promedio Nominal</c:v>
                </c:pt>
              </c:strCache>
            </c:strRef>
          </c:tx>
          <c:marker>
            <c:symbol val="none"/>
          </c:marker>
          <c:dLbls>
            <c:dLbl>
              <c:idx val="0"/>
              <c:layout>
                <c:manualLayout>
                  <c:x val="-0.0252890729084396"/>
                  <c:y val="0.0133280174459153"/>
                </c:manualLayout>
              </c:layout>
              <c:dLblPos val="r"/>
              <c:showLegendKey val="0"/>
              <c:showVal val="1"/>
              <c:showCatName val="0"/>
              <c:showSerName val="0"/>
              <c:showPercent val="0"/>
              <c:showBubbleSize val="0"/>
              <c:extLst>
                <c:ext xmlns:c15="http://schemas.microsoft.com/office/drawing/2012/chart" uri="{CE6537A1-D6FC-4f65-9D91-7224C49458BB}"/>
              </c:extLst>
            </c:dLbl>
            <c:dLbl>
              <c:idx val="1"/>
              <c:delete val="1"/>
              <c:extLst>
                <c:ext xmlns:c15="http://schemas.microsoft.com/office/drawing/2012/chart" uri="{CE6537A1-D6FC-4f65-9D91-7224C49458BB}"/>
              </c:extLst>
            </c:dLbl>
            <c:dLbl>
              <c:idx val="2"/>
              <c:delete val="1"/>
              <c:extLst>
                <c:ext xmlns:c15="http://schemas.microsoft.com/office/drawing/2012/chart" uri="{CE6537A1-D6FC-4f65-9D91-7224C49458BB}"/>
              </c:extLst>
            </c:dLbl>
            <c:dLbl>
              <c:idx val="3"/>
              <c:delete val="1"/>
              <c:extLst>
                <c:ext xmlns:c15="http://schemas.microsoft.com/office/drawing/2012/chart" uri="{CE6537A1-D6FC-4f65-9D91-7224C49458BB}"/>
              </c:extLst>
            </c:dLbl>
            <c:dLbl>
              <c:idx val="4"/>
              <c:delete val="1"/>
              <c:extLst>
                <c:ext xmlns:c15="http://schemas.microsoft.com/office/drawing/2012/chart" uri="{CE6537A1-D6FC-4f65-9D91-7224C49458BB}"/>
              </c:extLst>
            </c:dLbl>
            <c:dLbl>
              <c:idx val="5"/>
              <c:delete val="1"/>
              <c:extLst>
                <c:ext xmlns:c15="http://schemas.microsoft.com/office/drawing/2012/chart" uri="{CE6537A1-D6FC-4f65-9D91-7224C49458BB}"/>
              </c:extLst>
            </c:dLbl>
            <c:dLbl>
              <c:idx val="6"/>
              <c:delete val="1"/>
              <c:extLst>
                <c:ext xmlns:c15="http://schemas.microsoft.com/office/drawing/2012/chart" uri="{CE6537A1-D6FC-4f65-9D91-7224C49458BB}"/>
              </c:extLst>
            </c:dLbl>
            <c:dLbl>
              <c:idx val="7"/>
              <c:delete val="1"/>
              <c:extLst>
                <c:ext xmlns:c15="http://schemas.microsoft.com/office/drawing/2012/chart" uri="{CE6537A1-D6FC-4f65-9D91-7224C49458BB}"/>
              </c:extLst>
            </c:dLbl>
            <c:dLbl>
              <c:idx val="8"/>
              <c:delete val="1"/>
              <c:extLst>
                <c:ext xmlns:c15="http://schemas.microsoft.com/office/drawing/2012/chart" uri="{CE6537A1-D6FC-4f65-9D91-7224C49458BB}"/>
              </c:extLst>
            </c:dLbl>
            <c:dLbl>
              <c:idx val="9"/>
              <c:delete val="1"/>
              <c:extLst>
                <c:ext xmlns:c15="http://schemas.microsoft.com/office/drawing/2012/chart" uri="{CE6537A1-D6FC-4f65-9D91-7224C49458BB}"/>
              </c:extLst>
            </c:dLbl>
            <c:dLbl>
              <c:idx val="10"/>
              <c:delete val="1"/>
              <c:extLst>
                <c:ext xmlns:c15="http://schemas.microsoft.com/office/drawing/2012/chart" uri="{CE6537A1-D6FC-4f65-9D91-7224C49458BB}"/>
              </c:extLst>
            </c:dLbl>
            <c:dLbl>
              <c:idx val="11"/>
              <c:delete val="1"/>
              <c:extLst>
                <c:ext xmlns:c15="http://schemas.microsoft.com/office/drawing/2012/chart" uri="{CE6537A1-D6FC-4f65-9D91-7224C49458BB}"/>
              </c:extLst>
            </c:dLbl>
            <c:dLbl>
              <c:idx val="12"/>
              <c:delete val="1"/>
              <c:extLst>
                <c:ext xmlns:c15="http://schemas.microsoft.com/office/drawing/2012/chart" uri="{CE6537A1-D6FC-4f65-9D91-7224C49458BB}"/>
              </c:extLst>
            </c:dLbl>
            <c:dLbl>
              <c:idx val="13"/>
              <c:delete val="1"/>
              <c:extLst>
                <c:ext xmlns:c15="http://schemas.microsoft.com/office/drawing/2012/chart" uri="{CE6537A1-D6FC-4f65-9D91-7224C49458BB}"/>
              </c:extLst>
            </c:dLbl>
            <c:dLbl>
              <c:idx val="14"/>
              <c:delete val="1"/>
              <c:extLst>
                <c:ext xmlns:c15="http://schemas.microsoft.com/office/drawing/2012/chart" uri="{CE6537A1-D6FC-4f65-9D91-7224C49458BB}"/>
              </c:extLst>
            </c:dLbl>
            <c:dLbl>
              <c:idx val="15"/>
              <c:delete val="1"/>
              <c:extLst>
                <c:ext xmlns:c15="http://schemas.microsoft.com/office/drawing/2012/chart" uri="{CE6537A1-D6FC-4f65-9D91-7224C49458BB}"/>
              </c:extLst>
            </c:dLbl>
            <c:dLbl>
              <c:idx val="16"/>
              <c:delete val="1"/>
              <c:extLst>
                <c:ext xmlns:c15="http://schemas.microsoft.com/office/drawing/2012/chart" uri="{CE6537A1-D6FC-4f65-9D91-7224C49458BB}"/>
              </c:extLst>
            </c:dLbl>
            <c:dLbl>
              <c:idx val="17"/>
              <c:delete val="1"/>
              <c:extLst>
                <c:ext xmlns:c15="http://schemas.microsoft.com/office/drawing/2012/chart" uri="{CE6537A1-D6FC-4f65-9D91-7224C49458BB}"/>
              </c:extLst>
            </c:dLbl>
            <c:dLbl>
              <c:idx val="18"/>
              <c:delete val="1"/>
              <c:extLst>
                <c:ext xmlns:c15="http://schemas.microsoft.com/office/drawing/2012/chart" uri="{CE6537A1-D6FC-4f65-9D91-7224C49458BB}"/>
              </c:extLst>
            </c:dLbl>
            <c:dLbl>
              <c:idx val="19"/>
              <c:delete val="1"/>
              <c:extLst>
                <c:ext xmlns:c15="http://schemas.microsoft.com/office/drawing/2012/chart" uri="{CE6537A1-D6FC-4f65-9D91-7224C49458BB}"/>
              </c:extLst>
            </c:dLbl>
            <c:dLbl>
              <c:idx val="20"/>
              <c:delete val="1"/>
              <c:extLst>
                <c:ext xmlns:c15="http://schemas.microsoft.com/office/drawing/2012/chart" uri="{CE6537A1-D6FC-4f65-9D91-7224C49458BB}"/>
              </c:extLst>
            </c:dLbl>
            <c:dLbl>
              <c:idx val="21"/>
              <c:delete val="1"/>
              <c:extLst>
                <c:ext xmlns:c15="http://schemas.microsoft.com/office/drawing/2012/chart" uri="{CE6537A1-D6FC-4f65-9D91-7224C49458BB}"/>
              </c:extLst>
            </c:dLbl>
            <c:dLbl>
              <c:idx val="22"/>
              <c:delete val="1"/>
              <c:extLst>
                <c:ext xmlns:c15="http://schemas.microsoft.com/office/drawing/2012/chart" uri="{CE6537A1-D6FC-4f65-9D91-7224C49458BB}"/>
              </c:extLst>
            </c:dLbl>
            <c:dLbl>
              <c:idx val="23"/>
              <c:layout>
                <c:manualLayout>
                  <c:x val="-0.0261853681522007"/>
                  <c:y val="-0.0162791392398664"/>
                </c:manualLayout>
              </c:layout>
              <c:dLblPos val="r"/>
              <c:showLegendKey val="0"/>
              <c:showVal val="1"/>
              <c:showCatName val="0"/>
              <c:showSerName val="0"/>
              <c:showPercent val="0"/>
              <c:showBubbleSize val="0"/>
              <c:extLst>
                <c:ext xmlns:c15="http://schemas.microsoft.com/office/drawing/2012/chart" uri="{CE6537A1-D6FC-4f65-9D91-7224C49458BB}"/>
              </c:extLst>
            </c:dLbl>
            <c:spPr>
              <a:solidFill>
                <a:schemeClr val="tx2"/>
              </a:solidFill>
            </c:spPr>
            <c:txPr>
              <a:bodyPr/>
              <a:lstStyle/>
              <a:p>
                <a:pPr>
                  <a:defRPr>
                    <a:solidFill>
                      <a:schemeClr val="bg1"/>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'Arancel efectivo'!$B$8:$B$31</c:f>
              <c:strCache>
                <c:ptCount val="24"/>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strCache>
            </c:strRef>
          </c:cat>
          <c:val>
            <c:numRef>
              <c:f>'Arancel efectivo'!$C$8:$C$31</c:f>
              <c:numCache>
                <c:formatCode>0.0</c:formatCode>
                <c:ptCount val="24"/>
                <c:pt idx="0">
                  <c:v>16.3</c:v>
                </c:pt>
                <c:pt idx="1">
                  <c:v>16.3</c:v>
                </c:pt>
                <c:pt idx="2">
                  <c:v>16.3</c:v>
                </c:pt>
                <c:pt idx="3">
                  <c:v>16.3</c:v>
                </c:pt>
                <c:pt idx="4">
                  <c:v>13.5</c:v>
                </c:pt>
                <c:pt idx="5">
                  <c:v>13.5</c:v>
                </c:pt>
                <c:pt idx="6">
                  <c:v>13.5</c:v>
                </c:pt>
                <c:pt idx="7">
                  <c:v>13.5</c:v>
                </c:pt>
                <c:pt idx="8">
                  <c:v>11.8</c:v>
                </c:pt>
                <c:pt idx="9">
                  <c:v>10.9</c:v>
                </c:pt>
                <c:pt idx="10">
                  <c:v>10.4</c:v>
                </c:pt>
                <c:pt idx="11">
                  <c:v>10.24</c:v>
                </c:pt>
                <c:pt idx="12">
                  <c:v>10.06</c:v>
                </c:pt>
                <c:pt idx="13">
                  <c:v>8.3</c:v>
                </c:pt>
                <c:pt idx="14">
                  <c:v>5.7</c:v>
                </c:pt>
                <c:pt idx="15">
                  <c:v>5.0</c:v>
                </c:pt>
                <c:pt idx="16">
                  <c:v>5.0</c:v>
                </c:pt>
                <c:pt idx="17">
                  <c:v>5.0</c:v>
                </c:pt>
                <c:pt idx="18">
                  <c:v>3.17</c:v>
                </c:pt>
                <c:pt idx="19">
                  <c:v>3.17</c:v>
                </c:pt>
                <c:pt idx="20">
                  <c:v>3.17</c:v>
                </c:pt>
                <c:pt idx="21">
                  <c:v>2.233</c:v>
                </c:pt>
                <c:pt idx="22">
                  <c:v>2.233</c:v>
                </c:pt>
                <c:pt idx="23">
                  <c:v>2.233</c:v>
                </c:pt>
              </c:numCache>
            </c:numRef>
          </c:val>
          <c:smooth val="0"/>
        </c:ser>
        <c:ser>
          <c:idx val="1"/>
          <c:order val="1"/>
          <c:tx>
            <c:strRef>
              <c:f>'Arancel efectivo'!$D$7</c:f>
              <c:strCache>
                <c:ptCount val="1"/>
                <c:pt idx="0">
                  <c:v>Arancel Efectivo</c:v>
                </c:pt>
              </c:strCache>
            </c:strRef>
          </c:tx>
          <c:marker>
            <c:symbol val="none"/>
          </c:marker>
          <c:dLbls>
            <c:dLbl>
              <c:idx val="0"/>
              <c:layout>
                <c:manualLayout>
                  <c:x val="-0.0276616486768941"/>
                  <c:y val="0.0251184297757101"/>
                </c:manualLayout>
              </c:layout>
              <c:dLblPos val="r"/>
              <c:showLegendKey val="0"/>
              <c:showVal val="1"/>
              <c:showCatName val="0"/>
              <c:showSerName val="0"/>
              <c:showPercent val="0"/>
              <c:showBubbleSize val="0"/>
              <c:extLst>
                <c:ext xmlns:c15="http://schemas.microsoft.com/office/drawing/2012/chart" uri="{CE6537A1-D6FC-4f65-9D91-7224C49458BB}"/>
              </c:extLst>
            </c:dLbl>
            <c:dLbl>
              <c:idx val="1"/>
              <c:delete val="1"/>
              <c:extLst>
                <c:ext xmlns:c15="http://schemas.microsoft.com/office/drawing/2012/chart" uri="{CE6537A1-D6FC-4f65-9D91-7224C49458BB}"/>
              </c:extLst>
            </c:dLbl>
            <c:dLbl>
              <c:idx val="2"/>
              <c:delete val="1"/>
              <c:extLst>
                <c:ext xmlns:c15="http://schemas.microsoft.com/office/drawing/2012/chart" uri="{CE6537A1-D6FC-4f65-9D91-7224C49458BB}"/>
              </c:extLst>
            </c:dLbl>
            <c:dLbl>
              <c:idx val="3"/>
              <c:delete val="1"/>
              <c:extLst>
                <c:ext xmlns:c15="http://schemas.microsoft.com/office/drawing/2012/chart" uri="{CE6537A1-D6FC-4f65-9D91-7224C49458BB}"/>
              </c:extLst>
            </c:dLbl>
            <c:dLbl>
              <c:idx val="4"/>
              <c:delete val="1"/>
              <c:extLst>
                <c:ext xmlns:c15="http://schemas.microsoft.com/office/drawing/2012/chart" uri="{CE6537A1-D6FC-4f65-9D91-7224C49458BB}"/>
              </c:extLst>
            </c:dLbl>
            <c:dLbl>
              <c:idx val="5"/>
              <c:delete val="1"/>
              <c:extLst>
                <c:ext xmlns:c15="http://schemas.microsoft.com/office/drawing/2012/chart" uri="{CE6537A1-D6FC-4f65-9D91-7224C49458BB}"/>
              </c:extLst>
            </c:dLbl>
            <c:dLbl>
              <c:idx val="6"/>
              <c:delete val="1"/>
              <c:extLst>
                <c:ext xmlns:c15="http://schemas.microsoft.com/office/drawing/2012/chart" uri="{CE6537A1-D6FC-4f65-9D91-7224C49458BB}"/>
              </c:extLst>
            </c:dLbl>
            <c:dLbl>
              <c:idx val="7"/>
              <c:delete val="1"/>
              <c:extLst>
                <c:ext xmlns:c15="http://schemas.microsoft.com/office/drawing/2012/chart" uri="{CE6537A1-D6FC-4f65-9D91-7224C49458BB}"/>
              </c:extLst>
            </c:dLbl>
            <c:dLbl>
              <c:idx val="8"/>
              <c:delete val="1"/>
              <c:extLst>
                <c:ext xmlns:c15="http://schemas.microsoft.com/office/drawing/2012/chart" uri="{CE6537A1-D6FC-4f65-9D91-7224C49458BB}"/>
              </c:extLst>
            </c:dLbl>
            <c:dLbl>
              <c:idx val="9"/>
              <c:delete val="1"/>
              <c:extLst>
                <c:ext xmlns:c15="http://schemas.microsoft.com/office/drawing/2012/chart" uri="{CE6537A1-D6FC-4f65-9D91-7224C49458BB}"/>
              </c:extLst>
            </c:dLbl>
            <c:dLbl>
              <c:idx val="10"/>
              <c:delete val="1"/>
              <c:extLst>
                <c:ext xmlns:c15="http://schemas.microsoft.com/office/drawing/2012/chart" uri="{CE6537A1-D6FC-4f65-9D91-7224C49458BB}"/>
              </c:extLst>
            </c:dLbl>
            <c:dLbl>
              <c:idx val="11"/>
              <c:delete val="1"/>
              <c:extLst>
                <c:ext xmlns:c15="http://schemas.microsoft.com/office/drawing/2012/chart" uri="{CE6537A1-D6FC-4f65-9D91-7224C49458BB}"/>
              </c:extLst>
            </c:dLbl>
            <c:dLbl>
              <c:idx val="12"/>
              <c:delete val="1"/>
              <c:extLst>
                <c:ext xmlns:c15="http://schemas.microsoft.com/office/drawing/2012/chart" uri="{CE6537A1-D6FC-4f65-9D91-7224C49458BB}"/>
              </c:extLst>
            </c:dLbl>
            <c:dLbl>
              <c:idx val="13"/>
              <c:delete val="1"/>
              <c:extLst>
                <c:ext xmlns:c15="http://schemas.microsoft.com/office/drawing/2012/chart" uri="{CE6537A1-D6FC-4f65-9D91-7224C49458BB}"/>
              </c:extLst>
            </c:dLbl>
            <c:dLbl>
              <c:idx val="14"/>
              <c:delete val="1"/>
              <c:extLst>
                <c:ext xmlns:c15="http://schemas.microsoft.com/office/drawing/2012/chart" uri="{CE6537A1-D6FC-4f65-9D91-7224C49458BB}"/>
              </c:extLst>
            </c:dLbl>
            <c:dLbl>
              <c:idx val="15"/>
              <c:delete val="1"/>
              <c:extLst>
                <c:ext xmlns:c15="http://schemas.microsoft.com/office/drawing/2012/chart" uri="{CE6537A1-D6FC-4f65-9D91-7224C49458BB}"/>
              </c:extLst>
            </c:dLbl>
            <c:dLbl>
              <c:idx val="16"/>
              <c:delete val="1"/>
              <c:extLst>
                <c:ext xmlns:c15="http://schemas.microsoft.com/office/drawing/2012/chart" uri="{CE6537A1-D6FC-4f65-9D91-7224C49458BB}"/>
              </c:extLst>
            </c:dLbl>
            <c:dLbl>
              <c:idx val="17"/>
              <c:delete val="1"/>
              <c:extLst>
                <c:ext xmlns:c15="http://schemas.microsoft.com/office/drawing/2012/chart" uri="{CE6537A1-D6FC-4f65-9D91-7224C49458BB}"/>
              </c:extLst>
            </c:dLbl>
            <c:dLbl>
              <c:idx val="18"/>
              <c:delete val="1"/>
              <c:extLst>
                <c:ext xmlns:c15="http://schemas.microsoft.com/office/drawing/2012/chart" uri="{CE6537A1-D6FC-4f65-9D91-7224C49458BB}"/>
              </c:extLst>
            </c:dLbl>
            <c:dLbl>
              <c:idx val="19"/>
              <c:delete val="1"/>
              <c:extLst>
                <c:ext xmlns:c15="http://schemas.microsoft.com/office/drawing/2012/chart" uri="{CE6537A1-D6FC-4f65-9D91-7224C49458BB}"/>
              </c:extLst>
            </c:dLbl>
            <c:dLbl>
              <c:idx val="20"/>
              <c:delete val="1"/>
              <c:extLst>
                <c:ext xmlns:c15="http://schemas.microsoft.com/office/drawing/2012/chart" uri="{CE6537A1-D6FC-4f65-9D91-7224C49458BB}"/>
              </c:extLst>
            </c:dLbl>
            <c:dLbl>
              <c:idx val="21"/>
              <c:delete val="1"/>
              <c:extLst>
                <c:ext xmlns:c15="http://schemas.microsoft.com/office/drawing/2012/chart" uri="{CE6537A1-D6FC-4f65-9D91-7224C49458BB}"/>
              </c:extLst>
            </c:dLbl>
            <c:dLbl>
              <c:idx val="22"/>
              <c:delete val="1"/>
              <c:extLst>
                <c:ext xmlns:c15="http://schemas.microsoft.com/office/drawing/2012/chart" uri="{CE6537A1-D6FC-4f65-9D91-7224C49458BB}"/>
              </c:extLst>
            </c:dLbl>
            <c:dLbl>
              <c:idx val="23"/>
              <c:layout>
                <c:manualLayout>
                  <c:x val="-0.0266573531284094"/>
                  <c:y val="0.0133280174459153"/>
                </c:manualLayout>
              </c:layout>
              <c:dLblPos val="r"/>
              <c:showLegendKey val="0"/>
              <c:showVal val="1"/>
              <c:showCatName val="0"/>
              <c:showSerName val="0"/>
              <c:showPercent val="0"/>
              <c:showBubbleSize val="0"/>
              <c:extLst>
                <c:ext xmlns:c15="http://schemas.microsoft.com/office/drawing/2012/chart" uri="{CE6537A1-D6FC-4f65-9D91-7224C49458BB}"/>
              </c:extLst>
            </c:dLbl>
            <c:spPr>
              <a:solidFill>
                <a:schemeClr val="accent2"/>
              </a:solidFill>
            </c:spPr>
            <c:txPr>
              <a:bodyPr/>
              <a:lstStyle/>
              <a:p>
                <a:pPr>
                  <a:defRPr>
                    <a:solidFill>
                      <a:schemeClr val="bg1"/>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'Arancel efectivo'!$B$8:$B$31</c:f>
              <c:strCache>
                <c:ptCount val="24"/>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strCache>
            </c:strRef>
          </c:cat>
          <c:val>
            <c:numRef>
              <c:f>'Arancel efectivo'!$D$8:$D$31</c:f>
              <c:numCache>
                <c:formatCode>0.0</c:formatCode>
                <c:ptCount val="24"/>
                <c:pt idx="0">
                  <c:v>12.32</c:v>
                </c:pt>
                <c:pt idx="1">
                  <c:v>13.14</c:v>
                </c:pt>
                <c:pt idx="2">
                  <c:v>12.36</c:v>
                </c:pt>
                <c:pt idx="3">
                  <c:v>11.46</c:v>
                </c:pt>
                <c:pt idx="4">
                  <c:v>10.85</c:v>
                </c:pt>
                <c:pt idx="5">
                  <c:v>11.5</c:v>
                </c:pt>
                <c:pt idx="6">
                  <c:v>11.41</c:v>
                </c:pt>
                <c:pt idx="7">
                  <c:v>10.86</c:v>
                </c:pt>
                <c:pt idx="8">
                  <c:v>10.06</c:v>
                </c:pt>
                <c:pt idx="9">
                  <c:v>8.93</c:v>
                </c:pt>
                <c:pt idx="10">
                  <c:v>8.51</c:v>
                </c:pt>
                <c:pt idx="11">
                  <c:v>7.46</c:v>
                </c:pt>
                <c:pt idx="12">
                  <c:v>7.22</c:v>
                </c:pt>
                <c:pt idx="13">
                  <c:v>5.45</c:v>
                </c:pt>
                <c:pt idx="14">
                  <c:v>3.23</c:v>
                </c:pt>
                <c:pt idx="15">
                  <c:v>2.03</c:v>
                </c:pt>
                <c:pt idx="16">
                  <c:v>2.14</c:v>
                </c:pt>
                <c:pt idx="17">
                  <c:v>1.96</c:v>
                </c:pt>
                <c:pt idx="18">
                  <c:v>1.251</c:v>
                </c:pt>
                <c:pt idx="19">
                  <c:v>1.277</c:v>
                </c:pt>
                <c:pt idx="20">
                  <c:v>1.247</c:v>
                </c:pt>
                <c:pt idx="21">
                  <c:v>1.253</c:v>
                </c:pt>
                <c:pt idx="22">
                  <c:v>1.171</c:v>
                </c:pt>
                <c:pt idx="23">
                  <c:v>1.096</c:v>
                </c:pt>
              </c:numCache>
            </c:numRef>
          </c:val>
          <c:smooth val="0"/>
        </c:ser>
        <c:dLbls>
          <c:showLegendKey val="0"/>
          <c:showVal val="0"/>
          <c:showCatName val="0"/>
          <c:showSerName val="0"/>
          <c:showPercent val="0"/>
          <c:showBubbleSize val="0"/>
        </c:dLbls>
        <c:marker val="1"/>
        <c:smooth val="0"/>
        <c:axId val="2145773544"/>
        <c:axId val="2145776696"/>
      </c:lineChart>
      <c:catAx>
        <c:axId val="2145773544"/>
        <c:scaling>
          <c:orientation val="minMax"/>
        </c:scaling>
        <c:delete val="0"/>
        <c:axPos val="b"/>
        <c:numFmt formatCode="General" sourceLinked="0"/>
        <c:majorTickMark val="out"/>
        <c:minorTickMark val="none"/>
        <c:tickLblPos val="nextTo"/>
        <c:txPr>
          <a:bodyPr/>
          <a:lstStyle/>
          <a:p>
            <a:pPr>
              <a:defRPr sz="1200"/>
            </a:pPr>
            <a:endParaRPr lang="en-US"/>
          </a:p>
        </c:txPr>
        <c:crossAx val="2145776696"/>
        <c:crosses val="autoZero"/>
        <c:auto val="1"/>
        <c:lblAlgn val="ctr"/>
        <c:lblOffset val="100"/>
        <c:noMultiLvlLbl val="0"/>
      </c:catAx>
      <c:valAx>
        <c:axId val="2145776696"/>
        <c:scaling>
          <c:orientation val="minMax"/>
        </c:scaling>
        <c:delete val="0"/>
        <c:axPos val="l"/>
        <c:numFmt formatCode="0.0" sourceLinked="1"/>
        <c:majorTickMark val="out"/>
        <c:minorTickMark val="none"/>
        <c:tickLblPos val="nextTo"/>
        <c:crossAx val="2145773544"/>
        <c:crosses val="autoZero"/>
        <c:crossBetween val="between"/>
      </c:valAx>
      <c:valAx>
        <c:axId val="2145779736"/>
        <c:scaling>
          <c:orientation val="minMax"/>
        </c:scaling>
        <c:delete val="0"/>
        <c:axPos val="r"/>
        <c:numFmt formatCode="0.0" sourceLinked="1"/>
        <c:majorTickMark val="out"/>
        <c:minorTickMark val="none"/>
        <c:tickLblPos val="nextTo"/>
        <c:crossAx val="2145782680"/>
        <c:crosses val="max"/>
        <c:crossBetween val="between"/>
      </c:valAx>
      <c:catAx>
        <c:axId val="2145782680"/>
        <c:scaling>
          <c:orientation val="minMax"/>
        </c:scaling>
        <c:delete val="1"/>
        <c:axPos val="b"/>
        <c:numFmt formatCode="General" sourceLinked="1"/>
        <c:majorTickMark val="out"/>
        <c:minorTickMark val="none"/>
        <c:tickLblPos val="nextTo"/>
        <c:crossAx val="2145779736"/>
        <c:crosses val="autoZero"/>
        <c:auto val="1"/>
        <c:lblAlgn val="ctr"/>
        <c:lblOffset val="100"/>
        <c:noMultiLvlLbl val="0"/>
      </c:catAx>
    </c:plotArea>
    <c:legend>
      <c:legendPos val="r"/>
      <c:layout>
        <c:manualLayout>
          <c:xMode val="edge"/>
          <c:yMode val="edge"/>
          <c:x val="0.620727165580636"/>
          <c:y val="0.0421754569778516"/>
          <c:w val="0.334311646532028"/>
          <c:h val="0.164166801654782"/>
        </c:manualLayout>
      </c:layout>
      <c:overlay val="1"/>
      <c:txPr>
        <a:bodyPr/>
        <a:lstStyle/>
        <a:p>
          <a:pPr>
            <a:defRPr sz="1100"/>
          </a:pPr>
          <a:endParaRPr lang="en-US"/>
        </a:p>
      </c:txPr>
    </c:legend>
    <c:plotVisOnly val="1"/>
    <c:dispBlanksAs val="gap"/>
    <c:showDLblsOverMax val="0"/>
  </c:chart>
  <c:txPr>
    <a:bodyPr/>
    <a:lstStyle/>
    <a:p>
      <a:pPr>
        <a:defRPr sz="1100"/>
      </a:pPr>
      <a:endParaRPr lang="en-US"/>
    </a:p>
  </c:txPr>
  <c:externalData r:id="rId1">
    <c:autoUpdate val="0"/>
  </c:externalData>
  <c:userShapes r:id="rId2"/>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a:lstStyle/>
          <a:p>
            <a:pPr>
              <a:defRPr/>
            </a:pPr>
            <a:r>
              <a:rPr lang="en-US" baseline="0" dirty="0" smtClean="0"/>
              <a:t>Agro </a:t>
            </a:r>
            <a:r>
              <a:rPr lang="en-US" baseline="0" dirty="0"/>
              <a:t>Exports (millions of US$ FOB)</a:t>
            </a:r>
            <a:endParaRPr lang="en-US" dirty="0"/>
          </a:p>
        </c:rich>
      </c:tx>
      <c:layout>
        <c:manualLayout>
          <c:xMode val="edge"/>
          <c:yMode val="edge"/>
          <c:x val="0.148900232198649"/>
          <c:y val="0.0034535006531739"/>
        </c:manualLayout>
      </c:layout>
      <c:overlay val="0"/>
    </c:title>
    <c:autoTitleDeleted val="0"/>
    <c:plotArea>
      <c:layout>
        <c:manualLayout>
          <c:layoutTarget val="inner"/>
          <c:xMode val="edge"/>
          <c:yMode val="edge"/>
          <c:x val="0.0865530609525079"/>
          <c:y val="0.140716555157572"/>
          <c:w val="0.905486843501313"/>
          <c:h val="0.802938702287408"/>
        </c:manualLayout>
      </c:layout>
      <c:barChart>
        <c:barDir val="col"/>
        <c:grouping val="clustered"/>
        <c:varyColors val="0"/>
        <c:ser>
          <c:idx val="0"/>
          <c:order val="0"/>
          <c:tx>
            <c:strRef>
              <c:f>'Exportaciones Agrícolas'!$B$4</c:f>
              <c:strCache>
                <c:ptCount val="1"/>
                <c:pt idx="0">
                  <c:v>TOTAL TRADITIONAL </c:v>
                </c:pt>
              </c:strCache>
            </c:strRef>
          </c:tx>
          <c:spPr>
            <a:solidFill>
              <a:srgbClr val="FF0000"/>
            </a:solidFill>
          </c:spPr>
          <c:invertIfNegative val="0"/>
          <c:cat>
            <c:strRef>
              <c:f>'Exportaciones Agrícolas'!$C$3:$N$3</c:f>
              <c:strCache>
                <c:ptCount val="12"/>
                <c:pt idx="0">
                  <c:v>2004</c:v>
                </c:pt>
                <c:pt idx="1">
                  <c:v>2005</c:v>
                </c:pt>
                <c:pt idx="2">
                  <c:v>2006</c:v>
                </c:pt>
                <c:pt idx="3">
                  <c:v>2007</c:v>
                </c:pt>
                <c:pt idx="4">
                  <c:v>2008</c:v>
                </c:pt>
                <c:pt idx="5">
                  <c:v>2009</c:v>
                </c:pt>
                <c:pt idx="6">
                  <c:v>2010</c:v>
                </c:pt>
                <c:pt idx="7">
                  <c:v>2011</c:v>
                </c:pt>
                <c:pt idx="8">
                  <c:v>2012</c:v>
                </c:pt>
                <c:pt idx="9">
                  <c:v>2013</c:v>
                </c:pt>
                <c:pt idx="10">
                  <c:v>2014</c:v>
                </c:pt>
                <c:pt idx="11">
                  <c:v>2015</c:v>
                </c:pt>
              </c:strCache>
            </c:strRef>
          </c:cat>
          <c:val>
            <c:numRef>
              <c:f>'Exportaciones Agrícolas'!$C$4:$N$4</c:f>
              <c:numCache>
                <c:formatCode>#,##0</c:formatCode>
                <c:ptCount val="12"/>
                <c:pt idx="0">
                  <c:v>324.58942533</c:v>
                </c:pt>
                <c:pt idx="1">
                  <c:v>330.1052743800001</c:v>
                </c:pt>
                <c:pt idx="2">
                  <c:v>560.16848034</c:v>
                </c:pt>
                <c:pt idx="3">
                  <c:v>459.11708784</c:v>
                </c:pt>
                <c:pt idx="4">
                  <c:v>678.5214956999998</c:v>
                </c:pt>
                <c:pt idx="5">
                  <c:v>625.87644947</c:v>
                </c:pt>
                <c:pt idx="6">
                  <c:v>974.203889690001</c:v>
                </c:pt>
                <c:pt idx="7">
                  <c:v>1683.75231605</c:v>
                </c:pt>
                <c:pt idx="8">
                  <c:v>1092.32827431</c:v>
                </c:pt>
                <c:pt idx="9">
                  <c:v>785.5242595599981</c:v>
                </c:pt>
                <c:pt idx="10">
                  <c:v>859.4571511600009</c:v>
                </c:pt>
                <c:pt idx="11">
                  <c:v>714.87850879</c:v>
                </c:pt>
              </c:numCache>
            </c:numRef>
          </c:val>
        </c:ser>
        <c:ser>
          <c:idx val="1"/>
          <c:order val="1"/>
          <c:tx>
            <c:strRef>
              <c:f>'Exportaciones Agrícolas'!$B$5</c:f>
              <c:strCache>
                <c:ptCount val="1"/>
                <c:pt idx="0">
                  <c:v>TOTAL NON TRADITIONAL</c:v>
                </c:pt>
              </c:strCache>
            </c:strRef>
          </c:tx>
          <c:spPr>
            <a:solidFill>
              <a:srgbClr val="92D050"/>
            </a:solidFill>
          </c:spPr>
          <c:invertIfNegative val="0"/>
          <c:cat>
            <c:strRef>
              <c:f>'Exportaciones Agrícolas'!$C$3:$N$3</c:f>
              <c:strCache>
                <c:ptCount val="12"/>
                <c:pt idx="0">
                  <c:v>2004</c:v>
                </c:pt>
                <c:pt idx="1">
                  <c:v>2005</c:v>
                </c:pt>
                <c:pt idx="2">
                  <c:v>2006</c:v>
                </c:pt>
                <c:pt idx="3">
                  <c:v>2007</c:v>
                </c:pt>
                <c:pt idx="4">
                  <c:v>2008</c:v>
                </c:pt>
                <c:pt idx="5">
                  <c:v>2009</c:v>
                </c:pt>
                <c:pt idx="6">
                  <c:v>2010</c:v>
                </c:pt>
                <c:pt idx="7">
                  <c:v>2011</c:v>
                </c:pt>
                <c:pt idx="8">
                  <c:v>2012</c:v>
                </c:pt>
                <c:pt idx="9">
                  <c:v>2013</c:v>
                </c:pt>
                <c:pt idx="10">
                  <c:v>2014</c:v>
                </c:pt>
                <c:pt idx="11">
                  <c:v>2015</c:v>
                </c:pt>
              </c:strCache>
            </c:strRef>
          </c:cat>
          <c:val>
            <c:numRef>
              <c:f>'Exportaciones Agrícolas'!$C$5:$N$5</c:f>
              <c:numCache>
                <c:formatCode>#,##0</c:formatCode>
                <c:ptCount val="12"/>
                <c:pt idx="0">
                  <c:v>797.771397559997</c:v>
                </c:pt>
                <c:pt idx="1">
                  <c:v>1008.01815453</c:v>
                </c:pt>
                <c:pt idx="2">
                  <c:v>1197.09563465</c:v>
                </c:pt>
                <c:pt idx="3">
                  <c:v>1512.33573191999</c:v>
                </c:pt>
                <c:pt idx="4">
                  <c:v>1876.51733865999</c:v>
                </c:pt>
                <c:pt idx="5">
                  <c:v>1799.29001187</c:v>
                </c:pt>
                <c:pt idx="6">
                  <c:v>2203.00569690999</c:v>
                </c:pt>
                <c:pt idx="7">
                  <c:v>2834.82297609999</c:v>
                </c:pt>
                <c:pt idx="8">
                  <c:v>3084.52328020001</c:v>
                </c:pt>
                <c:pt idx="9">
                  <c:v>3445.41232020999</c:v>
                </c:pt>
                <c:pt idx="10">
                  <c:v>4236.18012513</c:v>
                </c:pt>
                <c:pt idx="11">
                  <c:v>4406.19585219004</c:v>
                </c:pt>
              </c:numCache>
            </c:numRef>
          </c:val>
        </c:ser>
        <c:dLbls>
          <c:showLegendKey val="0"/>
          <c:showVal val="0"/>
          <c:showCatName val="0"/>
          <c:showSerName val="0"/>
          <c:showPercent val="0"/>
          <c:showBubbleSize val="0"/>
        </c:dLbls>
        <c:gapWidth val="150"/>
        <c:axId val="-2146768216"/>
        <c:axId val="-2146813832"/>
      </c:barChart>
      <c:lineChart>
        <c:grouping val="standard"/>
        <c:varyColors val="0"/>
        <c:ser>
          <c:idx val="2"/>
          <c:order val="2"/>
          <c:tx>
            <c:strRef>
              <c:f>'Exportaciones Agrícolas'!$B$6</c:f>
              <c:strCache>
                <c:ptCount val="1"/>
                <c:pt idx="0">
                  <c:v>TOTAL</c:v>
                </c:pt>
              </c:strCache>
            </c:strRef>
          </c:tx>
          <c:spPr>
            <a:ln>
              <a:solidFill>
                <a:schemeClr val="accent1">
                  <a:lumMod val="60000"/>
                  <a:lumOff val="40000"/>
                </a:schemeClr>
              </a:solidFill>
            </a:ln>
          </c:spPr>
          <c:marker>
            <c:spPr>
              <a:solidFill>
                <a:schemeClr val="tx2">
                  <a:lumMod val="40000"/>
                  <a:lumOff val="60000"/>
                </a:schemeClr>
              </a:solidFill>
              <a:ln>
                <a:solidFill>
                  <a:schemeClr val="accent1">
                    <a:lumMod val="60000"/>
                    <a:lumOff val="40000"/>
                  </a:schemeClr>
                </a:solidFill>
              </a:ln>
            </c:spPr>
          </c:marker>
          <c:dLbls>
            <c:dLbl>
              <c:idx val="8"/>
              <c:layout>
                <c:manualLayout>
                  <c:x val="0.0"/>
                  <c:y val="0.0172675032658695"/>
                </c:manualLayout>
              </c:layout>
              <c:showLegendKey val="0"/>
              <c:showVal val="1"/>
              <c:showCatName val="0"/>
              <c:showSerName val="0"/>
              <c:showPercent val="0"/>
              <c:showBubbleSize val="0"/>
              <c:extLst>
                <c:ext xmlns:c15="http://schemas.microsoft.com/office/drawing/2012/chart" uri="{CE6537A1-D6FC-4f65-9D91-7224C49458BB}"/>
              </c:extLst>
            </c:dLbl>
            <c:dLbl>
              <c:idx val="10"/>
              <c:layout>
                <c:manualLayout>
                  <c:x val="-0.0100746635696994"/>
                  <c:y val="0.0207210039190434"/>
                </c:manualLayout>
              </c:layout>
              <c:showLegendKey val="0"/>
              <c:showVal val="1"/>
              <c:showCatName val="0"/>
              <c:showSerName val="0"/>
              <c:showPercent val="0"/>
              <c:showBubbleSize val="0"/>
              <c:extLst>
                <c:ext xmlns:c15="http://schemas.microsoft.com/office/drawing/2012/chart" uri="{CE6537A1-D6FC-4f65-9D91-7224C49458BB}"/>
              </c:extLst>
            </c:dLbl>
            <c:dLbl>
              <c:idx val="11"/>
              <c:layout>
                <c:manualLayout>
                  <c:x val="0.0"/>
                  <c:y val="-0.0414420078380868"/>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'Exportaciones Agrícolas'!$C$3:$N$3</c:f>
              <c:strCache>
                <c:ptCount val="12"/>
                <c:pt idx="0">
                  <c:v>2004</c:v>
                </c:pt>
                <c:pt idx="1">
                  <c:v>2005</c:v>
                </c:pt>
                <c:pt idx="2">
                  <c:v>2006</c:v>
                </c:pt>
                <c:pt idx="3">
                  <c:v>2007</c:v>
                </c:pt>
                <c:pt idx="4">
                  <c:v>2008</c:v>
                </c:pt>
                <c:pt idx="5">
                  <c:v>2009</c:v>
                </c:pt>
                <c:pt idx="6">
                  <c:v>2010</c:v>
                </c:pt>
                <c:pt idx="7">
                  <c:v>2011</c:v>
                </c:pt>
                <c:pt idx="8">
                  <c:v>2012</c:v>
                </c:pt>
                <c:pt idx="9">
                  <c:v>2013</c:v>
                </c:pt>
                <c:pt idx="10">
                  <c:v>2014</c:v>
                </c:pt>
                <c:pt idx="11">
                  <c:v>2015</c:v>
                </c:pt>
              </c:strCache>
            </c:strRef>
          </c:cat>
          <c:val>
            <c:numRef>
              <c:f>'Exportaciones Agrícolas'!$C$6:$N$6</c:f>
              <c:numCache>
                <c:formatCode>#,##0</c:formatCode>
                <c:ptCount val="12"/>
                <c:pt idx="0">
                  <c:v>1122.360822889997</c:v>
                </c:pt>
                <c:pt idx="1">
                  <c:v>1338.12342891</c:v>
                </c:pt>
                <c:pt idx="2">
                  <c:v>1757.26411499</c:v>
                </c:pt>
                <c:pt idx="3">
                  <c:v>1971.45281975999</c:v>
                </c:pt>
                <c:pt idx="4">
                  <c:v>2555.03883435999</c:v>
                </c:pt>
                <c:pt idx="5">
                  <c:v>2425.166461339999</c:v>
                </c:pt>
                <c:pt idx="6">
                  <c:v>3177.209586599991</c:v>
                </c:pt>
                <c:pt idx="7">
                  <c:v>4518.57529214999</c:v>
                </c:pt>
                <c:pt idx="8">
                  <c:v>4176.85155451001</c:v>
                </c:pt>
                <c:pt idx="9">
                  <c:v>4230.93657976999</c:v>
                </c:pt>
                <c:pt idx="10">
                  <c:v>5095.637276290001</c:v>
                </c:pt>
                <c:pt idx="11">
                  <c:v>5121.074360980038</c:v>
                </c:pt>
              </c:numCache>
            </c:numRef>
          </c:val>
          <c:smooth val="0"/>
        </c:ser>
        <c:dLbls>
          <c:showLegendKey val="0"/>
          <c:showVal val="0"/>
          <c:showCatName val="0"/>
          <c:showSerName val="0"/>
          <c:showPercent val="0"/>
          <c:showBubbleSize val="0"/>
        </c:dLbls>
        <c:marker val="1"/>
        <c:smooth val="0"/>
        <c:axId val="-2146768216"/>
        <c:axId val="-2146813832"/>
      </c:lineChart>
      <c:catAx>
        <c:axId val="-2146768216"/>
        <c:scaling>
          <c:orientation val="minMax"/>
        </c:scaling>
        <c:delete val="0"/>
        <c:axPos val="b"/>
        <c:numFmt formatCode="General" sourceLinked="0"/>
        <c:majorTickMark val="none"/>
        <c:minorTickMark val="none"/>
        <c:tickLblPos val="nextTo"/>
        <c:crossAx val="-2146813832"/>
        <c:crosses val="autoZero"/>
        <c:auto val="1"/>
        <c:lblAlgn val="ctr"/>
        <c:lblOffset val="100"/>
        <c:noMultiLvlLbl val="0"/>
      </c:catAx>
      <c:valAx>
        <c:axId val="-2146813832"/>
        <c:scaling>
          <c:orientation val="minMax"/>
        </c:scaling>
        <c:delete val="0"/>
        <c:axPos val="l"/>
        <c:numFmt formatCode="#,##0" sourceLinked="1"/>
        <c:majorTickMark val="none"/>
        <c:minorTickMark val="none"/>
        <c:tickLblPos val="low"/>
        <c:crossAx val="-2146768216"/>
        <c:crosses val="autoZero"/>
        <c:crossBetween val="between"/>
      </c:valAx>
    </c:plotArea>
    <c:legend>
      <c:legendPos val="r"/>
      <c:layout>
        <c:manualLayout>
          <c:xMode val="edge"/>
          <c:yMode val="edge"/>
          <c:x val="0.137847289798451"/>
          <c:y val="0.147429193471782"/>
          <c:w val="0.402331452011112"/>
          <c:h val="0.244163351056392"/>
        </c:manualLayout>
      </c:layout>
      <c:overlay val="0"/>
    </c:legend>
    <c:plotVisOnly val="1"/>
    <c:dispBlanksAs val="gap"/>
    <c:showDLblsOverMax val="0"/>
  </c:chart>
  <c:spPr>
    <a:ln>
      <a:noFill/>
    </a:ln>
  </c:sp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314908662143578"/>
          <c:y val="0.18649705038787"/>
          <c:w val="0.410037599846285"/>
          <c:h val="0.726323952235158"/>
        </c:manualLayout>
      </c:layout>
      <c:pieChart>
        <c:varyColors val="1"/>
        <c:ser>
          <c:idx val="0"/>
          <c:order val="0"/>
          <c:dLbls>
            <c:dLbl>
              <c:idx val="1"/>
              <c:layout>
                <c:manualLayout>
                  <c:x val="0.0134861342628655"/>
                  <c:y val="-0.0205128944211756"/>
                </c:manualLayout>
              </c:layout>
              <c:showLegendKey val="0"/>
              <c:showVal val="0"/>
              <c:showCatName val="1"/>
              <c:showSerName val="0"/>
              <c:showPercent val="1"/>
              <c:showBubbleSize val="0"/>
              <c:extLst>
                <c:ext xmlns:c15="http://schemas.microsoft.com/office/drawing/2012/chart" uri="{CE6537A1-D6FC-4f65-9D91-7224C49458BB}"/>
              </c:extLst>
            </c:dLbl>
            <c:dLbl>
              <c:idx val="2"/>
              <c:layout>
                <c:manualLayout>
                  <c:x val="0.00749486662315602"/>
                  <c:y val="0.00511497553263904"/>
                </c:manualLayout>
              </c:layout>
              <c:showLegendKey val="0"/>
              <c:showVal val="0"/>
              <c:showCatName val="1"/>
              <c:showSerName val="0"/>
              <c:showPercent val="1"/>
              <c:showBubbleSize val="0"/>
              <c:extLst>
                <c:ext xmlns:c15="http://schemas.microsoft.com/office/drawing/2012/chart" uri="{CE6537A1-D6FC-4f65-9D91-7224C49458BB}"/>
              </c:extLst>
            </c:dLbl>
            <c:dLbl>
              <c:idx val="3"/>
              <c:layout>
                <c:manualLayout>
                  <c:x val="0.00363750894759635"/>
                  <c:y val="0.0139937340496531"/>
                </c:manualLayout>
              </c:layout>
              <c:showLegendKey val="0"/>
              <c:showVal val="0"/>
              <c:showCatName val="1"/>
              <c:showSerName val="0"/>
              <c:showPercent val="1"/>
              <c:showBubbleSize val="0"/>
              <c:extLst>
                <c:ext xmlns:c15="http://schemas.microsoft.com/office/drawing/2012/chart" uri="{CE6537A1-D6FC-4f65-9D91-7224C49458BB}"/>
              </c:extLst>
            </c:dLbl>
            <c:dLbl>
              <c:idx val="4"/>
              <c:layout>
                <c:manualLayout>
                  <c:x val="0.0105693705244964"/>
                  <c:y val="0.0224713919234428"/>
                </c:manualLayout>
              </c:layout>
              <c:showLegendKey val="0"/>
              <c:showVal val="0"/>
              <c:showCatName val="1"/>
              <c:showSerName val="0"/>
              <c:showPercent val="1"/>
              <c:showBubbleSize val="0"/>
              <c:extLst>
                <c:ext xmlns:c15="http://schemas.microsoft.com/office/drawing/2012/chart" uri="{CE6537A1-D6FC-4f65-9D91-7224C49458BB}"/>
              </c:extLst>
            </c:dLbl>
            <c:dLbl>
              <c:idx val="5"/>
              <c:layout>
                <c:manualLayout>
                  <c:x val="0.00251201859203002"/>
                  <c:y val="-0.0100451194742847"/>
                </c:manualLayout>
              </c:layout>
              <c:showLegendKey val="0"/>
              <c:showVal val="0"/>
              <c:showCatName val="1"/>
              <c:showSerName val="0"/>
              <c:showPercent val="1"/>
              <c:showBubbleSize val="0"/>
              <c:extLst>
                <c:ext xmlns:c15="http://schemas.microsoft.com/office/drawing/2012/chart" uri="{CE6537A1-D6FC-4f65-9D91-7224C49458BB}"/>
              </c:extLst>
            </c:dLbl>
            <c:dLbl>
              <c:idx val="8"/>
              <c:layout>
                <c:manualLayout>
                  <c:x val="-0.00713260997211481"/>
                  <c:y val="-0.0275316013649395"/>
                </c:manualLayout>
              </c:layout>
              <c:showLegendKey val="0"/>
              <c:showVal val="0"/>
              <c:showCatName val="1"/>
              <c:showSerName val="0"/>
              <c:showPercent val="1"/>
              <c:showBubbleSize val="0"/>
              <c:extLst>
                <c:ext xmlns:c15="http://schemas.microsoft.com/office/drawing/2012/chart" uri="{CE6537A1-D6FC-4f65-9D91-7224C49458BB}"/>
              </c:extLst>
            </c:dLbl>
            <c:spPr>
              <a:noFill/>
              <a:ln>
                <a:noFill/>
              </a:ln>
              <a:effectLst/>
            </c:spPr>
            <c:showLegendKey val="0"/>
            <c:showVal val="0"/>
            <c:showCatName val="1"/>
            <c:showSerName val="0"/>
            <c:showPercent val="1"/>
            <c:showBubbleSize val="0"/>
            <c:showLeaderLines val="1"/>
            <c:extLst>
              <c:ext xmlns:c15="http://schemas.microsoft.com/office/drawing/2012/chart" uri="{CE6537A1-D6FC-4f65-9D91-7224C49458BB}"/>
            </c:extLst>
          </c:dLbls>
          <c:cat>
            <c:strRef>
              <c:f>'Segun Mercado de Destino'!$B$4:$B$13</c:f>
              <c:strCache>
                <c:ptCount val="10"/>
                <c:pt idx="0">
                  <c:v>UNITED STATES</c:v>
                </c:pt>
                <c:pt idx="1">
                  <c:v>NETHERLANDS</c:v>
                </c:pt>
                <c:pt idx="2">
                  <c:v>GERMANY</c:v>
                </c:pt>
                <c:pt idx="3">
                  <c:v>SPAIN</c:v>
                </c:pt>
                <c:pt idx="4">
                  <c:v>UNITED KINGDOM </c:v>
                </c:pt>
                <c:pt idx="5">
                  <c:v>ECUADOR</c:v>
                </c:pt>
                <c:pt idx="6">
                  <c:v>CANADA</c:v>
                </c:pt>
                <c:pt idx="7">
                  <c:v>CHINA</c:v>
                </c:pt>
                <c:pt idx="8">
                  <c:v>CHILE</c:v>
                </c:pt>
                <c:pt idx="9">
                  <c:v>OTHER </c:v>
                </c:pt>
              </c:strCache>
            </c:strRef>
          </c:cat>
          <c:val>
            <c:numRef>
              <c:f>'Segun Mercado de Destino'!$D$4:$D$13</c:f>
              <c:numCache>
                <c:formatCode>0%</c:formatCode>
                <c:ptCount val="10"/>
                <c:pt idx="0">
                  <c:v>0.316865545220746</c:v>
                </c:pt>
                <c:pt idx="1">
                  <c:v>0.128603615035878</c:v>
                </c:pt>
                <c:pt idx="2">
                  <c:v>0.056989436281639</c:v>
                </c:pt>
                <c:pt idx="3">
                  <c:v>0.0503074604599823</c:v>
                </c:pt>
                <c:pt idx="4">
                  <c:v>0.0500988327119445</c:v>
                </c:pt>
                <c:pt idx="5">
                  <c:v>0.0436315869835521</c:v>
                </c:pt>
                <c:pt idx="6">
                  <c:v>0.0281930802073409</c:v>
                </c:pt>
                <c:pt idx="7">
                  <c:v>0.0275311584776368</c:v>
                </c:pt>
                <c:pt idx="8">
                  <c:v>0.0266126303686734</c:v>
                </c:pt>
                <c:pt idx="9">
                  <c:v>0.271166654252605</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spPr>
    <a:ln>
      <a:noFill/>
    </a:ln>
  </c:sp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lt2" tx2="dk2" accent1="accent1" accent2="accent2" accent3="accent3" accent4="accent4" accent5="accent5" accent6="accent6" hlink="hlink" folHlink="folHlink"/>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a:solidFill>
                  <a:sysClr val="windowText" lastClr="000000"/>
                </a:solidFill>
                <a:latin typeface="+mn-lt"/>
                <a:ea typeface="+mn-ea"/>
                <a:cs typeface="+mn-cs"/>
              </a:defRPr>
            </a:pPr>
            <a:r>
              <a:rPr lang="en-US"/>
              <a:t>Cement production</a:t>
            </a:r>
            <a:r>
              <a:rPr lang="en-US" baseline="0"/>
              <a:t> </a:t>
            </a:r>
            <a:endParaRPr lang="en-US"/>
          </a:p>
          <a:p>
            <a:pPr marL="0" marR="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a:solidFill>
                  <a:sysClr val="windowText" lastClr="000000"/>
                </a:solidFill>
                <a:latin typeface="+mn-lt"/>
                <a:ea typeface="+mn-ea"/>
                <a:cs typeface="+mn-cs"/>
              </a:defRPr>
            </a:pPr>
            <a:r>
              <a:rPr lang="en-US" sz="1800" b="0" i="0" baseline="0">
                <a:effectLst/>
              </a:rPr>
              <a:t>(thousands of metric tones)</a:t>
            </a:r>
            <a:endParaRPr lang="es-PE">
              <a:effectLst/>
            </a:endParaRPr>
          </a:p>
        </c:rich>
      </c:tx>
      <c:overlay val="0"/>
    </c:title>
    <c:autoTitleDeleted val="0"/>
    <c:plotArea>
      <c:layout/>
      <c:barChart>
        <c:barDir val="col"/>
        <c:grouping val="clustered"/>
        <c:varyColors val="0"/>
        <c:ser>
          <c:idx val="0"/>
          <c:order val="0"/>
          <c:tx>
            <c:strRef>
              <c:f>cemento!$C$2</c:f>
              <c:strCache>
                <c:ptCount val="1"/>
                <c:pt idx="0">
                  <c:v>Cement production (MTm)</c:v>
                </c:pt>
              </c:strCache>
            </c:strRef>
          </c:tx>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cemento!$B$3:$B$8</c:f>
              <c:numCache>
                <c:formatCode>General</c:formatCode>
                <c:ptCount val="6"/>
                <c:pt idx="0">
                  <c:v>2006.0</c:v>
                </c:pt>
                <c:pt idx="1">
                  <c:v>2008.0</c:v>
                </c:pt>
                <c:pt idx="2">
                  <c:v>2010.0</c:v>
                </c:pt>
                <c:pt idx="3">
                  <c:v>2012.0</c:v>
                </c:pt>
                <c:pt idx="4">
                  <c:v>2014.0</c:v>
                </c:pt>
                <c:pt idx="5">
                  <c:v>2015.0</c:v>
                </c:pt>
              </c:numCache>
            </c:numRef>
          </c:cat>
          <c:val>
            <c:numRef>
              <c:f>cemento!$C$3:$C$8</c:f>
              <c:numCache>
                <c:formatCode>#,##0</c:formatCode>
                <c:ptCount val="6"/>
                <c:pt idx="0">
                  <c:v>5782.0</c:v>
                </c:pt>
                <c:pt idx="1">
                  <c:v>6862.0</c:v>
                </c:pt>
                <c:pt idx="2">
                  <c:v>8298.0</c:v>
                </c:pt>
                <c:pt idx="3">
                  <c:v>9847.0</c:v>
                </c:pt>
                <c:pt idx="4">
                  <c:v>10675.0</c:v>
                </c:pt>
                <c:pt idx="5">
                  <c:v>10410.0</c:v>
                </c:pt>
              </c:numCache>
            </c:numRef>
          </c:val>
        </c:ser>
        <c:dLbls>
          <c:dLblPos val="outEnd"/>
          <c:showLegendKey val="0"/>
          <c:showVal val="1"/>
          <c:showCatName val="0"/>
          <c:showSerName val="0"/>
          <c:showPercent val="0"/>
          <c:showBubbleSize val="0"/>
        </c:dLbls>
        <c:gapWidth val="150"/>
        <c:axId val="-2146719896"/>
        <c:axId val="-2147017928"/>
      </c:barChart>
      <c:catAx>
        <c:axId val="-2146719896"/>
        <c:scaling>
          <c:orientation val="minMax"/>
        </c:scaling>
        <c:delete val="0"/>
        <c:axPos val="b"/>
        <c:numFmt formatCode="General" sourceLinked="1"/>
        <c:majorTickMark val="out"/>
        <c:minorTickMark val="none"/>
        <c:tickLblPos val="nextTo"/>
        <c:crossAx val="-2147017928"/>
        <c:crosses val="autoZero"/>
        <c:auto val="1"/>
        <c:lblAlgn val="ctr"/>
        <c:lblOffset val="100"/>
        <c:noMultiLvlLbl val="0"/>
      </c:catAx>
      <c:valAx>
        <c:axId val="-2147017928"/>
        <c:scaling>
          <c:orientation val="minMax"/>
        </c:scaling>
        <c:delete val="1"/>
        <c:axPos val="l"/>
        <c:numFmt formatCode="#,##0" sourceLinked="1"/>
        <c:majorTickMark val="out"/>
        <c:minorTickMark val="none"/>
        <c:tickLblPos val="nextTo"/>
        <c:crossAx val="-2146719896"/>
        <c:crosses val="autoZero"/>
        <c:crossBetween val="between"/>
      </c:valAx>
    </c:plotArea>
    <c:plotVisOnly val="1"/>
    <c:dispBlanksAs val="gap"/>
    <c:showDLblsOverMax val="0"/>
  </c:chart>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a:lstStyle/>
          <a:p>
            <a:pPr>
              <a:defRPr/>
            </a:pPr>
            <a:r>
              <a:rPr lang="en-US"/>
              <a:t>juices and nectars</a:t>
            </a:r>
          </a:p>
          <a:p>
            <a:pPr>
              <a:defRPr/>
            </a:pPr>
            <a:r>
              <a:rPr lang="en-US" b="0"/>
              <a:t>(thousands kg)</a:t>
            </a:r>
          </a:p>
        </c:rich>
      </c:tx>
      <c:overlay val="0"/>
    </c:title>
    <c:autoTitleDeleted val="0"/>
    <c:plotArea>
      <c:layout/>
      <c:barChart>
        <c:barDir val="col"/>
        <c:grouping val="clustered"/>
        <c:varyColors val="0"/>
        <c:ser>
          <c:idx val="0"/>
          <c:order val="0"/>
          <c:tx>
            <c:strRef>
              <c:f>jugos!$B$4</c:f>
              <c:strCache>
                <c:ptCount val="1"/>
                <c:pt idx="0">
                  <c:v>Jugos y Néctares</c:v>
                </c:pt>
              </c:strCache>
            </c:strRef>
          </c:tx>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jugos!$C$3:$F$3</c:f>
              <c:numCache>
                <c:formatCode>0</c:formatCode>
                <c:ptCount val="4"/>
                <c:pt idx="0">
                  <c:v>2012.0</c:v>
                </c:pt>
                <c:pt idx="1">
                  <c:v>2013.0</c:v>
                </c:pt>
                <c:pt idx="2">
                  <c:v>2014.0</c:v>
                </c:pt>
                <c:pt idx="3">
                  <c:v>2015.0</c:v>
                </c:pt>
              </c:numCache>
            </c:numRef>
          </c:cat>
          <c:val>
            <c:numRef>
              <c:f>jugos!$C$4:$F$4</c:f>
              <c:numCache>
                <c:formatCode>#,##0</c:formatCode>
                <c:ptCount val="4"/>
                <c:pt idx="0">
                  <c:v>2.55853396059E8</c:v>
                </c:pt>
                <c:pt idx="1">
                  <c:v>2.3052286885E8</c:v>
                </c:pt>
                <c:pt idx="2">
                  <c:v>2.50795522419E8</c:v>
                </c:pt>
                <c:pt idx="3">
                  <c:v>2.69436308401E8</c:v>
                </c:pt>
              </c:numCache>
            </c:numRef>
          </c:val>
        </c:ser>
        <c:dLbls>
          <c:dLblPos val="outEnd"/>
          <c:showLegendKey val="0"/>
          <c:showVal val="1"/>
          <c:showCatName val="0"/>
          <c:showSerName val="0"/>
          <c:showPercent val="0"/>
          <c:showBubbleSize val="0"/>
        </c:dLbls>
        <c:gapWidth val="150"/>
        <c:axId val="2145596680"/>
        <c:axId val="2145605096"/>
      </c:barChart>
      <c:catAx>
        <c:axId val="2145596680"/>
        <c:scaling>
          <c:orientation val="minMax"/>
        </c:scaling>
        <c:delete val="0"/>
        <c:axPos val="b"/>
        <c:numFmt formatCode="0" sourceLinked="1"/>
        <c:majorTickMark val="out"/>
        <c:minorTickMark val="none"/>
        <c:tickLblPos val="nextTo"/>
        <c:crossAx val="2145605096"/>
        <c:crosses val="autoZero"/>
        <c:auto val="1"/>
        <c:lblAlgn val="ctr"/>
        <c:lblOffset val="100"/>
        <c:noMultiLvlLbl val="0"/>
      </c:catAx>
      <c:valAx>
        <c:axId val="2145605096"/>
        <c:scaling>
          <c:orientation val="minMax"/>
        </c:scaling>
        <c:delete val="1"/>
        <c:axPos val="l"/>
        <c:numFmt formatCode="#,##0" sourceLinked="1"/>
        <c:majorTickMark val="out"/>
        <c:minorTickMark val="none"/>
        <c:tickLblPos val="nextTo"/>
        <c:crossAx val="2145596680"/>
        <c:crosses val="autoZero"/>
        <c:crossBetween val="between"/>
        <c:dispUnits>
          <c:builtInUnit val="thousands"/>
        </c:dispUnits>
      </c:valAx>
    </c:plotArea>
    <c:plotVisOnly val="1"/>
    <c:dispBlanksAs val="gap"/>
    <c:showDLblsOverMax val="0"/>
  </c:chart>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800" b="1" i="0" baseline="0">
                <a:effectLst/>
              </a:rPr>
              <a:t>Producción de Hiladura y Tejidos </a:t>
            </a:r>
            <a:r>
              <a:rPr lang="en-US" sz="1800" b="0" i="0" baseline="0">
                <a:effectLst/>
              </a:rPr>
              <a:t>(Miles-2015)</a:t>
            </a:r>
            <a:endParaRPr lang="es-PE">
              <a:effectLst/>
            </a:endParaRPr>
          </a:p>
        </c:rich>
      </c:tx>
      <c:overlay val="0"/>
    </c:title>
    <c:autoTitleDeleted val="0"/>
    <c:plotArea>
      <c:layout/>
      <c:barChart>
        <c:barDir val="col"/>
        <c:grouping val="clustered"/>
        <c:varyColors val="0"/>
        <c:ser>
          <c:idx val="0"/>
          <c:order val="0"/>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tejidos!$B$4:$B$9</c:f>
              <c:strCache>
                <c:ptCount val="6"/>
                <c:pt idx="0">
                  <c:v>Thread and cotton mills (kg)</c:v>
                </c:pt>
                <c:pt idx="1">
                  <c:v>Thread and acrilic mills (kg)</c:v>
                </c:pt>
                <c:pt idx="2">
                  <c:v>Thread and mills : Mix  - Various (kg)</c:v>
                </c:pt>
                <c:pt idx="3">
                  <c:v>Dril fabric (m)</c:v>
                </c:pt>
                <c:pt idx="4">
                  <c:v>cotton fabrics (m)</c:v>
                </c:pt>
                <c:pt idx="5">
                  <c:v>Polyester fabrics (m)</c:v>
                </c:pt>
              </c:strCache>
            </c:strRef>
          </c:cat>
          <c:val>
            <c:numRef>
              <c:f>tejidos!$C$4:$C$9</c:f>
              <c:numCache>
                <c:formatCode>#,##0</c:formatCode>
                <c:ptCount val="6"/>
                <c:pt idx="0">
                  <c:v>2.9606406487E7</c:v>
                </c:pt>
                <c:pt idx="1">
                  <c:v>5.741341755E6</c:v>
                </c:pt>
                <c:pt idx="2">
                  <c:v>2.9798952353E7</c:v>
                </c:pt>
                <c:pt idx="3">
                  <c:v>2.601393938E7</c:v>
                </c:pt>
                <c:pt idx="4">
                  <c:v>4.399827281E7</c:v>
                </c:pt>
                <c:pt idx="5">
                  <c:v>5.5007467E6</c:v>
                </c:pt>
              </c:numCache>
            </c:numRef>
          </c:val>
        </c:ser>
        <c:dLbls>
          <c:dLblPos val="outEnd"/>
          <c:showLegendKey val="0"/>
          <c:showVal val="1"/>
          <c:showCatName val="0"/>
          <c:showSerName val="0"/>
          <c:showPercent val="0"/>
          <c:showBubbleSize val="0"/>
        </c:dLbls>
        <c:gapWidth val="150"/>
        <c:axId val="2138920328"/>
        <c:axId val="-2147200200"/>
      </c:barChart>
      <c:catAx>
        <c:axId val="2138920328"/>
        <c:scaling>
          <c:orientation val="minMax"/>
        </c:scaling>
        <c:delete val="0"/>
        <c:axPos val="b"/>
        <c:numFmt formatCode="General" sourceLinked="0"/>
        <c:majorTickMark val="out"/>
        <c:minorTickMark val="none"/>
        <c:tickLblPos val="nextTo"/>
        <c:crossAx val="-2147200200"/>
        <c:crosses val="autoZero"/>
        <c:auto val="1"/>
        <c:lblAlgn val="ctr"/>
        <c:lblOffset val="100"/>
        <c:noMultiLvlLbl val="0"/>
      </c:catAx>
      <c:valAx>
        <c:axId val="-2147200200"/>
        <c:scaling>
          <c:orientation val="minMax"/>
        </c:scaling>
        <c:delete val="1"/>
        <c:axPos val="l"/>
        <c:numFmt formatCode="#,##0" sourceLinked="1"/>
        <c:majorTickMark val="out"/>
        <c:minorTickMark val="none"/>
        <c:tickLblPos val="nextTo"/>
        <c:crossAx val="2138920328"/>
        <c:crosses val="autoZero"/>
        <c:crossBetween val="between"/>
        <c:dispUnits>
          <c:builtInUnit val="thousands"/>
          <c:dispUnitsLbl/>
        </c:dispUnits>
      </c:valAx>
    </c:plotArea>
    <c:plotVisOnly val="1"/>
    <c:dispBlanksAs val="gap"/>
    <c:showDLblsOverMax val="0"/>
  </c:chart>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ES" sz="1800" b="1" i="0" baseline="0">
                <a:effectLst/>
              </a:rPr>
              <a:t>Structure of the mining sector exports * </a:t>
            </a:r>
            <a:endParaRPr lang="es-ES">
              <a:effectLst/>
            </a:endParaRPr>
          </a:p>
        </c:rich>
      </c:tx>
      <c:overlay val="0"/>
      <c:spPr>
        <a:noFill/>
        <a:ln w="25400">
          <a:noFill/>
        </a:ln>
      </c:spPr>
    </c:title>
    <c:autoTitleDeleted val="0"/>
    <c:plotArea>
      <c:layout/>
      <c:pieChart>
        <c:varyColors val="1"/>
        <c:ser>
          <c:idx val="0"/>
          <c:order val="0"/>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Lbls>
            <c:dLbl>
              <c:idx val="0"/>
              <c:layout>
                <c:manualLayout>
                  <c:x val="0.136431110746365"/>
                  <c:y val="-0.152845851994168"/>
                </c:manualLayout>
              </c:layout>
              <c:dLblPos val="bestFit"/>
              <c:showLegendKey val="0"/>
              <c:showVal val="0"/>
              <c:showCatName val="0"/>
              <c:showSerName val="0"/>
              <c:showPercent val="1"/>
              <c:showBubbleSize val="0"/>
              <c:extLst>
                <c:ext xmlns:c15="http://schemas.microsoft.com/office/drawing/2012/chart" uri="{CE6537A1-D6FC-4f65-9D91-7224C49458BB}"/>
              </c:extLst>
            </c:dLbl>
            <c:dLbl>
              <c:idx val="3"/>
              <c:layout>
                <c:manualLayout>
                  <c:x val="0.0482542228463635"/>
                  <c:y val="-0.0105587975300829"/>
                </c:manualLayout>
              </c:layout>
              <c:dLblPos val="bestFit"/>
              <c:showLegendKey val="0"/>
              <c:showVal val="0"/>
              <c:showCatName val="0"/>
              <c:showSerName val="0"/>
              <c:showPercent val="1"/>
              <c:showBubbleSize val="0"/>
              <c:extLst>
                <c:ext xmlns:c15="http://schemas.microsoft.com/office/drawing/2012/chart" uri="{CE6537A1-D6FC-4f65-9D91-7224C49458BB}"/>
              </c:extLst>
            </c:dLbl>
            <c:spPr>
              <a:noFill/>
              <a:ln w="25400">
                <a:noFill/>
              </a:ln>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Hoja1!$C$7:$C$10</c:f>
              <c:strCache>
                <c:ptCount val="4"/>
                <c:pt idx="0">
                  <c:v>Mining</c:v>
                </c:pt>
                <c:pt idx="1">
                  <c:v>Non - metallic minerals</c:v>
                </c:pt>
                <c:pt idx="2">
                  <c:v>iron - steel and  jewerly</c:v>
                </c:pt>
                <c:pt idx="3">
                  <c:v>Metal-mechanics</c:v>
                </c:pt>
              </c:strCache>
            </c:strRef>
          </c:cat>
          <c:val>
            <c:numRef>
              <c:f>Hoja1!$D$7:$D$10</c:f>
              <c:numCache>
                <c:formatCode>#,##0.000</c:formatCode>
                <c:ptCount val="4"/>
                <c:pt idx="0">
                  <c:v>4374.0</c:v>
                </c:pt>
                <c:pt idx="1">
                  <c:v>156.0</c:v>
                </c:pt>
                <c:pt idx="2">
                  <c:v>237.0</c:v>
                </c:pt>
                <c:pt idx="3">
                  <c:v>102.0</c:v>
                </c:pt>
              </c:numCache>
            </c:numRef>
          </c:val>
        </c:ser>
        <c:dLbls>
          <c:showLegendKey val="0"/>
          <c:showVal val="0"/>
          <c:showCatName val="0"/>
          <c:showSerName val="0"/>
          <c:showPercent val="0"/>
          <c:showBubbleSize val="0"/>
          <c:showLeaderLines val="1"/>
        </c:dLbls>
        <c:firstSliceAng val="0"/>
      </c:pieChart>
      <c:spPr>
        <a:noFill/>
        <a:ln w="25400">
          <a:noFill/>
        </a:ln>
      </c:spPr>
    </c:plotArea>
    <c:legend>
      <c:legendPos val="b"/>
      <c:overlay val="0"/>
      <c:spPr>
        <a:noFill/>
        <a:ln w="25400">
          <a:noFill/>
        </a:ln>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bg1">
                <a:lumMod val="75000"/>
              </a:schemeClr>
            </a:solidFill>
          </c:spPr>
          <c:invertIfNegative val="0"/>
          <c:dPt>
            <c:idx val="6"/>
            <c:invertIfNegative val="0"/>
            <c:bubble3D val="0"/>
            <c:spPr>
              <a:solidFill>
                <a:srgbClr val="FF0000"/>
              </a:solidFill>
            </c:spPr>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'PBI PERU'!$A$94:$A$100</c:f>
              <c:strCache>
                <c:ptCount val="7"/>
                <c:pt idx="0">
                  <c:v>Venezuela</c:v>
                </c:pt>
                <c:pt idx="1">
                  <c:v>Brasil</c:v>
                </c:pt>
                <c:pt idx="2">
                  <c:v>Argentina</c:v>
                </c:pt>
                <c:pt idx="3">
                  <c:v>Chile</c:v>
                </c:pt>
                <c:pt idx="4">
                  <c:v>México</c:v>
                </c:pt>
                <c:pt idx="5">
                  <c:v>Colombia</c:v>
                </c:pt>
                <c:pt idx="6">
                  <c:v>Perú</c:v>
                </c:pt>
              </c:strCache>
            </c:strRef>
          </c:cat>
          <c:val>
            <c:numRef>
              <c:f>'PBI PERU'!$C$94:$C$100</c:f>
              <c:numCache>
                <c:formatCode>0.0</c:formatCode>
                <c:ptCount val="7"/>
                <c:pt idx="0">
                  <c:v>-6.25</c:v>
                </c:pt>
                <c:pt idx="1">
                  <c:v>-1.9035</c:v>
                </c:pt>
                <c:pt idx="2">
                  <c:v>0.8845</c:v>
                </c:pt>
                <c:pt idx="3">
                  <c:v>1.8185</c:v>
                </c:pt>
                <c:pt idx="4">
                  <c:v>2.492</c:v>
                </c:pt>
                <c:pt idx="5">
                  <c:v>2.7355</c:v>
                </c:pt>
                <c:pt idx="6">
                  <c:v>4.3</c:v>
                </c:pt>
              </c:numCache>
            </c:numRef>
          </c:val>
        </c:ser>
        <c:dLbls>
          <c:showLegendKey val="0"/>
          <c:showVal val="1"/>
          <c:showCatName val="0"/>
          <c:showSerName val="0"/>
          <c:showPercent val="0"/>
          <c:showBubbleSize val="0"/>
        </c:dLbls>
        <c:gapWidth val="75"/>
        <c:axId val="-2140654136"/>
        <c:axId val="-2140644648"/>
      </c:barChart>
      <c:catAx>
        <c:axId val="-2140654136"/>
        <c:scaling>
          <c:orientation val="minMax"/>
        </c:scaling>
        <c:delete val="0"/>
        <c:axPos val="l"/>
        <c:numFmt formatCode="General" sourceLinked="0"/>
        <c:majorTickMark val="none"/>
        <c:minorTickMark val="none"/>
        <c:tickLblPos val="low"/>
        <c:crossAx val="-2140644648"/>
        <c:crosses val="autoZero"/>
        <c:auto val="1"/>
        <c:lblAlgn val="ctr"/>
        <c:lblOffset val="100"/>
        <c:tickLblSkip val="1"/>
        <c:noMultiLvlLbl val="0"/>
      </c:catAx>
      <c:valAx>
        <c:axId val="-2140644648"/>
        <c:scaling>
          <c:orientation val="minMax"/>
        </c:scaling>
        <c:delete val="0"/>
        <c:axPos val="b"/>
        <c:numFmt formatCode="0.0" sourceLinked="1"/>
        <c:majorTickMark val="none"/>
        <c:minorTickMark val="none"/>
        <c:tickLblPos val="none"/>
        <c:crossAx val="-2140654136"/>
        <c:crosses val="autoZero"/>
        <c:crossBetween val="between"/>
      </c:valAx>
    </c:plotArea>
    <c:plotVisOnly val="1"/>
    <c:dispBlanksAs val="gap"/>
    <c:showDLblsOverMax val="0"/>
  </c:chart>
  <c:spPr>
    <a:ln>
      <a:noFill/>
    </a:ln>
  </c:spPr>
  <c:txPr>
    <a:bodyPr/>
    <a:lstStyle/>
    <a:p>
      <a:pPr>
        <a:defRPr sz="1200">
          <a:latin typeface="Arial Narrow" pitchFamily="34" charset="0"/>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ES"/>
              <a:t>Minig Investment</a:t>
            </a:r>
            <a:endParaRPr lang="es-ES" baseline="0"/>
          </a:p>
          <a:p>
            <a:pPr>
              <a:defRPr sz="1400" b="0" i="0" u="none" strike="noStrike" kern="1200" spc="0" baseline="0">
                <a:solidFill>
                  <a:schemeClr val="tx1">
                    <a:lumMod val="65000"/>
                    <a:lumOff val="35000"/>
                  </a:schemeClr>
                </a:solidFill>
                <a:latin typeface="+mn-lt"/>
                <a:ea typeface="+mn-ea"/>
                <a:cs typeface="+mn-cs"/>
              </a:defRPr>
            </a:pPr>
            <a:r>
              <a:rPr lang="es-ES" baseline="0"/>
              <a:t>( US$ Million)</a:t>
            </a:r>
            <a:endParaRPr lang="es-ES"/>
          </a:p>
        </c:rich>
      </c:tx>
      <c:overlay val="0"/>
      <c:spPr>
        <a:noFill/>
        <a:ln w="25400">
          <a:noFill/>
        </a:ln>
      </c:spPr>
    </c:title>
    <c:autoTitleDeleted val="0"/>
    <c:plotArea>
      <c:layout/>
      <c:barChart>
        <c:barDir val="col"/>
        <c:grouping val="clustered"/>
        <c:varyColors val="0"/>
        <c:ser>
          <c:idx val="0"/>
          <c:order val="0"/>
          <c:spPr>
            <a:solidFill>
              <a:srgbClr val="4F81BD"/>
            </a:solidFill>
            <a:ln w="25400">
              <a:noFill/>
            </a:ln>
          </c:spPr>
          <c:invertIfNegative val="0"/>
          <c:cat>
            <c:strRef>
              <c:f>Hoja1!$B$20:$B$24</c:f>
              <c:strCache>
                <c:ptCount val="5"/>
                <c:pt idx="0">
                  <c:v>2012</c:v>
                </c:pt>
                <c:pt idx="1">
                  <c:v>2013</c:v>
                </c:pt>
                <c:pt idx="2">
                  <c:v>2014</c:v>
                </c:pt>
                <c:pt idx="3">
                  <c:v>2015</c:v>
                </c:pt>
                <c:pt idx="4">
                  <c:v>2016**</c:v>
                </c:pt>
              </c:strCache>
            </c:strRef>
          </c:cat>
          <c:val>
            <c:numRef>
              <c:f>Hoja1!$D$20:$D$24</c:f>
              <c:numCache>
                <c:formatCode>#,##0</c:formatCode>
                <c:ptCount val="5"/>
                <c:pt idx="0">
                  <c:v>8503.579953999999</c:v>
                </c:pt>
                <c:pt idx="1">
                  <c:v>9924.234559</c:v>
                </c:pt>
                <c:pt idx="2">
                  <c:v>8872.806736999999</c:v>
                </c:pt>
                <c:pt idx="3">
                  <c:v>7525.266725</c:v>
                </c:pt>
                <c:pt idx="4">
                  <c:v>1643.883076</c:v>
                </c:pt>
              </c:numCache>
            </c:numRef>
          </c:val>
        </c:ser>
        <c:dLbls>
          <c:showLegendKey val="0"/>
          <c:showVal val="0"/>
          <c:showCatName val="0"/>
          <c:showSerName val="0"/>
          <c:showPercent val="0"/>
          <c:showBubbleSize val="0"/>
        </c:dLbls>
        <c:gapWidth val="219"/>
        <c:overlap val="-27"/>
        <c:axId val="2133793896"/>
        <c:axId val="2133785720"/>
      </c:barChart>
      <c:catAx>
        <c:axId val="2133793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33785720"/>
        <c:crosses val="autoZero"/>
        <c:auto val="1"/>
        <c:lblAlgn val="ctr"/>
        <c:lblOffset val="100"/>
        <c:noMultiLvlLbl val="0"/>
      </c:catAx>
      <c:valAx>
        <c:axId val="213378572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ln w="9525">
            <a:noFill/>
          </a:ln>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33793896"/>
        <c:crosses val="autoZero"/>
        <c:crossBetween val="between"/>
      </c:valAx>
      <c:spPr>
        <a:noFill/>
        <a:ln w="25400">
          <a:noFill/>
        </a:ln>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en-US" noProof="0"/>
            </a:pPr>
            <a:r>
              <a:rPr lang="en-US" noProof="0" dirty="0" smtClean="0"/>
              <a:t>Energy indicators </a:t>
            </a:r>
            <a:r>
              <a:rPr lang="en-US" baseline="0" noProof="0" dirty="0" smtClean="0"/>
              <a:t>(MW</a:t>
            </a:r>
            <a:r>
              <a:rPr lang="en-US" baseline="0" noProof="0" dirty="0"/>
              <a:t>)</a:t>
            </a:r>
            <a:endParaRPr lang="en-US" noProof="0" dirty="0"/>
          </a:p>
        </c:rich>
      </c:tx>
      <c:overlay val="0"/>
    </c:title>
    <c:autoTitleDeleted val="0"/>
    <c:plotArea>
      <c:layout/>
      <c:barChart>
        <c:barDir val="col"/>
        <c:grouping val="clustered"/>
        <c:varyColors val="0"/>
        <c:ser>
          <c:idx val="0"/>
          <c:order val="0"/>
          <c:tx>
            <c:strRef>
              <c:f>'Indicadores energ-Electri'!$B$10</c:f>
              <c:strCache>
                <c:ptCount val="1"/>
                <c:pt idx="0">
                  <c:v>POTENCIA INSTALADA</c:v>
                </c:pt>
              </c:strCache>
            </c:strRef>
          </c:tx>
          <c:invertIfNegative val="0"/>
          <c:dLbls>
            <c:dLbl>
              <c:idx val="0"/>
              <c:layout>
                <c:manualLayout>
                  <c:x val="-0.00350877192982456"/>
                  <c:y val="-0.0428036310960628"/>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1"/>
              <c:delete val="1"/>
              <c:extLst>
                <c:ext xmlns:c15="http://schemas.microsoft.com/office/drawing/2012/chart" uri="{CE6537A1-D6FC-4f65-9D91-7224C49458BB}"/>
              </c:extLst>
            </c:dLbl>
            <c:dLbl>
              <c:idx val="2"/>
              <c:delete val="1"/>
              <c:extLst>
                <c:ext xmlns:c15="http://schemas.microsoft.com/office/drawing/2012/chart" uri="{CE6537A1-D6FC-4f65-9D91-7224C49458BB}"/>
              </c:extLst>
            </c:dLbl>
            <c:dLbl>
              <c:idx val="3"/>
              <c:delete val="1"/>
              <c:extLst>
                <c:ext xmlns:c15="http://schemas.microsoft.com/office/drawing/2012/chart" uri="{CE6537A1-D6FC-4f65-9D91-7224C49458BB}"/>
              </c:extLst>
            </c:dLbl>
            <c:dLbl>
              <c:idx val="4"/>
              <c:delete val="1"/>
              <c:extLst>
                <c:ext xmlns:c15="http://schemas.microsoft.com/office/drawing/2012/chart" uri="{CE6537A1-D6FC-4f65-9D91-7224C49458BB}"/>
              </c:extLst>
            </c:dLbl>
            <c:dLbl>
              <c:idx val="5"/>
              <c:layout>
                <c:manualLayout>
                  <c:x val="0.0"/>
                  <c:y val="0.0"/>
                </c:manualLayout>
              </c:layout>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'Indicadores energ-Electri'!$C$9:$H$9</c:f>
              <c:strCache>
                <c:ptCount val="6"/>
                <c:pt idx="0">
                  <c:v>1995</c:v>
                </c:pt>
                <c:pt idx="1">
                  <c:v>1999</c:v>
                </c:pt>
                <c:pt idx="2">
                  <c:v>2003</c:v>
                </c:pt>
                <c:pt idx="3">
                  <c:v>2007</c:v>
                </c:pt>
                <c:pt idx="4">
                  <c:v>2011</c:v>
                </c:pt>
                <c:pt idx="5">
                  <c:v>2015/P</c:v>
                </c:pt>
              </c:strCache>
            </c:strRef>
          </c:cat>
          <c:val>
            <c:numRef>
              <c:f>'Indicadores energ-Electri'!$C$10:$H$10</c:f>
              <c:numCache>
                <c:formatCode>#,##0</c:formatCode>
                <c:ptCount val="6"/>
                <c:pt idx="0">
                  <c:v>4462.0</c:v>
                </c:pt>
                <c:pt idx="1">
                  <c:v>5742.0</c:v>
                </c:pt>
                <c:pt idx="2">
                  <c:v>5970.0</c:v>
                </c:pt>
                <c:pt idx="3">
                  <c:v>7028.0</c:v>
                </c:pt>
                <c:pt idx="4">
                  <c:v>8683.0</c:v>
                </c:pt>
                <c:pt idx="5">
                  <c:v>12252.0</c:v>
                </c:pt>
              </c:numCache>
            </c:numRef>
          </c:val>
        </c:ser>
        <c:ser>
          <c:idx val="1"/>
          <c:order val="1"/>
          <c:tx>
            <c:strRef>
              <c:f>'Indicadores energ-Electri'!$B$11</c:f>
              <c:strCache>
                <c:ptCount val="1"/>
                <c:pt idx="0">
                  <c:v>POTENCIA EFECTIVA</c:v>
                </c:pt>
              </c:strCache>
            </c:strRef>
          </c:tx>
          <c:invertIfNegative val="0"/>
          <c:dLbls>
            <c:dLbl>
              <c:idx val="0"/>
              <c:layout>
                <c:manualLayout>
                  <c:x val="-1.60816855680253E-17"/>
                  <c:y val="0.0128410893288188"/>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1"/>
              <c:delete val="1"/>
              <c:extLst>
                <c:ext xmlns:c15="http://schemas.microsoft.com/office/drawing/2012/chart" uri="{CE6537A1-D6FC-4f65-9D91-7224C49458BB}"/>
              </c:extLst>
            </c:dLbl>
            <c:dLbl>
              <c:idx val="2"/>
              <c:delete val="1"/>
              <c:extLst>
                <c:ext xmlns:c15="http://schemas.microsoft.com/office/drawing/2012/chart" uri="{CE6537A1-D6FC-4f65-9D91-7224C49458BB}"/>
              </c:extLst>
            </c:dLbl>
            <c:dLbl>
              <c:idx val="3"/>
              <c:delete val="1"/>
              <c:extLst>
                <c:ext xmlns:c15="http://schemas.microsoft.com/office/drawing/2012/chart" uri="{CE6537A1-D6FC-4f65-9D91-7224C49458BB}"/>
              </c:extLst>
            </c:dLbl>
            <c:dLbl>
              <c:idx val="4"/>
              <c:delete val="1"/>
              <c:extLst>
                <c:ext xmlns:c15="http://schemas.microsoft.com/office/drawing/2012/chart" uri="{CE6537A1-D6FC-4f65-9D91-7224C49458BB}"/>
              </c:extLst>
            </c:dLbl>
            <c:dLbl>
              <c:idx val="5"/>
              <c:layout>
                <c:manualLayout>
                  <c:x val="0.0128314411279985"/>
                  <c:y val="0.0128410893288188"/>
                </c:manualLayout>
              </c:layout>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'Indicadores energ-Electri'!$C$9:$H$9</c:f>
              <c:strCache>
                <c:ptCount val="6"/>
                <c:pt idx="0">
                  <c:v>1995</c:v>
                </c:pt>
                <c:pt idx="1">
                  <c:v>1999</c:v>
                </c:pt>
                <c:pt idx="2">
                  <c:v>2003</c:v>
                </c:pt>
                <c:pt idx="3">
                  <c:v>2007</c:v>
                </c:pt>
                <c:pt idx="4">
                  <c:v>2011</c:v>
                </c:pt>
                <c:pt idx="5">
                  <c:v>2015/P</c:v>
                </c:pt>
              </c:strCache>
            </c:strRef>
          </c:cat>
          <c:val>
            <c:numRef>
              <c:f>'Indicadores energ-Electri'!$C$11:$H$11</c:f>
              <c:numCache>
                <c:formatCode>#,##0</c:formatCode>
                <c:ptCount val="6"/>
                <c:pt idx="0">
                  <c:v>4075.0</c:v>
                </c:pt>
                <c:pt idx="1">
                  <c:v>5116.0</c:v>
                </c:pt>
                <c:pt idx="2">
                  <c:v>5422.0</c:v>
                </c:pt>
                <c:pt idx="3">
                  <c:v>6352.0</c:v>
                </c:pt>
                <c:pt idx="4">
                  <c:v>8043.0</c:v>
                </c:pt>
                <c:pt idx="5">
                  <c:v>11296.0</c:v>
                </c:pt>
              </c:numCache>
            </c:numRef>
          </c:val>
        </c:ser>
        <c:ser>
          <c:idx val="2"/>
          <c:order val="2"/>
          <c:tx>
            <c:strRef>
              <c:f>'Indicadores energ-Electri'!$B$12</c:f>
              <c:strCache>
                <c:ptCount val="1"/>
                <c:pt idx="0">
                  <c:v>MÁXIMA DEMANDA DEL SEIN </c:v>
                </c:pt>
              </c:strCache>
            </c:strRef>
          </c:tx>
          <c:invertIfNegative val="0"/>
          <c:dLbls>
            <c:dLbl>
              <c:idx val="0"/>
              <c:layout>
                <c:manualLayout>
                  <c:x val="0.0155038759689923"/>
                  <c:y val="0.0"/>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1"/>
              <c:delete val="1"/>
              <c:extLst>
                <c:ext xmlns:c15="http://schemas.microsoft.com/office/drawing/2012/chart" uri="{CE6537A1-D6FC-4f65-9D91-7224C49458BB}"/>
              </c:extLst>
            </c:dLbl>
            <c:dLbl>
              <c:idx val="2"/>
              <c:delete val="1"/>
              <c:extLst>
                <c:ext xmlns:c15="http://schemas.microsoft.com/office/drawing/2012/chart" uri="{CE6537A1-D6FC-4f65-9D91-7224C49458BB}"/>
              </c:extLst>
            </c:dLbl>
            <c:dLbl>
              <c:idx val="3"/>
              <c:delete val="1"/>
              <c:extLst>
                <c:ext xmlns:c15="http://schemas.microsoft.com/office/drawing/2012/chart" uri="{CE6537A1-D6FC-4f65-9D91-7224C49458BB}"/>
              </c:extLst>
            </c:dLbl>
            <c:dLbl>
              <c:idx val="4"/>
              <c:delete val="1"/>
              <c:extLst>
                <c:ext xmlns:c15="http://schemas.microsoft.com/office/drawing/2012/chart" uri="{CE6537A1-D6FC-4f65-9D91-7224C49458BB}"/>
              </c:extLst>
            </c:dLbl>
            <c:dLbl>
              <c:idx val="5"/>
              <c:layout>
                <c:manualLayout>
                  <c:x val="0.00701754385964899"/>
                  <c:y val="0.00428036310960628"/>
                </c:manualLayout>
              </c:layout>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'Indicadores energ-Electri'!$C$9:$H$9</c:f>
              <c:strCache>
                <c:ptCount val="6"/>
                <c:pt idx="0">
                  <c:v>1995</c:v>
                </c:pt>
                <c:pt idx="1">
                  <c:v>1999</c:v>
                </c:pt>
                <c:pt idx="2">
                  <c:v>2003</c:v>
                </c:pt>
                <c:pt idx="3">
                  <c:v>2007</c:v>
                </c:pt>
                <c:pt idx="4">
                  <c:v>2011</c:v>
                </c:pt>
                <c:pt idx="5">
                  <c:v>2015/P</c:v>
                </c:pt>
              </c:strCache>
            </c:strRef>
          </c:cat>
          <c:val>
            <c:numRef>
              <c:f>'Indicadores energ-Electri'!$C$12:$H$12</c:f>
              <c:numCache>
                <c:formatCode>#,##0</c:formatCode>
                <c:ptCount val="6"/>
                <c:pt idx="0">
                  <c:v>2052.0</c:v>
                </c:pt>
                <c:pt idx="1">
                  <c:v>2580.0</c:v>
                </c:pt>
                <c:pt idx="2">
                  <c:v>2965.0</c:v>
                </c:pt>
                <c:pt idx="3">
                  <c:v>3966.0</c:v>
                </c:pt>
                <c:pt idx="4">
                  <c:v>4961.0</c:v>
                </c:pt>
                <c:pt idx="5">
                  <c:v>6275.0</c:v>
                </c:pt>
              </c:numCache>
            </c:numRef>
          </c:val>
        </c:ser>
        <c:dLbls>
          <c:dLblPos val="outEnd"/>
          <c:showLegendKey val="0"/>
          <c:showVal val="1"/>
          <c:showCatName val="0"/>
          <c:showSerName val="0"/>
          <c:showPercent val="0"/>
          <c:showBubbleSize val="0"/>
        </c:dLbls>
        <c:gapWidth val="150"/>
        <c:axId val="-2146721672"/>
        <c:axId val="-2146732056"/>
      </c:barChart>
      <c:catAx>
        <c:axId val="-2146721672"/>
        <c:scaling>
          <c:orientation val="minMax"/>
        </c:scaling>
        <c:delete val="0"/>
        <c:axPos val="b"/>
        <c:numFmt formatCode="General" sourceLinked="1"/>
        <c:majorTickMark val="out"/>
        <c:minorTickMark val="none"/>
        <c:tickLblPos val="nextTo"/>
        <c:crossAx val="-2146732056"/>
        <c:crosses val="autoZero"/>
        <c:auto val="1"/>
        <c:lblAlgn val="ctr"/>
        <c:lblOffset val="100"/>
        <c:noMultiLvlLbl val="0"/>
      </c:catAx>
      <c:valAx>
        <c:axId val="-2146732056"/>
        <c:scaling>
          <c:orientation val="minMax"/>
        </c:scaling>
        <c:delete val="0"/>
        <c:axPos val="l"/>
        <c:numFmt formatCode="#,##0" sourceLinked="1"/>
        <c:majorTickMark val="out"/>
        <c:minorTickMark val="none"/>
        <c:tickLblPos val="nextTo"/>
        <c:crossAx val="-2146721672"/>
        <c:crosses val="autoZero"/>
        <c:crossBetween val="between"/>
      </c:valAx>
    </c:plotArea>
    <c:legend>
      <c:legendPos val="b"/>
      <c:layout>
        <c:manualLayout>
          <c:xMode val="edge"/>
          <c:yMode val="edge"/>
          <c:x val="0.0729756454861747"/>
          <c:y val="0.899442474279062"/>
          <c:w val="0.838110673665792"/>
          <c:h val="0.0834434880847498"/>
        </c:manualLayout>
      </c:layout>
      <c:overlay val="0"/>
    </c:legend>
    <c:plotVisOnly val="1"/>
    <c:dispBlanksAs val="gap"/>
    <c:showDLblsOverMax val="0"/>
  </c:chart>
  <c:externalData r:id="rId1">
    <c:autoUpdate val="0"/>
  </c:externalData>
  <c:userShapes r:id="rId2"/>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ES"/>
              <a:t>Natura</a:t>
            </a:r>
            <a:r>
              <a:rPr lang="es-ES" baseline="0"/>
              <a:t>l Gas Reserves and Resources</a:t>
            </a:r>
            <a:endParaRPr lang="es-ES"/>
          </a:p>
          <a:p>
            <a:pPr>
              <a:defRPr sz="1400" b="0" i="0" u="none" strike="noStrike" kern="1200" spc="0" baseline="0">
                <a:solidFill>
                  <a:schemeClr val="tx1">
                    <a:lumMod val="65000"/>
                    <a:lumOff val="35000"/>
                  </a:schemeClr>
                </a:solidFill>
                <a:latin typeface="+mn-lt"/>
                <a:ea typeface="+mn-ea"/>
                <a:cs typeface="+mn-cs"/>
              </a:defRPr>
            </a:pPr>
            <a:r>
              <a:rPr lang="es-ES"/>
              <a:t>(BCF)</a:t>
            </a:r>
          </a:p>
        </c:rich>
      </c:tx>
      <c:overlay val="0"/>
      <c:spPr>
        <a:noFill/>
        <a:ln w="25400">
          <a:noFill/>
        </a:ln>
      </c:spPr>
    </c:title>
    <c:autoTitleDeleted val="0"/>
    <c:plotArea>
      <c:layout/>
      <c:pieChart>
        <c:varyColors val="1"/>
        <c:ser>
          <c:idx val="0"/>
          <c:order val="0"/>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accent5"/>
              </a:solidFill>
              <a:ln w="19050">
                <a:solidFill>
                  <a:schemeClr val="lt1"/>
                </a:solidFill>
              </a:ln>
              <a:effectLst/>
            </c:spPr>
          </c:dPt>
          <c:cat>
            <c:strRef>
              <c:f>Hoja1!$B$27:$B$31</c:f>
              <c:strCache>
                <c:ptCount val="5"/>
                <c:pt idx="0">
                  <c:v>Proven </c:v>
                </c:pt>
                <c:pt idx="1">
                  <c:v>Probables</c:v>
                </c:pt>
                <c:pt idx="2">
                  <c:v>Possibles</c:v>
                </c:pt>
                <c:pt idx="3">
                  <c:v>Contingent</c:v>
                </c:pt>
                <c:pt idx="4">
                  <c:v>Prospects</c:v>
                </c:pt>
              </c:strCache>
            </c:strRef>
          </c:cat>
          <c:val>
            <c:numRef>
              <c:f>Hoja1!$C$27:$C$31</c:f>
              <c:numCache>
                <c:formatCode>#,##0.00</c:formatCode>
                <c:ptCount val="5"/>
                <c:pt idx="0">
                  <c:v>14.09</c:v>
                </c:pt>
                <c:pt idx="1">
                  <c:v>3.82</c:v>
                </c:pt>
                <c:pt idx="2">
                  <c:v>1.97</c:v>
                </c:pt>
                <c:pt idx="3">
                  <c:v>6.247</c:v>
                </c:pt>
                <c:pt idx="4">
                  <c:v>60.248</c:v>
                </c:pt>
              </c:numCache>
            </c:numRef>
          </c:val>
        </c:ser>
        <c:dLbls>
          <c:showLegendKey val="0"/>
          <c:showVal val="0"/>
          <c:showCatName val="0"/>
          <c:showSerName val="0"/>
          <c:showPercent val="0"/>
          <c:showBubbleSize val="0"/>
          <c:showLeaderLines val="1"/>
        </c:dLbls>
        <c:firstSliceAng val="0"/>
      </c:pieChart>
      <c:spPr>
        <a:noFill/>
        <a:ln w="25400">
          <a:noFill/>
        </a:ln>
      </c:spPr>
    </c:plotArea>
    <c:legend>
      <c:legendPos val="b"/>
      <c:overlay val="0"/>
      <c:spPr>
        <a:noFill/>
        <a:ln w="25400">
          <a:noFill/>
        </a:ln>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manualLayout>
          <c:layoutTarget val="inner"/>
          <c:xMode val="edge"/>
          <c:yMode val="edge"/>
          <c:x val="0.099833280839895"/>
          <c:y val="0.205424192822808"/>
          <c:w val="0.81633343832021"/>
          <c:h val="0.792254546197624"/>
        </c:manualLayout>
      </c:layout>
      <c:pie3DChart>
        <c:varyColors val="1"/>
        <c:ser>
          <c:idx val="0"/>
          <c:order val="0"/>
          <c:dLbls>
            <c:dLbl>
              <c:idx val="4"/>
              <c:layout>
                <c:manualLayout>
                  <c:x val="0.0320342257217848"/>
                  <c:y val="-0.128469860182378"/>
                </c:manualLayout>
              </c:layout>
              <c:showLegendKey val="0"/>
              <c:showVal val="0"/>
              <c:showCatName val="1"/>
              <c:showSerName val="0"/>
              <c:showPercent val="1"/>
              <c:showBubbleSize val="0"/>
              <c:extLst>
                <c:ext xmlns:c15="http://schemas.microsoft.com/office/drawing/2012/chart" uri="{CE6537A1-D6FC-4f65-9D91-7224C49458BB}"/>
              </c:extLst>
            </c:dLbl>
            <c:numFmt formatCode="0.0%" sourceLinked="0"/>
            <c:spPr>
              <a:noFill/>
              <a:ln>
                <a:noFill/>
              </a:ln>
              <a:effectLst/>
            </c:spPr>
            <c:showLegendKey val="0"/>
            <c:showVal val="0"/>
            <c:showCatName val="1"/>
            <c:showSerName val="0"/>
            <c:showPercent val="1"/>
            <c:showBubbleSize val="0"/>
            <c:showLeaderLines val="1"/>
            <c:extLst>
              <c:ext xmlns:c15="http://schemas.microsoft.com/office/drawing/2012/chart" uri="{CE6537A1-D6FC-4f65-9D91-7224C49458BB}"/>
            </c:extLst>
          </c:dLbls>
          <c:cat>
            <c:strRef>
              <c:f>Procedencia!$C$3:$C$9</c:f>
              <c:strCache>
                <c:ptCount val="7"/>
                <c:pt idx="0">
                  <c:v>South America</c:v>
                </c:pt>
                <c:pt idx="1">
                  <c:v>North America</c:v>
                </c:pt>
                <c:pt idx="2">
                  <c:v>Europe</c:v>
                </c:pt>
                <c:pt idx="3">
                  <c:v>Asia</c:v>
                </c:pt>
                <c:pt idx="4">
                  <c:v>Central America </c:v>
                </c:pt>
                <c:pt idx="5">
                  <c:v>Oceania</c:v>
                </c:pt>
                <c:pt idx="6">
                  <c:v>Africa</c:v>
                </c:pt>
              </c:strCache>
            </c:strRef>
          </c:cat>
          <c:val>
            <c:numRef>
              <c:f>Procedencia!$D$3:$D$9</c:f>
              <c:numCache>
                <c:formatCode>#,##0</c:formatCode>
                <c:ptCount val="7"/>
                <c:pt idx="0">
                  <c:v>1.918997E6</c:v>
                </c:pt>
                <c:pt idx="1">
                  <c:v>692140.0</c:v>
                </c:pt>
                <c:pt idx="2">
                  <c:v>570502.0</c:v>
                </c:pt>
                <c:pt idx="3">
                  <c:v>143775.0</c:v>
                </c:pt>
                <c:pt idx="4">
                  <c:v>67307.0</c:v>
                </c:pt>
                <c:pt idx="5">
                  <c:v>48046.0</c:v>
                </c:pt>
                <c:pt idx="6">
                  <c:v>3699.0</c:v>
                </c:pt>
              </c:numCache>
            </c:numRef>
          </c:val>
        </c:ser>
        <c:dLbls>
          <c:showLegendKey val="0"/>
          <c:showVal val="0"/>
          <c:showCatName val="1"/>
          <c:showSerName val="0"/>
          <c:showPercent val="1"/>
          <c:showBubbleSize val="0"/>
          <c:showLeaderLines val="1"/>
        </c:dLbls>
      </c:pie3DChart>
    </c:plotArea>
    <c:plotVisOnly val="1"/>
    <c:dispBlanksAs val="gap"/>
    <c:showDLblsOverMax val="0"/>
  </c:chart>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Tourist</a:t>
            </a:r>
            <a:r>
              <a:rPr lang="en-US" baseline="0"/>
              <a:t> arrivals</a:t>
            </a:r>
            <a:endParaRPr lang="en-US"/>
          </a:p>
          <a:p>
            <a:pPr>
              <a:defRPr/>
            </a:pPr>
            <a:r>
              <a:rPr lang="en-US" b="0"/>
              <a:t>(Millions</a:t>
            </a:r>
            <a:r>
              <a:rPr lang="en-US" b="0" baseline="0"/>
              <a:t> of persons</a:t>
            </a:r>
            <a:r>
              <a:rPr lang="en-US" b="0"/>
              <a:t>)</a:t>
            </a:r>
          </a:p>
        </c:rich>
      </c:tx>
      <c:overlay val="0"/>
    </c:title>
    <c:autoTitleDeleted val="0"/>
    <c:plotArea>
      <c:layout/>
      <c:barChart>
        <c:barDir val="col"/>
        <c:grouping val="clustered"/>
        <c:varyColors val="0"/>
        <c:ser>
          <c:idx val="0"/>
          <c:order val="0"/>
          <c:tx>
            <c:strRef>
              <c:f>Arribo!$A$2</c:f>
              <c:strCache>
                <c:ptCount val="1"/>
                <c:pt idx="0">
                  <c:v>Llegada de turistas internacionales (Millones)</c:v>
                </c:pt>
              </c:strCache>
            </c:strRef>
          </c:tx>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Arribo!$B$1:$M$1</c:f>
              <c:numCache>
                <c:formatCode>General</c:formatCode>
                <c:ptCount val="12"/>
                <c:pt idx="0">
                  <c:v>2004.0</c:v>
                </c:pt>
                <c:pt idx="1">
                  <c:v>2005.0</c:v>
                </c:pt>
                <c:pt idx="2">
                  <c:v>2006.0</c:v>
                </c:pt>
                <c:pt idx="3">
                  <c:v>2007.0</c:v>
                </c:pt>
                <c:pt idx="4">
                  <c:v>2008.0</c:v>
                </c:pt>
                <c:pt idx="5">
                  <c:v>2009.0</c:v>
                </c:pt>
                <c:pt idx="6">
                  <c:v>2010.0</c:v>
                </c:pt>
                <c:pt idx="7">
                  <c:v>2011.0</c:v>
                </c:pt>
                <c:pt idx="8">
                  <c:v>2012.0</c:v>
                </c:pt>
                <c:pt idx="9">
                  <c:v>2013.0</c:v>
                </c:pt>
                <c:pt idx="10">
                  <c:v>2014.0</c:v>
                </c:pt>
                <c:pt idx="11">
                  <c:v>2015.0</c:v>
                </c:pt>
              </c:numCache>
            </c:numRef>
          </c:cat>
          <c:val>
            <c:numRef>
              <c:f>Arribo!$B$2:$M$2</c:f>
              <c:numCache>
                <c:formatCode>General</c:formatCode>
                <c:ptCount val="12"/>
                <c:pt idx="0">
                  <c:v>1.4</c:v>
                </c:pt>
                <c:pt idx="1">
                  <c:v>1.6</c:v>
                </c:pt>
                <c:pt idx="2">
                  <c:v>1.7</c:v>
                </c:pt>
                <c:pt idx="3">
                  <c:v>1.9</c:v>
                </c:pt>
                <c:pt idx="4">
                  <c:v>2.1</c:v>
                </c:pt>
                <c:pt idx="5">
                  <c:v>2.1</c:v>
                </c:pt>
                <c:pt idx="6">
                  <c:v>2.3</c:v>
                </c:pt>
                <c:pt idx="7">
                  <c:v>2.6</c:v>
                </c:pt>
                <c:pt idx="8">
                  <c:v>2.9</c:v>
                </c:pt>
                <c:pt idx="9">
                  <c:v>3.2</c:v>
                </c:pt>
                <c:pt idx="10">
                  <c:v>3.2</c:v>
                </c:pt>
                <c:pt idx="11">
                  <c:v>3.5</c:v>
                </c:pt>
              </c:numCache>
            </c:numRef>
          </c:val>
        </c:ser>
        <c:dLbls>
          <c:dLblPos val="outEnd"/>
          <c:showLegendKey val="0"/>
          <c:showVal val="1"/>
          <c:showCatName val="0"/>
          <c:showSerName val="0"/>
          <c:showPercent val="0"/>
          <c:showBubbleSize val="0"/>
        </c:dLbls>
        <c:gapWidth val="150"/>
        <c:axId val="-2144857160"/>
        <c:axId val="2135986664"/>
      </c:barChart>
      <c:catAx>
        <c:axId val="-2144857160"/>
        <c:scaling>
          <c:orientation val="minMax"/>
        </c:scaling>
        <c:delete val="0"/>
        <c:axPos val="b"/>
        <c:numFmt formatCode="General" sourceLinked="1"/>
        <c:majorTickMark val="out"/>
        <c:minorTickMark val="none"/>
        <c:tickLblPos val="nextTo"/>
        <c:crossAx val="2135986664"/>
        <c:crosses val="autoZero"/>
        <c:auto val="1"/>
        <c:lblAlgn val="ctr"/>
        <c:lblOffset val="100"/>
        <c:noMultiLvlLbl val="0"/>
      </c:catAx>
      <c:valAx>
        <c:axId val="2135986664"/>
        <c:scaling>
          <c:orientation val="minMax"/>
        </c:scaling>
        <c:delete val="1"/>
        <c:axPos val="l"/>
        <c:numFmt formatCode="General" sourceLinked="1"/>
        <c:majorTickMark val="out"/>
        <c:minorTickMark val="none"/>
        <c:tickLblPos val="nextTo"/>
        <c:crossAx val="-2144857160"/>
        <c:crosses val="autoZero"/>
        <c:crossBetween val="between"/>
      </c:valAx>
    </c:plotArea>
    <c:plotVisOnly val="1"/>
    <c:dispBlanksAs val="gap"/>
    <c:showDLblsOverMax val="0"/>
  </c:chart>
  <c:spPr>
    <a:ln>
      <a:noFill/>
    </a:ln>
  </c:sp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a:lstStyle/>
          <a:p>
            <a:pPr>
              <a:defRPr/>
            </a:pPr>
            <a:r>
              <a:rPr lang="es-PE" sz="1800" b="1" i="0" baseline="0" dirty="0" err="1">
                <a:effectLst/>
              </a:rPr>
              <a:t>Mortgage</a:t>
            </a:r>
            <a:r>
              <a:rPr lang="es-PE" sz="1800" b="1" i="0" baseline="0" dirty="0">
                <a:effectLst/>
              </a:rPr>
              <a:t> </a:t>
            </a:r>
            <a:r>
              <a:rPr lang="es-PE" sz="1800" b="1" i="0" baseline="0" dirty="0" err="1">
                <a:effectLst/>
              </a:rPr>
              <a:t>credits</a:t>
            </a:r>
            <a:r>
              <a:rPr lang="es-PE" sz="1800" b="1" i="0" baseline="0" dirty="0">
                <a:effectLst/>
              </a:rPr>
              <a:t> </a:t>
            </a:r>
            <a:r>
              <a:rPr lang="es-PE" sz="1800" b="1" i="0" baseline="0" dirty="0" err="1">
                <a:effectLst/>
              </a:rPr>
              <a:t>provided</a:t>
            </a:r>
            <a:r>
              <a:rPr lang="es-PE" sz="1800" b="1" i="0" baseline="0" dirty="0">
                <a:effectLst/>
              </a:rPr>
              <a:t> </a:t>
            </a:r>
            <a:r>
              <a:rPr lang="es-PE" sz="1800" b="1" i="0" baseline="0" dirty="0" err="1">
                <a:effectLst/>
              </a:rPr>
              <a:t>by</a:t>
            </a:r>
            <a:r>
              <a:rPr lang="es-PE" sz="1800" b="1" i="0" baseline="0" dirty="0">
                <a:effectLst/>
              </a:rPr>
              <a:t> </a:t>
            </a:r>
            <a:r>
              <a:rPr lang="es-PE" sz="1800" b="1" i="0" baseline="0" dirty="0" err="1">
                <a:effectLst/>
              </a:rPr>
              <a:t>the</a:t>
            </a:r>
            <a:r>
              <a:rPr lang="es-PE" sz="1800" b="1" i="0" baseline="0" dirty="0">
                <a:effectLst/>
              </a:rPr>
              <a:t> </a:t>
            </a:r>
            <a:r>
              <a:rPr lang="es-PE" sz="1800" b="1" i="0" baseline="0" dirty="0" err="1">
                <a:effectLst/>
              </a:rPr>
              <a:t>Finantial</a:t>
            </a:r>
            <a:r>
              <a:rPr lang="es-PE" sz="1800" b="1" i="0" baseline="0" dirty="0">
                <a:effectLst/>
              </a:rPr>
              <a:t> </a:t>
            </a:r>
            <a:r>
              <a:rPr lang="es-PE" sz="1800" b="1" i="0" baseline="0" dirty="0" err="1">
                <a:effectLst/>
              </a:rPr>
              <a:t>system</a:t>
            </a:r>
            <a:r>
              <a:rPr lang="es-PE" sz="1800" b="1" i="0" baseline="0" dirty="0">
                <a:effectLst/>
              </a:rPr>
              <a:t> 2008 - 2015 </a:t>
            </a:r>
          </a:p>
          <a:p>
            <a:pPr>
              <a:defRPr/>
            </a:pPr>
            <a:r>
              <a:rPr lang="es-PE" sz="1800" b="0" i="0" baseline="0" dirty="0">
                <a:effectLst/>
              </a:rPr>
              <a:t>(</a:t>
            </a:r>
            <a:r>
              <a:rPr lang="es-PE" sz="1800" b="0" i="0" baseline="0" dirty="0" err="1">
                <a:effectLst/>
              </a:rPr>
              <a:t>millions</a:t>
            </a:r>
            <a:r>
              <a:rPr lang="es-PE" sz="1800" b="0" i="0" baseline="0" dirty="0">
                <a:effectLst/>
              </a:rPr>
              <a:t> of soles</a:t>
            </a:r>
            <a:r>
              <a:rPr lang="es-PE" sz="1800" b="0" i="0" baseline="0" dirty="0" smtClean="0">
                <a:effectLst/>
              </a:rPr>
              <a:t>)*</a:t>
            </a:r>
            <a:endParaRPr lang="es-PE" dirty="0">
              <a:effectLst/>
            </a:endParaRPr>
          </a:p>
        </c:rich>
      </c:tx>
      <c:overlay val="0"/>
    </c:title>
    <c:autoTitleDeleted val="0"/>
    <c:plotArea>
      <c:layout/>
      <c:barChart>
        <c:barDir val="col"/>
        <c:grouping val="clustered"/>
        <c:varyColors val="0"/>
        <c:ser>
          <c:idx val="0"/>
          <c:order val="0"/>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creditos!$C$5:$C$12</c:f>
              <c:numCache>
                <c:formatCode>General</c:formatCode>
                <c:ptCount val="8"/>
                <c:pt idx="0">
                  <c:v>2008.0</c:v>
                </c:pt>
                <c:pt idx="1">
                  <c:v>2009.0</c:v>
                </c:pt>
                <c:pt idx="2">
                  <c:v>2010.0</c:v>
                </c:pt>
                <c:pt idx="3">
                  <c:v>2011.0</c:v>
                </c:pt>
                <c:pt idx="4">
                  <c:v>2012.0</c:v>
                </c:pt>
                <c:pt idx="5">
                  <c:v>2013.0</c:v>
                </c:pt>
                <c:pt idx="6">
                  <c:v>2014.0</c:v>
                </c:pt>
                <c:pt idx="7">
                  <c:v>2015.0</c:v>
                </c:pt>
              </c:numCache>
            </c:numRef>
          </c:cat>
          <c:val>
            <c:numRef>
              <c:f>creditos!$D$5:$D$12</c:f>
              <c:numCache>
                <c:formatCode>_ * #,##0_ ;_ * \-#,##0_ ;_ * "-"??_ ;_ @_ </c:formatCode>
                <c:ptCount val="8"/>
                <c:pt idx="0">
                  <c:v>1.2020733326E7</c:v>
                </c:pt>
                <c:pt idx="1">
                  <c:v>1.3144056538E7</c:v>
                </c:pt>
                <c:pt idx="2">
                  <c:v>1.60113789512E7</c:v>
                </c:pt>
                <c:pt idx="3">
                  <c:v>1.995228541213E7</c:v>
                </c:pt>
                <c:pt idx="4">
                  <c:v>2.446130843306E7</c:v>
                </c:pt>
                <c:pt idx="5">
                  <c:v>2.966474502613E7</c:v>
                </c:pt>
                <c:pt idx="6">
                  <c:v>3.420538547229E7</c:v>
                </c:pt>
                <c:pt idx="7">
                  <c:v>3.832837846658E7</c:v>
                </c:pt>
              </c:numCache>
            </c:numRef>
          </c:val>
        </c:ser>
        <c:dLbls>
          <c:dLblPos val="outEnd"/>
          <c:showLegendKey val="0"/>
          <c:showVal val="1"/>
          <c:showCatName val="0"/>
          <c:showSerName val="0"/>
          <c:showPercent val="0"/>
          <c:showBubbleSize val="0"/>
        </c:dLbls>
        <c:gapWidth val="150"/>
        <c:axId val="2133745864"/>
        <c:axId val="2133754616"/>
      </c:barChart>
      <c:catAx>
        <c:axId val="2133745864"/>
        <c:scaling>
          <c:orientation val="minMax"/>
        </c:scaling>
        <c:delete val="0"/>
        <c:axPos val="b"/>
        <c:numFmt formatCode="General" sourceLinked="1"/>
        <c:majorTickMark val="out"/>
        <c:minorTickMark val="none"/>
        <c:tickLblPos val="nextTo"/>
        <c:crossAx val="2133754616"/>
        <c:crosses val="autoZero"/>
        <c:auto val="1"/>
        <c:lblAlgn val="ctr"/>
        <c:lblOffset val="100"/>
        <c:noMultiLvlLbl val="0"/>
      </c:catAx>
      <c:valAx>
        <c:axId val="2133754616"/>
        <c:scaling>
          <c:orientation val="minMax"/>
        </c:scaling>
        <c:delete val="1"/>
        <c:axPos val="l"/>
        <c:numFmt formatCode="_ * #,##0_ ;_ * \-#,##0_ ;_ * &quot;-&quot;??_ ;_ @_ " sourceLinked="1"/>
        <c:majorTickMark val="out"/>
        <c:minorTickMark val="none"/>
        <c:tickLblPos val="nextTo"/>
        <c:crossAx val="2133745864"/>
        <c:crosses val="autoZero"/>
        <c:crossBetween val="between"/>
        <c:dispUnits>
          <c:builtInUnit val="thousands"/>
          <c:dispUnitsLbl/>
        </c:dispUnits>
      </c:valAx>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3383707853124"/>
          <c:y val="0.0739729899292236"/>
          <c:w val="0.867425178296939"/>
          <c:h val="0.859900069582912"/>
        </c:manualLayout>
      </c:layout>
      <c:areaChart>
        <c:grouping val="standard"/>
        <c:varyColors val="0"/>
        <c:ser>
          <c:idx val="1"/>
          <c:order val="1"/>
          <c:tx>
            <c:strRef>
              <c:f>'PBI PERU'!$M$124</c:f>
              <c:strCache>
                <c:ptCount val="1"/>
                <c:pt idx="0">
                  <c:v>Mundo</c:v>
                </c:pt>
              </c:strCache>
            </c:strRef>
          </c:tx>
          <c:spPr>
            <a:solidFill>
              <a:schemeClr val="bg1">
                <a:lumMod val="75000"/>
              </a:schemeClr>
            </a:solidFill>
            <a:ln>
              <a:solidFill>
                <a:schemeClr val="bg1">
                  <a:lumMod val="65000"/>
                </a:schemeClr>
              </a:solidFill>
            </a:ln>
          </c:spPr>
          <c:cat>
            <c:numRef>
              <c:f>'PBI PERU'!$K$125:$K$165</c:f>
              <c:numCache>
                <c:formatCode>General</c:formatCode>
                <c:ptCount val="41"/>
                <c:pt idx="0">
                  <c:v>1980.0</c:v>
                </c:pt>
                <c:pt idx="1">
                  <c:v>1981.0</c:v>
                </c:pt>
                <c:pt idx="2">
                  <c:v>1982.0</c:v>
                </c:pt>
                <c:pt idx="3">
                  <c:v>1983.0</c:v>
                </c:pt>
                <c:pt idx="4">
                  <c:v>1984.0</c:v>
                </c:pt>
                <c:pt idx="5">
                  <c:v>1985.0</c:v>
                </c:pt>
                <c:pt idx="6">
                  <c:v>1986.0</c:v>
                </c:pt>
                <c:pt idx="7">
                  <c:v>1987.0</c:v>
                </c:pt>
                <c:pt idx="8">
                  <c:v>1988.0</c:v>
                </c:pt>
                <c:pt idx="9">
                  <c:v>1989.0</c:v>
                </c:pt>
                <c:pt idx="10">
                  <c:v>1990.0</c:v>
                </c:pt>
                <c:pt idx="11">
                  <c:v>1991.0</c:v>
                </c:pt>
                <c:pt idx="12">
                  <c:v>1992.0</c:v>
                </c:pt>
                <c:pt idx="13">
                  <c:v>1993.0</c:v>
                </c:pt>
                <c:pt idx="14">
                  <c:v>1994.0</c:v>
                </c:pt>
                <c:pt idx="15">
                  <c:v>1995.0</c:v>
                </c:pt>
                <c:pt idx="16">
                  <c:v>1996.0</c:v>
                </c:pt>
                <c:pt idx="17">
                  <c:v>1997.0</c:v>
                </c:pt>
                <c:pt idx="18">
                  <c:v>1998.0</c:v>
                </c:pt>
                <c:pt idx="19">
                  <c:v>1999.0</c:v>
                </c:pt>
                <c:pt idx="20">
                  <c:v>2000.0</c:v>
                </c:pt>
                <c:pt idx="21">
                  <c:v>2001.0</c:v>
                </c:pt>
                <c:pt idx="22">
                  <c:v>2002.0</c:v>
                </c:pt>
                <c:pt idx="23">
                  <c:v>2003.0</c:v>
                </c:pt>
                <c:pt idx="24">
                  <c:v>2004.0</c:v>
                </c:pt>
                <c:pt idx="25">
                  <c:v>2005.0</c:v>
                </c:pt>
                <c:pt idx="26">
                  <c:v>2006.0</c:v>
                </c:pt>
                <c:pt idx="27">
                  <c:v>2007.0</c:v>
                </c:pt>
                <c:pt idx="28">
                  <c:v>2008.0</c:v>
                </c:pt>
                <c:pt idx="29">
                  <c:v>2009.0</c:v>
                </c:pt>
                <c:pt idx="30">
                  <c:v>2010.0</c:v>
                </c:pt>
                <c:pt idx="31">
                  <c:v>2011.0</c:v>
                </c:pt>
                <c:pt idx="32">
                  <c:v>2012.0</c:v>
                </c:pt>
                <c:pt idx="33">
                  <c:v>2013.0</c:v>
                </c:pt>
                <c:pt idx="34">
                  <c:v>2014.0</c:v>
                </c:pt>
                <c:pt idx="35">
                  <c:v>2015.0</c:v>
                </c:pt>
                <c:pt idx="36">
                  <c:v>2016.0</c:v>
                </c:pt>
                <c:pt idx="37">
                  <c:v>2017.0</c:v>
                </c:pt>
                <c:pt idx="38">
                  <c:v>2018.0</c:v>
                </c:pt>
                <c:pt idx="39">
                  <c:v>2019.0</c:v>
                </c:pt>
                <c:pt idx="40">
                  <c:v>2020.0</c:v>
                </c:pt>
              </c:numCache>
            </c:numRef>
          </c:cat>
          <c:val>
            <c:numRef>
              <c:f>'PBI PERU'!$N$125:$N$165</c:f>
              <c:numCache>
                <c:formatCode>_ * #,##0_ ;_ * \-#,##0_ ;_ * "-"??_ ;_ @_ </c:formatCode>
                <c:ptCount val="41"/>
                <c:pt idx="0">
                  <c:v>5932.0</c:v>
                </c:pt>
                <c:pt idx="1">
                  <c:v>5944.0</c:v>
                </c:pt>
                <c:pt idx="2">
                  <c:v>5872.0</c:v>
                </c:pt>
                <c:pt idx="3">
                  <c:v>5919.0</c:v>
                </c:pt>
                <c:pt idx="4">
                  <c:v>6082.0</c:v>
                </c:pt>
                <c:pt idx="5">
                  <c:v>6196.0</c:v>
                </c:pt>
                <c:pt idx="6">
                  <c:v>6294.0</c:v>
                </c:pt>
                <c:pt idx="7">
                  <c:v>6409.0</c:v>
                </c:pt>
                <c:pt idx="8">
                  <c:v>6583.0</c:v>
                </c:pt>
                <c:pt idx="9">
                  <c:v>6710.0</c:v>
                </c:pt>
                <c:pt idx="10">
                  <c:v>6773.0</c:v>
                </c:pt>
                <c:pt idx="11">
                  <c:v>6753.0</c:v>
                </c:pt>
                <c:pt idx="12">
                  <c:v>6762.0</c:v>
                </c:pt>
                <c:pt idx="13">
                  <c:v>6778.0</c:v>
                </c:pt>
                <c:pt idx="14">
                  <c:v>6887.0</c:v>
                </c:pt>
                <c:pt idx="15">
                  <c:v>7004.0</c:v>
                </c:pt>
                <c:pt idx="16">
                  <c:v>7159.0</c:v>
                </c:pt>
                <c:pt idx="17">
                  <c:v>7347.0</c:v>
                </c:pt>
                <c:pt idx="18">
                  <c:v>7426.0</c:v>
                </c:pt>
                <c:pt idx="19">
                  <c:v>7592.0</c:v>
                </c:pt>
                <c:pt idx="20">
                  <c:v>7846.0</c:v>
                </c:pt>
                <c:pt idx="21">
                  <c:v>7923.0</c:v>
                </c:pt>
                <c:pt idx="22">
                  <c:v>8036.0</c:v>
                </c:pt>
                <c:pt idx="23">
                  <c:v>8217.0</c:v>
                </c:pt>
                <c:pt idx="24">
                  <c:v>8521.0</c:v>
                </c:pt>
                <c:pt idx="25">
                  <c:v>8796.0</c:v>
                </c:pt>
                <c:pt idx="26">
                  <c:v>9141.0</c:v>
                </c:pt>
                <c:pt idx="27">
                  <c:v>9508.0</c:v>
                </c:pt>
                <c:pt idx="28">
                  <c:v>9649.0</c:v>
                </c:pt>
                <c:pt idx="29">
                  <c:v>9458.0</c:v>
                </c:pt>
                <c:pt idx="30">
                  <c:v>9955.9637</c:v>
                </c:pt>
                <c:pt idx="31">
                  <c:v>10197.12969</c:v>
                </c:pt>
                <c:pt idx="32">
                  <c:v>10470.88242810001</c:v>
                </c:pt>
                <c:pt idx="33">
                  <c:v>10841.260577283</c:v>
                </c:pt>
                <c:pt idx="34">
                  <c:v>11197.72120006332</c:v>
                </c:pt>
                <c:pt idx="35">
                  <c:v>11553.87684500508</c:v>
                </c:pt>
                <c:pt idx="36">
                  <c:v>11909.14416357826</c:v>
                </c:pt>
                <c:pt idx="37">
                  <c:v>12271.10824828545</c:v>
                </c:pt>
                <c:pt idx="38">
                  <c:v>12639.2414957341</c:v>
                </c:pt>
                <c:pt idx="39">
                  <c:v>13018.41874060604</c:v>
                </c:pt>
                <c:pt idx="40">
                  <c:v>13408.97130282422</c:v>
                </c:pt>
              </c:numCache>
            </c:numRef>
          </c:val>
        </c:ser>
        <c:dLbls>
          <c:showLegendKey val="0"/>
          <c:showVal val="0"/>
          <c:showCatName val="0"/>
          <c:showSerName val="0"/>
          <c:showPercent val="0"/>
          <c:showBubbleSize val="0"/>
        </c:dLbls>
        <c:axId val="-2140714136"/>
        <c:axId val="-2140754696"/>
      </c:areaChart>
      <c:lineChart>
        <c:grouping val="standard"/>
        <c:varyColors val="0"/>
        <c:ser>
          <c:idx val="0"/>
          <c:order val="0"/>
          <c:tx>
            <c:strRef>
              <c:f>'PBI PERU'!$L$124</c:f>
              <c:strCache>
                <c:ptCount val="1"/>
                <c:pt idx="0">
                  <c:v>Perú</c:v>
                </c:pt>
              </c:strCache>
            </c:strRef>
          </c:tx>
          <c:spPr>
            <a:ln>
              <a:solidFill>
                <a:srgbClr val="FF0000"/>
              </a:solidFill>
            </a:ln>
          </c:spPr>
          <c:marker>
            <c:symbol val="none"/>
          </c:marker>
          <c:cat>
            <c:numRef>
              <c:f>'PBI PERU'!$K$125:$K$165</c:f>
              <c:numCache>
                <c:formatCode>General</c:formatCode>
                <c:ptCount val="41"/>
                <c:pt idx="0">
                  <c:v>1980.0</c:v>
                </c:pt>
                <c:pt idx="1">
                  <c:v>1981.0</c:v>
                </c:pt>
                <c:pt idx="2">
                  <c:v>1982.0</c:v>
                </c:pt>
                <c:pt idx="3">
                  <c:v>1983.0</c:v>
                </c:pt>
                <c:pt idx="4">
                  <c:v>1984.0</c:v>
                </c:pt>
                <c:pt idx="5">
                  <c:v>1985.0</c:v>
                </c:pt>
                <c:pt idx="6">
                  <c:v>1986.0</c:v>
                </c:pt>
                <c:pt idx="7">
                  <c:v>1987.0</c:v>
                </c:pt>
                <c:pt idx="8">
                  <c:v>1988.0</c:v>
                </c:pt>
                <c:pt idx="9">
                  <c:v>1989.0</c:v>
                </c:pt>
                <c:pt idx="10">
                  <c:v>1990.0</c:v>
                </c:pt>
                <c:pt idx="11">
                  <c:v>1991.0</c:v>
                </c:pt>
                <c:pt idx="12">
                  <c:v>1992.0</c:v>
                </c:pt>
                <c:pt idx="13">
                  <c:v>1993.0</c:v>
                </c:pt>
                <c:pt idx="14">
                  <c:v>1994.0</c:v>
                </c:pt>
                <c:pt idx="15">
                  <c:v>1995.0</c:v>
                </c:pt>
                <c:pt idx="16">
                  <c:v>1996.0</c:v>
                </c:pt>
                <c:pt idx="17">
                  <c:v>1997.0</c:v>
                </c:pt>
                <c:pt idx="18">
                  <c:v>1998.0</c:v>
                </c:pt>
                <c:pt idx="19">
                  <c:v>1999.0</c:v>
                </c:pt>
                <c:pt idx="20">
                  <c:v>2000.0</c:v>
                </c:pt>
                <c:pt idx="21">
                  <c:v>2001.0</c:v>
                </c:pt>
                <c:pt idx="22">
                  <c:v>2002.0</c:v>
                </c:pt>
                <c:pt idx="23">
                  <c:v>2003.0</c:v>
                </c:pt>
                <c:pt idx="24">
                  <c:v>2004.0</c:v>
                </c:pt>
                <c:pt idx="25">
                  <c:v>2005.0</c:v>
                </c:pt>
                <c:pt idx="26">
                  <c:v>2006.0</c:v>
                </c:pt>
                <c:pt idx="27">
                  <c:v>2007.0</c:v>
                </c:pt>
                <c:pt idx="28">
                  <c:v>2008.0</c:v>
                </c:pt>
                <c:pt idx="29">
                  <c:v>2009.0</c:v>
                </c:pt>
                <c:pt idx="30">
                  <c:v>2010.0</c:v>
                </c:pt>
                <c:pt idx="31">
                  <c:v>2011.0</c:v>
                </c:pt>
                <c:pt idx="32">
                  <c:v>2012.0</c:v>
                </c:pt>
                <c:pt idx="33">
                  <c:v>2013.0</c:v>
                </c:pt>
                <c:pt idx="34">
                  <c:v>2014.0</c:v>
                </c:pt>
                <c:pt idx="35">
                  <c:v>2015.0</c:v>
                </c:pt>
                <c:pt idx="36">
                  <c:v>2016.0</c:v>
                </c:pt>
                <c:pt idx="37">
                  <c:v>2017.0</c:v>
                </c:pt>
                <c:pt idx="38">
                  <c:v>2018.0</c:v>
                </c:pt>
                <c:pt idx="39">
                  <c:v>2019.0</c:v>
                </c:pt>
                <c:pt idx="40">
                  <c:v>2020.0</c:v>
                </c:pt>
              </c:numCache>
            </c:numRef>
          </c:cat>
          <c:val>
            <c:numRef>
              <c:f>'PBI PERU'!$L$125:$L$165</c:f>
              <c:numCache>
                <c:formatCode>_ * #,##0_ ;_ * \-#,##0_ ;_ * "-"??_ ;_ @_ </c:formatCode>
                <c:ptCount val="41"/>
                <c:pt idx="0">
                  <c:v>6083.0</c:v>
                </c:pt>
                <c:pt idx="1">
                  <c:v>6361.0</c:v>
                </c:pt>
                <c:pt idx="2">
                  <c:v>6172.0</c:v>
                </c:pt>
                <c:pt idx="3">
                  <c:v>5317.0</c:v>
                </c:pt>
                <c:pt idx="4">
                  <c:v>5465.0</c:v>
                </c:pt>
                <c:pt idx="5">
                  <c:v>5491.0</c:v>
                </c:pt>
                <c:pt idx="6">
                  <c:v>5906.0</c:v>
                </c:pt>
                <c:pt idx="7">
                  <c:v>6238.0</c:v>
                </c:pt>
                <c:pt idx="8">
                  <c:v>5573.0</c:v>
                </c:pt>
                <c:pt idx="9">
                  <c:v>4818.0</c:v>
                </c:pt>
                <c:pt idx="10">
                  <c:v>4477.0</c:v>
                </c:pt>
                <c:pt idx="11">
                  <c:v>4484.0</c:v>
                </c:pt>
                <c:pt idx="12">
                  <c:v>4379.0</c:v>
                </c:pt>
                <c:pt idx="13">
                  <c:v>4502.0</c:v>
                </c:pt>
                <c:pt idx="14">
                  <c:v>4988.0</c:v>
                </c:pt>
                <c:pt idx="15">
                  <c:v>5321.0</c:v>
                </c:pt>
                <c:pt idx="16">
                  <c:v>5360.0</c:v>
                </c:pt>
                <c:pt idx="17">
                  <c:v>5631.0</c:v>
                </c:pt>
                <c:pt idx="18">
                  <c:v>5502.0</c:v>
                </c:pt>
                <c:pt idx="19">
                  <c:v>5465.0</c:v>
                </c:pt>
                <c:pt idx="20">
                  <c:v>5543.0</c:v>
                </c:pt>
                <c:pt idx="21">
                  <c:v>5477.0</c:v>
                </c:pt>
                <c:pt idx="22">
                  <c:v>5676.0</c:v>
                </c:pt>
                <c:pt idx="23">
                  <c:v>5831.0</c:v>
                </c:pt>
                <c:pt idx="24">
                  <c:v>6048.0</c:v>
                </c:pt>
                <c:pt idx="25">
                  <c:v>6387.0</c:v>
                </c:pt>
                <c:pt idx="26">
                  <c:v>6805.0</c:v>
                </c:pt>
                <c:pt idx="27">
                  <c:v>7333.0</c:v>
                </c:pt>
                <c:pt idx="28">
                  <c:v>7967.0</c:v>
                </c:pt>
                <c:pt idx="29">
                  <c:v>7950.0</c:v>
                </c:pt>
                <c:pt idx="30">
                  <c:v>8555.0</c:v>
                </c:pt>
                <c:pt idx="31">
                  <c:v>9025.524999999985</c:v>
                </c:pt>
                <c:pt idx="32">
                  <c:v>9521.928874999985</c:v>
                </c:pt>
                <c:pt idx="33">
                  <c:v>10045.63496312501</c:v>
                </c:pt>
                <c:pt idx="34">
                  <c:v>10598.14488609698</c:v>
                </c:pt>
                <c:pt idx="35">
                  <c:v>11181.04285483232</c:v>
                </c:pt>
                <c:pt idx="36">
                  <c:v>11796.00021184797</c:v>
                </c:pt>
                <c:pt idx="37">
                  <c:v>12444.78022349961</c:v>
                </c:pt>
                <c:pt idx="38">
                  <c:v>13129.2431357921</c:v>
                </c:pt>
                <c:pt idx="39">
                  <c:v>13851.35150826064</c:v>
                </c:pt>
                <c:pt idx="40">
                  <c:v>14613.17584121499</c:v>
                </c:pt>
              </c:numCache>
            </c:numRef>
          </c:val>
          <c:smooth val="0"/>
        </c:ser>
        <c:ser>
          <c:idx val="2"/>
          <c:order val="2"/>
          <c:tx>
            <c:strRef>
              <c:f>'PBI PERU'!$O$124</c:f>
              <c:strCache>
                <c:ptCount val="1"/>
                <c:pt idx="0">
                  <c:v>Latinoamérica y el Caribe</c:v>
                </c:pt>
              </c:strCache>
            </c:strRef>
          </c:tx>
          <c:spPr>
            <a:ln>
              <a:solidFill>
                <a:schemeClr val="tx1"/>
              </a:solidFill>
            </a:ln>
          </c:spPr>
          <c:marker>
            <c:symbol val="none"/>
          </c:marker>
          <c:cat>
            <c:numRef>
              <c:f>'PBI PERU'!$K$125:$K$165</c:f>
              <c:numCache>
                <c:formatCode>General</c:formatCode>
                <c:ptCount val="41"/>
                <c:pt idx="0">
                  <c:v>1980.0</c:v>
                </c:pt>
                <c:pt idx="1">
                  <c:v>1981.0</c:v>
                </c:pt>
                <c:pt idx="2">
                  <c:v>1982.0</c:v>
                </c:pt>
                <c:pt idx="3">
                  <c:v>1983.0</c:v>
                </c:pt>
                <c:pt idx="4">
                  <c:v>1984.0</c:v>
                </c:pt>
                <c:pt idx="5">
                  <c:v>1985.0</c:v>
                </c:pt>
                <c:pt idx="6">
                  <c:v>1986.0</c:v>
                </c:pt>
                <c:pt idx="7">
                  <c:v>1987.0</c:v>
                </c:pt>
                <c:pt idx="8">
                  <c:v>1988.0</c:v>
                </c:pt>
                <c:pt idx="9">
                  <c:v>1989.0</c:v>
                </c:pt>
                <c:pt idx="10">
                  <c:v>1990.0</c:v>
                </c:pt>
                <c:pt idx="11">
                  <c:v>1991.0</c:v>
                </c:pt>
                <c:pt idx="12">
                  <c:v>1992.0</c:v>
                </c:pt>
                <c:pt idx="13">
                  <c:v>1993.0</c:v>
                </c:pt>
                <c:pt idx="14">
                  <c:v>1994.0</c:v>
                </c:pt>
                <c:pt idx="15">
                  <c:v>1995.0</c:v>
                </c:pt>
                <c:pt idx="16">
                  <c:v>1996.0</c:v>
                </c:pt>
                <c:pt idx="17">
                  <c:v>1997.0</c:v>
                </c:pt>
                <c:pt idx="18">
                  <c:v>1998.0</c:v>
                </c:pt>
                <c:pt idx="19">
                  <c:v>1999.0</c:v>
                </c:pt>
                <c:pt idx="20">
                  <c:v>2000.0</c:v>
                </c:pt>
                <c:pt idx="21">
                  <c:v>2001.0</c:v>
                </c:pt>
                <c:pt idx="22">
                  <c:v>2002.0</c:v>
                </c:pt>
                <c:pt idx="23">
                  <c:v>2003.0</c:v>
                </c:pt>
                <c:pt idx="24">
                  <c:v>2004.0</c:v>
                </c:pt>
                <c:pt idx="25">
                  <c:v>2005.0</c:v>
                </c:pt>
                <c:pt idx="26">
                  <c:v>2006.0</c:v>
                </c:pt>
                <c:pt idx="27">
                  <c:v>2007.0</c:v>
                </c:pt>
                <c:pt idx="28">
                  <c:v>2008.0</c:v>
                </c:pt>
                <c:pt idx="29">
                  <c:v>2009.0</c:v>
                </c:pt>
                <c:pt idx="30">
                  <c:v>2010.0</c:v>
                </c:pt>
                <c:pt idx="31">
                  <c:v>2011.0</c:v>
                </c:pt>
                <c:pt idx="32">
                  <c:v>2012.0</c:v>
                </c:pt>
                <c:pt idx="33">
                  <c:v>2013.0</c:v>
                </c:pt>
                <c:pt idx="34">
                  <c:v>2014.0</c:v>
                </c:pt>
                <c:pt idx="35">
                  <c:v>2015.0</c:v>
                </c:pt>
                <c:pt idx="36">
                  <c:v>2016.0</c:v>
                </c:pt>
                <c:pt idx="37">
                  <c:v>2017.0</c:v>
                </c:pt>
                <c:pt idx="38">
                  <c:v>2018.0</c:v>
                </c:pt>
                <c:pt idx="39">
                  <c:v>2019.0</c:v>
                </c:pt>
                <c:pt idx="40">
                  <c:v>2020.0</c:v>
                </c:pt>
              </c:numCache>
            </c:numRef>
          </c:cat>
          <c:val>
            <c:numRef>
              <c:f>'PBI PERU'!$P$125:$P$165</c:f>
              <c:numCache>
                <c:formatCode>_ * #,##0_ ;_ * \-#,##0_ ;_ * "-"??_ ;_ @_ </c:formatCode>
                <c:ptCount val="41"/>
                <c:pt idx="0">
                  <c:v>7601.0</c:v>
                </c:pt>
                <c:pt idx="1">
                  <c:v>7499.0</c:v>
                </c:pt>
                <c:pt idx="2">
                  <c:v>7264.0</c:v>
                </c:pt>
                <c:pt idx="3">
                  <c:v>6906.0</c:v>
                </c:pt>
                <c:pt idx="4">
                  <c:v>7023.0</c:v>
                </c:pt>
                <c:pt idx="5">
                  <c:v>7100.0</c:v>
                </c:pt>
                <c:pt idx="6">
                  <c:v>7233.0</c:v>
                </c:pt>
                <c:pt idx="7">
                  <c:v>7331.0</c:v>
                </c:pt>
                <c:pt idx="8">
                  <c:v>7240.0</c:v>
                </c:pt>
                <c:pt idx="9">
                  <c:v>7201.0</c:v>
                </c:pt>
                <c:pt idx="10">
                  <c:v>7100.0</c:v>
                </c:pt>
                <c:pt idx="11">
                  <c:v>7263.0</c:v>
                </c:pt>
                <c:pt idx="12">
                  <c:v>7378.0</c:v>
                </c:pt>
                <c:pt idx="13">
                  <c:v>7510.0</c:v>
                </c:pt>
                <c:pt idx="14">
                  <c:v>7735.0</c:v>
                </c:pt>
                <c:pt idx="15">
                  <c:v>7693.0</c:v>
                </c:pt>
                <c:pt idx="16">
                  <c:v>7825.0</c:v>
                </c:pt>
                <c:pt idx="17">
                  <c:v>8108.0</c:v>
                </c:pt>
                <c:pt idx="18">
                  <c:v>8161.0</c:v>
                </c:pt>
                <c:pt idx="19">
                  <c:v>8064.0</c:v>
                </c:pt>
                <c:pt idx="20">
                  <c:v>8282.0</c:v>
                </c:pt>
                <c:pt idx="21">
                  <c:v>8216.0</c:v>
                </c:pt>
                <c:pt idx="22">
                  <c:v>8134.0</c:v>
                </c:pt>
                <c:pt idx="23">
                  <c:v>8185.0</c:v>
                </c:pt>
                <c:pt idx="24">
                  <c:v>8561.0</c:v>
                </c:pt>
                <c:pt idx="25">
                  <c:v>8846.0</c:v>
                </c:pt>
                <c:pt idx="26">
                  <c:v>9229.0</c:v>
                </c:pt>
                <c:pt idx="27">
                  <c:v>9645.0</c:v>
                </c:pt>
                <c:pt idx="28">
                  <c:v>9939.0</c:v>
                </c:pt>
                <c:pt idx="29">
                  <c:v>9646.0</c:v>
                </c:pt>
                <c:pt idx="30">
                  <c:v>10239.80776</c:v>
                </c:pt>
                <c:pt idx="31">
                  <c:v>10570.10759999999</c:v>
                </c:pt>
                <c:pt idx="32">
                  <c:v>10806.69213329998</c:v>
                </c:pt>
                <c:pt idx="33">
                  <c:v>11167.478383896</c:v>
                </c:pt>
                <c:pt idx="34">
                  <c:v>11502.61324289453</c:v>
                </c:pt>
                <c:pt idx="35">
                  <c:v>11840.17934158817</c:v>
                </c:pt>
                <c:pt idx="36">
                  <c:v>12192.92273670601</c:v>
                </c:pt>
                <c:pt idx="37">
                  <c:v>12560.52173643841</c:v>
                </c:pt>
                <c:pt idx="38">
                  <c:v>12937.33738853157</c:v>
                </c:pt>
                <c:pt idx="39">
                  <c:v>13325.45751018742</c:v>
                </c:pt>
                <c:pt idx="40">
                  <c:v>13591.02634430711</c:v>
                </c:pt>
              </c:numCache>
            </c:numRef>
          </c:val>
          <c:smooth val="0"/>
        </c:ser>
        <c:dLbls>
          <c:showLegendKey val="0"/>
          <c:showVal val="0"/>
          <c:showCatName val="0"/>
          <c:showSerName val="0"/>
          <c:showPercent val="0"/>
          <c:showBubbleSize val="0"/>
        </c:dLbls>
        <c:marker val="1"/>
        <c:smooth val="0"/>
        <c:axId val="-2140714136"/>
        <c:axId val="-2140754696"/>
      </c:lineChart>
      <c:catAx>
        <c:axId val="-2140714136"/>
        <c:scaling>
          <c:orientation val="minMax"/>
        </c:scaling>
        <c:delete val="0"/>
        <c:axPos val="b"/>
        <c:numFmt formatCode="General" sourceLinked="1"/>
        <c:majorTickMark val="out"/>
        <c:minorTickMark val="none"/>
        <c:tickLblPos val="nextTo"/>
        <c:txPr>
          <a:bodyPr/>
          <a:lstStyle/>
          <a:p>
            <a:pPr>
              <a:defRPr lang="es-PE"/>
            </a:pPr>
            <a:endParaRPr lang="en-US"/>
          </a:p>
        </c:txPr>
        <c:crossAx val="-2140754696"/>
        <c:crosses val="autoZero"/>
        <c:auto val="1"/>
        <c:lblAlgn val="ctr"/>
        <c:lblOffset val="100"/>
        <c:tickLblSkip val="4"/>
        <c:noMultiLvlLbl val="0"/>
      </c:catAx>
      <c:valAx>
        <c:axId val="-2140754696"/>
        <c:scaling>
          <c:orientation val="minMax"/>
          <c:min val="4000.0"/>
        </c:scaling>
        <c:delete val="0"/>
        <c:axPos val="l"/>
        <c:numFmt formatCode="_ * #,##0_ ;_ * \-#,##0_ ;_ * &quot;-&quot;??_ ;_ @_ " sourceLinked="1"/>
        <c:majorTickMark val="out"/>
        <c:minorTickMark val="none"/>
        <c:tickLblPos val="nextTo"/>
        <c:txPr>
          <a:bodyPr/>
          <a:lstStyle/>
          <a:p>
            <a:pPr>
              <a:defRPr lang="es-PE"/>
            </a:pPr>
            <a:endParaRPr lang="en-US"/>
          </a:p>
        </c:txPr>
        <c:crossAx val="-2140714136"/>
        <c:crosses val="autoZero"/>
        <c:crossBetween val="between"/>
        <c:majorUnit val="2000.0"/>
      </c:valAx>
      <c:spPr>
        <a:noFill/>
      </c:spPr>
    </c:plotArea>
    <c:plotVisOnly val="1"/>
    <c:dispBlanksAs val="gap"/>
    <c:showDLblsOverMax val="0"/>
  </c:chart>
  <c:spPr>
    <a:noFill/>
  </c:spPr>
  <c:txPr>
    <a:bodyPr/>
    <a:lstStyle/>
    <a:p>
      <a:pPr>
        <a:defRPr>
          <a:latin typeface="Arial Narrow" pitchFamily="34" charset="0"/>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318042986116297"/>
          <c:y val="0.050379952111277"/>
          <c:w val="0.936391402776741"/>
          <c:h val="0.826686617656626"/>
        </c:manualLayout>
      </c:layout>
      <c:barChart>
        <c:barDir val="col"/>
        <c:grouping val="clustered"/>
        <c:varyColors val="0"/>
        <c:dLbls>
          <c:showLegendKey val="0"/>
          <c:showVal val="0"/>
          <c:showCatName val="0"/>
          <c:showSerName val="0"/>
          <c:showPercent val="0"/>
          <c:showBubbleSize val="0"/>
        </c:dLbls>
        <c:gapWidth val="150"/>
        <c:axId val="2134910776"/>
        <c:axId val="2134924264"/>
      </c:barChart>
      <c:catAx>
        <c:axId val="2134910776"/>
        <c:scaling>
          <c:orientation val="minMax"/>
        </c:scaling>
        <c:delete val="0"/>
        <c:axPos val="b"/>
        <c:numFmt formatCode="General" sourceLinked="1"/>
        <c:majorTickMark val="none"/>
        <c:minorTickMark val="none"/>
        <c:tickLblPos val="nextTo"/>
        <c:spPr>
          <a:ln w="3175">
            <a:solidFill>
              <a:srgbClr val="000000"/>
            </a:solidFill>
            <a:prstDash val="solid"/>
          </a:ln>
        </c:spPr>
        <c:txPr>
          <a:bodyPr rot="-5400000" vert="horz"/>
          <a:lstStyle/>
          <a:p>
            <a:pPr>
              <a:defRPr/>
            </a:pPr>
            <a:endParaRPr lang="en-US"/>
          </a:p>
        </c:txPr>
        <c:crossAx val="2134924264"/>
        <c:crosses val="autoZero"/>
        <c:auto val="0"/>
        <c:lblAlgn val="ctr"/>
        <c:lblOffset val="100"/>
        <c:tickLblSkip val="1"/>
        <c:tickMarkSkip val="1"/>
        <c:noMultiLvlLbl val="0"/>
      </c:catAx>
      <c:valAx>
        <c:axId val="2134924264"/>
        <c:scaling>
          <c:orientation val="minMax"/>
        </c:scaling>
        <c:delete val="0"/>
        <c:axPos val="l"/>
        <c:numFmt formatCode="#,##0" sourceLinked="0"/>
        <c:majorTickMark val="none"/>
        <c:minorTickMark val="none"/>
        <c:tickLblPos val="none"/>
        <c:spPr>
          <a:ln w="9525">
            <a:noFill/>
          </a:ln>
        </c:spPr>
        <c:crossAx val="2134910776"/>
        <c:crosses val="autoZero"/>
        <c:crossBetween val="between"/>
        <c:majorUnit val="5000.0"/>
        <c:dispUnits>
          <c:builtInUnit val="thousands"/>
        </c:dispUnits>
      </c:valAx>
      <c:spPr>
        <a:noFill/>
        <a:ln w="25400">
          <a:noFill/>
        </a:ln>
      </c:spPr>
    </c:plotArea>
    <c:plotVisOnly val="1"/>
    <c:dispBlanksAs val="gap"/>
    <c:showDLblsOverMax val="0"/>
  </c:chart>
  <c:spPr>
    <a:noFill/>
    <a:ln w="3175">
      <a:noFill/>
      <a:prstDash val="solid"/>
    </a:ln>
  </c:spPr>
  <c:txPr>
    <a:bodyPr/>
    <a:lstStyle/>
    <a:p>
      <a:pPr>
        <a:defRPr sz="1200" b="0" i="0" u="none" strike="noStrike" baseline="0">
          <a:solidFill>
            <a:srgbClr val="000000"/>
          </a:solidFill>
          <a:latin typeface="Arial Narrow" pitchFamily="34" charset="0"/>
          <a:ea typeface="Tahoma"/>
          <a:cs typeface="Tahoma"/>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'Inversion privada %'!$E$6</c:f>
              <c:strCache>
                <c:ptCount val="1"/>
                <c:pt idx="0">
                  <c:v>Inversión Bruta Fija Privada Real (var. %)</c:v>
                </c:pt>
              </c:strCache>
            </c:strRef>
          </c:tx>
          <c:spPr>
            <a:solidFill>
              <a:srgbClr val="FF0000"/>
            </a:solidFill>
          </c:spPr>
          <c:invertIfNegative val="0"/>
          <c:dPt>
            <c:idx val="12"/>
            <c:invertIfNegative val="0"/>
            <c:bubble3D val="0"/>
            <c:spPr>
              <a:solidFill>
                <a:schemeClr val="bg1">
                  <a:lumMod val="65000"/>
                </a:schemeClr>
              </a:solidFill>
            </c:spPr>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'Inversion privada %'!$D$7:$D$19</c:f>
              <c:strCache>
                <c:ptCount val="13"/>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strCache>
            </c:strRef>
          </c:cat>
          <c:val>
            <c:numRef>
              <c:f>'Inversion privada %'!$E$7:$E$19</c:f>
              <c:numCache>
                <c:formatCode>0.0</c:formatCode>
                <c:ptCount val="13"/>
                <c:pt idx="0">
                  <c:v>8.08958716363028</c:v>
                </c:pt>
                <c:pt idx="1">
                  <c:v>12.0055667233648</c:v>
                </c:pt>
                <c:pt idx="2">
                  <c:v>20.0596405003175</c:v>
                </c:pt>
                <c:pt idx="3">
                  <c:v>23.3291936893427</c:v>
                </c:pt>
                <c:pt idx="4">
                  <c:v>23.91944665665149</c:v>
                </c:pt>
                <c:pt idx="5">
                  <c:v>-9.05013412543305</c:v>
                </c:pt>
                <c:pt idx="6">
                  <c:v>25.4843023618959</c:v>
                </c:pt>
                <c:pt idx="7">
                  <c:v>10.7944704070566</c:v>
                </c:pt>
                <c:pt idx="8">
                  <c:v>15.4609906127621</c:v>
                </c:pt>
                <c:pt idx="9">
                  <c:v>6.93627562571962</c:v>
                </c:pt>
                <c:pt idx="10">
                  <c:v>-2.29323235531956</c:v>
                </c:pt>
                <c:pt idx="11">
                  <c:v>-4.385993552948459</c:v>
                </c:pt>
                <c:pt idx="12">
                  <c:v>-4.3</c:v>
                </c:pt>
              </c:numCache>
            </c:numRef>
          </c:val>
        </c:ser>
        <c:dLbls>
          <c:dLblPos val="outEnd"/>
          <c:showLegendKey val="0"/>
          <c:showVal val="1"/>
          <c:showCatName val="0"/>
          <c:showSerName val="0"/>
          <c:showPercent val="0"/>
          <c:showBubbleSize val="0"/>
        </c:dLbls>
        <c:gapWidth val="150"/>
        <c:axId val="2134998232"/>
        <c:axId val="2135007608"/>
      </c:barChart>
      <c:catAx>
        <c:axId val="2134998232"/>
        <c:scaling>
          <c:orientation val="minMax"/>
        </c:scaling>
        <c:delete val="0"/>
        <c:axPos val="b"/>
        <c:numFmt formatCode="General" sourceLinked="0"/>
        <c:majorTickMark val="none"/>
        <c:minorTickMark val="none"/>
        <c:tickLblPos val="low"/>
        <c:txPr>
          <a:bodyPr rot="-5400000" vert="horz"/>
          <a:lstStyle/>
          <a:p>
            <a:pPr>
              <a:defRPr/>
            </a:pPr>
            <a:endParaRPr lang="en-US"/>
          </a:p>
        </c:txPr>
        <c:crossAx val="2135007608"/>
        <c:crosses val="autoZero"/>
        <c:auto val="1"/>
        <c:lblAlgn val="ctr"/>
        <c:lblOffset val="100"/>
        <c:noMultiLvlLbl val="0"/>
      </c:catAx>
      <c:valAx>
        <c:axId val="2135007608"/>
        <c:scaling>
          <c:orientation val="minMax"/>
        </c:scaling>
        <c:delete val="1"/>
        <c:axPos val="l"/>
        <c:numFmt formatCode="0.0" sourceLinked="1"/>
        <c:majorTickMark val="out"/>
        <c:minorTickMark val="none"/>
        <c:tickLblPos val="nextTo"/>
        <c:crossAx val="2134998232"/>
        <c:crosses val="autoZero"/>
        <c:crossBetween val="between"/>
      </c:valAx>
    </c:plotArea>
    <c:plotVisOnly val="1"/>
    <c:dispBlanksAs val="gap"/>
    <c:showDLblsOverMax val="0"/>
  </c:chart>
  <c:spPr>
    <a:ln>
      <a:noFill/>
    </a:ln>
  </c:spPr>
  <c:txPr>
    <a:bodyPr/>
    <a:lstStyle/>
    <a:p>
      <a:pPr>
        <a:defRPr sz="1100">
          <a:latin typeface="Arial Narrow" panose="020B0606020202030204" pitchFamily="34" charset="0"/>
          <a:cs typeface="Arial" panose="020B0604020202020204" pitchFamily="34" charset="0"/>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42932353780293"/>
          <c:y val="0.0"/>
          <c:w val="0.938888888888889"/>
          <c:h val="0.864855706239492"/>
        </c:manualLayout>
      </c:layout>
      <c:barChart>
        <c:barDir val="col"/>
        <c:grouping val="clustered"/>
        <c:varyColors val="0"/>
        <c:ser>
          <c:idx val="0"/>
          <c:order val="0"/>
          <c:tx>
            <c:strRef>
              <c:f>'Inversion privada monto'!$C$4</c:f>
              <c:strCache>
                <c:ptCount val="1"/>
                <c:pt idx="0">
                  <c:v>INVERSIÓN PRIVADA </c:v>
                </c:pt>
              </c:strCache>
            </c:strRef>
          </c:tx>
          <c:spPr>
            <a:solidFill>
              <a:srgbClr val="FF0000"/>
            </a:solidFill>
          </c:spPr>
          <c:invertIfNegative val="0"/>
          <c:dLbls>
            <c:dLbl>
              <c:idx val="4"/>
              <c:layout>
                <c:manualLayout>
                  <c:x val="0.0"/>
                  <c:y val="0.0215541138374016"/>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8"/>
              <c:layout>
                <c:manualLayout>
                  <c:x val="-0.00277777777777788"/>
                  <c:y val="0.017961761531168"/>
                </c:manualLayout>
              </c:layout>
              <c:dLblPos val="outEnd"/>
              <c:showLegendKey val="0"/>
              <c:showVal val="1"/>
              <c:showCatName val="0"/>
              <c:showSerName val="0"/>
              <c:showPercent val="0"/>
              <c:showBubbleSize val="0"/>
              <c:extLst>
                <c:ext xmlns:c15="http://schemas.microsoft.com/office/drawing/2012/chart" uri="{CE6537A1-D6FC-4f65-9D91-7224C49458BB}"/>
              </c:extLst>
            </c:dLbl>
            <c:numFmt formatCode="#,##0.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'Inversion privada monto'!$B$5:$B$16</c:f>
              <c:strCache>
                <c:ptCount val="12"/>
                <c:pt idx="0">
                  <c:v>2004</c:v>
                </c:pt>
                <c:pt idx="1">
                  <c:v>2005</c:v>
                </c:pt>
                <c:pt idx="2">
                  <c:v>2006</c:v>
                </c:pt>
                <c:pt idx="3">
                  <c:v>2007</c:v>
                </c:pt>
                <c:pt idx="4">
                  <c:v>2008</c:v>
                </c:pt>
                <c:pt idx="5">
                  <c:v>2009</c:v>
                </c:pt>
                <c:pt idx="6">
                  <c:v>2010</c:v>
                </c:pt>
                <c:pt idx="7">
                  <c:v>2011</c:v>
                </c:pt>
                <c:pt idx="8">
                  <c:v>2012</c:v>
                </c:pt>
                <c:pt idx="9">
                  <c:v>2013</c:v>
                </c:pt>
                <c:pt idx="10">
                  <c:v>2014</c:v>
                </c:pt>
                <c:pt idx="11">
                  <c:v>2015</c:v>
                </c:pt>
              </c:strCache>
            </c:strRef>
          </c:cat>
          <c:val>
            <c:numRef>
              <c:f>'Inversion privada monto'!$C$5:$C$16</c:f>
              <c:numCache>
                <c:formatCode>#,##0.00</c:formatCode>
                <c:ptCount val="12"/>
                <c:pt idx="0">
                  <c:v>9580.754479591718</c:v>
                </c:pt>
                <c:pt idx="1">
                  <c:v>10313.00473245384</c:v>
                </c:pt>
                <c:pt idx="2">
                  <c:v>13527.41985843414</c:v>
                </c:pt>
                <c:pt idx="3">
                  <c:v>17886.06497231672</c:v>
                </c:pt>
                <c:pt idx="4">
                  <c:v>21996.86374694791</c:v>
                </c:pt>
                <c:pt idx="5">
                  <c:v>22221.96292306136</c:v>
                </c:pt>
                <c:pt idx="6">
                  <c:v>28546.52161520127</c:v>
                </c:pt>
                <c:pt idx="7">
                  <c:v>33206.18605575516</c:v>
                </c:pt>
                <c:pt idx="8">
                  <c:v>40411.8010011931</c:v>
                </c:pt>
                <c:pt idx="9">
                  <c:v>40616.5121252296</c:v>
                </c:pt>
                <c:pt idx="10">
                  <c:v>38947.60360114968</c:v>
                </c:pt>
                <c:pt idx="11">
                  <c:v>34656.20419315985</c:v>
                </c:pt>
              </c:numCache>
            </c:numRef>
          </c:val>
        </c:ser>
        <c:dLbls>
          <c:dLblPos val="outEnd"/>
          <c:showLegendKey val="0"/>
          <c:showVal val="1"/>
          <c:showCatName val="0"/>
          <c:showSerName val="0"/>
          <c:showPercent val="0"/>
          <c:showBubbleSize val="0"/>
        </c:dLbls>
        <c:gapWidth val="150"/>
        <c:axId val="2134961336"/>
        <c:axId val="2135045240"/>
      </c:barChart>
      <c:catAx>
        <c:axId val="2134961336"/>
        <c:scaling>
          <c:orientation val="minMax"/>
        </c:scaling>
        <c:delete val="0"/>
        <c:axPos val="b"/>
        <c:numFmt formatCode="General" sourceLinked="0"/>
        <c:majorTickMark val="none"/>
        <c:minorTickMark val="none"/>
        <c:tickLblPos val="nextTo"/>
        <c:txPr>
          <a:bodyPr rot="-5400000" vert="horz"/>
          <a:lstStyle/>
          <a:p>
            <a:pPr>
              <a:defRPr/>
            </a:pPr>
            <a:endParaRPr lang="en-US"/>
          </a:p>
        </c:txPr>
        <c:crossAx val="2135045240"/>
        <c:crosses val="autoZero"/>
        <c:auto val="1"/>
        <c:lblAlgn val="ctr"/>
        <c:lblOffset val="100"/>
        <c:noMultiLvlLbl val="0"/>
      </c:catAx>
      <c:valAx>
        <c:axId val="2135045240"/>
        <c:scaling>
          <c:orientation val="minMax"/>
        </c:scaling>
        <c:delete val="1"/>
        <c:axPos val="l"/>
        <c:numFmt formatCode="#,##0.00" sourceLinked="1"/>
        <c:majorTickMark val="out"/>
        <c:minorTickMark val="none"/>
        <c:tickLblPos val="nextTo"/>
        <c:crossAx val="2134961336"/>
        <c:crosses val="autoZero"/>
        <c:crossBetween val="between"/>
        <c:dispUnits>
          <c:builtInUnit val="thousands"/>
        </c:dispUnits>
      </c:valAx>
    </c:plotArea>
    <c:plotVisOnly val="1"/>
    <c:dispBlanksAs val="gap"/>
    <c:showDLblsOverMax val="0"/>
  </c:chart>
  <c:spPr>
    <a:ln>
      <a:noFill/>
    </a:ln>
  </c:spPr>
  <c:txPr>
    <a:bodyPr/>
    <a:lstStyle/>
    <a:p>
      <a:pPr>
        <a:defRPr sz="1100">
          <a:latin typeface="Arial Narrow" panose="020B0606020202030204" pitchFamily="34" charset="0"/>
          <a:cs typeface="Arial" panose="020B0604020202020204" pitchFamily="34" charset="0"/>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369315197759431"/>
          <c:y val="0.037828620912539"/>
          <c:w val="0.952815614381113"/>
          <c:h val="0.750666693835343"/>
        </c:manualLayout>
      </c:layout>
      <c:barChart>
        <c:barDir val="col"/>
        <c:grouping val="stacked"/>
        <c:varyColors val="0"/>
        <c:ser>
          <c:idx val="0"/>
          <c:order val="0"/>
          <c:tx>
            <c:strRef>
              <c:f>'Inversion total'!$D$3</c:f>
              <c:strCache>
                <c:ptCount val="1"/>
                <c:pt idx="0">
                  <c:v>Inversión Privada</c:v>
                </c:pt>
              </c:strCache>
            </c:strRef>
          </c:tx>
          <c:spPr>
            <a:solidFill>
              <a:schemeClr val="bg1">
                <a:lumMod val="75000"/>
              </a:schemeClr>
            </a:solidFill>
          </c:spPr>
          <c:invertIfNegative val="0"/>
          <c:dPt>
            <c:idx val="12"/>
            <c:invertIfNegative val="0"/>
            <c:bubble3D val="0"/>
            <c:spPr>
              <a:solidFill>
                <a:schemeClr val="bg1">
                  <a:lumMod val="50000"/>
                </a:schemeClr>
              </a:solidFill>
            </c:spPr>
          </c:dPt>
          <c:dLbls>
            <c:numFmt formatCode="#,##0.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'Inversion total'!$C$4:$C$16</c:f>
              <c:strCache>
                <c:ptCount val="13"/>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strCache>
            </c:strRef>
          </c:cat>
          <c:val>
            <c:numRef>
              <c:f>'Inversion total'!$D$4:$D$16</c:f>
              <c:numCache>
                <c:formatCode>0.00</c:formatCode>
                <c:ptCount val="13"/>
                <c:pt idx="0">
                  <c:v>12.54413839069367</c:v>
                </c:pt>
                <c:pt idx="1">
                  <c:v>13.21927886866552</c:v>
                </c:pt>
                <c:pt idx="2">
                  <c:v>14.75978175373446</c:v>
                </c:pt>
                <c:pt idx="3">
                  <c:v>16.77421781763823</c:v>
                </c:pt>
                <c:pt idx="4">
                  <c:v>19.0451881257628</c:v>
                </c:pt>
                <c:pt idx="5">
                  <c:v>17.141716614433</c:v>
                </c:pt>
                <c:pt idx="6">
                  <c:v>19.83403906956558</c:v>
                </c:pt>
                <c:pt idx="7">
                  <c:v>20.64308228864989</c:v>
                </c:pt>
                <c:pt idx="8">
                  <c:v>22.49611079787784</c:v>
                </c:pt>
                <c:pt idx="9">
                  <c:v>22.73379061069169</c:v>
                </c:pt>
                <c:pt idx="10">
                  <c:v>21.6938246868984</c:v>
                </c:pt>
                <c:pt idx="11">
                  <c:v>20.08356301567413</c:v>
                </c:pt>
                <c:pt idx="12">
                  <c:v>18.5</c:v>
                </c:pt>
              </c:numCache>
            </c:numRef>
          </c:val>
        </c:ser>
        <c:ser>
          <c:idx val="1"/>
          <c:order val="1"/>
          <c:tx>
            <c:strRef>
              <c:f>'Inversion total'!$E$3</c:f>
              <c:strCache>
                <c:ptCount val="1"/>
                <c:pt idx="0">
                  <c:v>Inversión Pública</c:v>
                </c:pt>
              </c:strCache>
            </c:strRef>
          </c:tx>
          <c:spPr>
            <a:solidFill>
              <a:schemeClr val="accent2">
                <a:lumMod val="60000"/>
                <a:lumOff val="40000"/>
              </a:schemeClr>
            </a:solidFill>
          </c:spPr>
          <c:invertIfNegative val="0"/>
          <c:dPt>
            <c:idx val="12"/>
            <c:invertIfNegative val="0"/>
            <c:bubble3D val="0"/>
            <c:spPr>
              <a:solidFill>
                <a:srgbClr val="FF0000"/>
              </a:solidFill>
            </c:spPr>
          </c:dPt>
          <c:dLbls>
            <c:numFmt formatCode="#,##0.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'Inversion total'!$C$4:$C$16</c:f>
              <c:strCache>
                <c:ptCount val="13"/>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strCache>
            </c:strRef>
          </c:cat>
          <c:val>
            <c:numRef>
              <c:f>'Inversion total'!$E$4:$E$16</c:f>
              <c:numCache>
                <c:formatCode>0.00</c:formatCode>
                <c:ptCount val="13"/>
                <c:pt idx="0">
                  <c:v>2.896582789041704</c:v>
                </c:pt>
                <c:pt idx="1">
                  <c:v>3.001940684253338</c:v>
                </c:pt>
                <c:pt idx="2">
                  <c:v>3.280663644121982</c:v>
                </c:pt>
                <c:pt idx="3">
                  <c:v>3.541433954709625</c:v>
                </c:pt>
                <c:pt idx="4">
                  <c:v>4.15057278424433</c:v>
                </c:pt>
                <c:pt idx="5">
                  <c:v>5.457095531331491</c:v>
                </c:pt>
                <c:pt idx="6">
                  <c:v>5.74884888870205</c:v>
                </c:pt>
                <c:pt idx="7">
                  <c:v>4.793740961317438</c:v>
                </c:pt>
                <c:pt idx="8">
                  <c:v>5.425585909999618</c:v>
                </c:pt>
                <c:pt idx="9">
                  <c:v>5.674769440295724</c:v>
                </c:pt>
                <c:pt idx="10">
                  <c:v>5.433981595872046</c:v>
                </c:pt>
                <c:pt idx="11">
                  <c:v>4.86815673210764</c:v>
                </c:pt>
                <c:pt idx="12">
                  <c:v>5.2</c:v>
                </c:pt>
              </c:numCache>
            </c:numRef>
          </c:val>
        </c:ser>
        <c:dLbls>
          <c:dLblPos val="ctr"/>
          <c:showLegendKey val="0"/>
          <c:showVal val="1"/>
          <c:showCatName val="0"/>
          <c:showSerName val="0"/>
          <c:showPercent val="0"/>
          <c:showBubbleSize val="0"/>
        </c:dLbls>
        <c:gapWidth val="88"/>
        <c:overlap val="100"/>
        <c:axId val="2096159432"/>
        <c:axId val="2096929416"/>
      </c:barChart>
      <c:catAx>
        <c:axId val="2096159432"/>
        <c:scaling>
          <c:orientation val="minMax"/>
        </c:scaling>
        <c:delete val="0"/>
        <c:axPos val="b"/>
        <c:numFmt formatCode="General" sourceLinked="0"/>
        <c:majorTickMark val="none"/>
        <c:minorTickMark val="none"/>
        <c:tickLblPos val="nextTo"/>
        <c:txPr>
          <a:bodyPr rot="-5400000" vert="horz"/>
          <a:lstStyle/>
          <a:p>
            <a:pPr>
              <a:defRPr/>
            </a:pPr>
            <a:endParaRPr lang="en-US"/>
          </a:p>
        </c:txPr>
        <c:crossAx val="2096929416"/>
        <c:crosses val="autoZero"/>
        <c:auto val="1"/>
        <c:lblAlgn val="ctr"/>
        <c:lblOffset val="100"/>
        <c:noMultiLvlLbl val="0"/>
      </c:catAx>
      <c:valAx>
        <c:axId val="2096929416"/>
        <c:scaling>
          <c:orientation val="minMax"/>
        </c:scaling>
        <c:delete val="1"/>
        <c:axPos val="l"/>
        <c:numFmt formatCode="0.00" sourceLinked="1"/>
        <c:majorTickMark val="out"/>
        <c:minorTickMark val="none"/>
        <c:tickLblPos val="nextTo"/>
        <c:crossAx val="2096159432"/>
        <c:crosses val="autoZero"/>
        <c:crossBetween val="between"/>
      </c:valAx>
    </c:plotArea>
    <c:legend>
      <c:legendPos val="b"/>
      <c:layout/>
      <c:overlay val="0"/>
    </c:legend>
    <c:plotVisOnly val="1"/>
    <c:dispBlanksAs val="gap"/>
    <c:showDLblsOverMax val="0"/>
  </c:chart>
  <c:spPr>
    <a:ln>
      <a:noFill/>
    </a:ln>
  </c:spPr>
  <c:txPr>
    <a:bodyPr/>
    <a:lstStyle/>
    <a:p>
      <a:pPr>
        <a:defRPr sz="1100">
          <a:latin typeface="Arial Narrow" panose="020B0606020202030204" pitchFamily="34" charset="0"/>
          <a:cs typeface="Arial" panose="020B0604020202020204" pitchFamily="34" charset="0"/>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spPr>
            <a:solidFill>
              <a:schemeClr val="bg1">
                <a:lumMod val="85000"/>
              </a:schemeClr>
            </a:solidFill>
          </c:spPr>
          <c:invertIfNegative val="0"/>
          <c:dPt>
            <c:idx val="1"/>
            <c:invertIfNegative val="0"/>
            <c:bubble3D val="0"/>
            <c:spPr>
              <a:solidFill>
                <a:srgbClr val="FF0000"/>
              </a:solidFill>
            </c:spPr>
          </c:dPt>
          <c:dLbls>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'INV. PRIVADA'!$A$311:$A$315</c:f>
              <c:strCache>
                <c:ptCount val="5"/>
                <c:pt idx="0">
                  <c:v>Colombia</c:v>
                </c:pt>
                <c:pt idx="1">
                  <c:v>Perú</c:v>
                </c:pt>
                <c:pt idx="2">
                  <c:v>Chile</c:v>
                </c:pt>
                <c:pt idx="3">
                  <c:v>México</c:v>
                </c:pt>
                <c:pt idx="4">
                  <c:v>Brasil</c:v>
                </c:pt>
              </c:strCache>
            </c:strRef>
          </c:cat>
          <c:val>
            <c:numRef>
              <c:f>'INV. PRIVADA'!$B$311:$B$315</c:f>
              <c:numCache>
                <c:formatCode>0.00</c:formatCode>
                <c:ptCount val="5"/>
                <c:pt idx="0">
                  <c:v>25.952</c:v>
                </c:pt>
                <c:pt idx="1">
                  <c:v>24.9</c:v>
                </c:pt>
                <c:pt idx="2">
                  <c:v>22.178</c:v>
                </c:pt>
                <c:pt idx="3">
                  <c:v>21.545</c:v>
                </c:pt>
                <c:pt idx="4">
                  <c:v>21.046</c:v>
                </c:pt>
              </c:numCache>
            </c:numRef>
          </c:val>
        </c:ser>
        <c:dLbls>
          <c:showLegendKey val="0"/>
          <c:showVal val="0"/>
          <c:showCatName val="0"/>
          <c:showSerName val="0"/>
          <c:showPercent val="0"/>
          <c:showBubbleSize val="0"/>
        </c:dLbls>
        <c:gapWidth val="150"/>
        <c:axId val="2096173224"/>
        <c:axId val="2096177816"/>
      </c:barChart>
      <c:catAx>
        <c:axId val="2096173224"/>
        <c:scaling>
          <c:orientation val="minMax"/>
        </c:scaling>
        <c:delete val="0"/>
        <c:axPos val="b"/>
        <c:numFmt formatCode="General" sourceLinked="0"/>
        <c:majorTickMark val="out"/>
        <c:minorTickMark val="none"/>
        <c:tickLblPos val="nextTo"/>
        <c:crossAx val="2096177816"/>
        <c:crosses val="autoZero"/>
        <c:auto val="1"/>
        <c:lblAlgn val="ctr"/>
        <c:lblOffset val="100"/>
        <c:noMultiLvlLbl val="0"/>
      </c:catAx>
      <c:valAx>
        <c:axId val="2096177816"/>
        <c:scaling>
          <c:orientation val="minMax"/>
        </c:scaling>
        <c:delete val="1"/>
        <c:axPos val="l"/>
        <c:numFmt formatCode="0.00" sourceLinked="1"/>
        <c:majorTickMark val="out"/>
        <c:minorTickMark val="none"/>
        <c:tickLblPos val="nextTo"/>
        <c:crossAx val="2096173224"/>
        <c:crosses val="autoZero"/>
        <c:crossBetween val="between"/>
      </c:valAx>
    </c:plotArea>
    <c:plotVisOnly val="1"/>
    <c:dispBlanksAs val="gap"/>
    <c:showDLblsOverMax val="0"/>
  </c:chart>
  <c:txPr>
    <a:bodyPr/>
    <a:lstStyle/>
    <a:p>
      <a:pPr>
        <a:defRPr sz="1200">
          <a:latin typeface="Arial Narrow" panose="020B0606020202030204" pitchFamily="34" charset="0"/>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0.66322</cdr:x>
      <cdr:y>0.04147</cdr:y>
    </cdr:from>
    <cdr:to>
      <cdr:x>0.93913</cdr:x>
      <cdr:y>0.20182</cdr:y>
    </cdr:to>
    <cdr:grpSp>
      <cdr:nvGrpSpPr>
        <cdr:cNvPr id="5" name="Grupo 4"/>
        <cdr:cNvGrpSpPr/>
      </cdr:nvGrpSpPr>
      <cdr:grpSpPr>
        <a:xfrm xmlns:a="http://schemas.openxmlformats.org/drawingml/2006/main">
          <a:off x="5492054" y="144393"/>
          <a:ext cx="2284809" cy="558309"/>
          <a:chOff x="5427289" y="123147"/>
          <a:chExt cx="2284809" cy="558309"/>
        </a:xfrm>
        <a:solidFill xmlns:a="http://schemas.openxmlformats.org/drawingml/2006/main">
          <a:schemeClr val="bg1"/>
        </a:solidFill>
      </cdr:grpSpPr>
      <cdr:sp macro="" textlink="">
        <cdr:nvSpPr>
          <cdr:cNvPr id="2" name="Rectángulo 1"/>
          <cdr:cNvSpPr/>
        </cdr:nvSpPr>
        <cdr:spPr>
          <a:xfrm xmlns:a="http://schemas.openxmlformats.org/drawingml/2006/main">
            <a:off x="5427289" y="123147"/>
            <a:ext cx="2284809" cy="288032"/>
          </a:xfrm>
          <a:prstGeom xmlns:a="http://schemas.openxmlformats.org/drawingml/2006/main" prst="rect">
            <a:avLst/>
          </a:prstGeom>
          <a:grp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es-ES"/>
            </a:defPPr>
            <a:lvl1pPr algn="l" rtl="0" fontAlgn="base">
              <a:spcBef>
                <a:spcPct val="0"/>
              </a:spcBef>
              <a:spcAft>
                <a:spcPct val="0"/>
              </a:spcAft>
              <a:defRPr sz="2000" kern="1200">
                <a:solidFill>
                  <a:schemeClr val="lt1"/>
                </a:solidFill>
                <a:latin typeface="+mn-lt"/>
                <a:ea typeface="+mn-ea"/>
                <a:cs typeface="+mn-cs"/>
              </a:defRPr>
            </a:lvl1pPr>
            <a:lvl2pPr marL="457200" algn="l" rtl="0" fontAlgn="base">
              <a:spcBef>
                <a:spcPct val="0"/>
              </a:spcBef>
              <a:spcAft>
                <a:spcPct val="0"/>
              </a:spcAft>
              <a:defRPr sz="2000" kern="1200">
                <a:solidFill>
                  <a:schemeClr val="lt1"/>
                </a:solidFill>
                <a:latin typeface="+mn-lt"/>
                <a:ea typeface="+mn-ea"/>
                <a:cs typeface="+mn-cs"/>
              </a:defRPr>
            </a:lvl2pPr>
            <a:lvl3pPr marL="914400" algn="l" rtl="0" fontAlgn="base">
              <a:spcBef>
                <a:spcPct val="0"/>
              </a:spcBef>
              <a:spcAft>
                <a:spcPct val="0"/>
              </a:spcAft>
              <a:defRPr sz="2000" kern="1200">
                <a:solidFill>
                  <a:schemeClr val="lt1"/>
                </a:solidFill>
                <a:latin typeface="+mn-lt"/>
                <a:ea typeface="+mn-ea"/>
                <a:cs typeface="+mn-cs"/>
              </a:defRPr>
            </a:lvl3pPr>
            <a:lvl4pPr marL="1371600" algn="l" rtl="0" fontAlgn="base">
              <a:spcBef>
                <a:spcPct val="0"/>
              </a:spcBef>
              <a:spcAft>
                <a:spcPct val="0"/>
              </a:spcAft>
              <a:defRPr sz="2000" kern="1200">
                <a:solidFill>
                  <a:schemeClr val="lt1"/>
                </a:solidFill>
                <a:latin typeface="+mn-lt"/>
                <a:ea typeface="+mn-ea"/>
                <a:cs typeface="+mn-cs"/>
              </a:defRPr>
            </a:lvl4pPr>
            <a:lvl5pPr marL="1828800" algn="l" rtl="0" fontAlgn="base">
              <a:spcBef>
                <a:spcPct val="0"/>
              </a:spcBef>
              <a:spcAft>
                <a:spcPct val="0"/>
              </a:spcAft>
              <a:defRPr sz="2000" kern="1200">
                <a:solidFill>
                  <a:schemeClr val="lt1"/>
                </a:solidFill>
                <a:latin typeface="+mn-lt"/>
                <a:ea typeface="+mn-ea"/>
                <a:cs typeface="+mn-cs"/>
              </a:defRPr>
            </a:lvl5pPr>
            <a:lvl6pPr marL="2286000" algn="l" defTabSz="914400" rtl="0" eaLnBrk="1" latinLnBrk="0" hangingPunct="1">
              <a:defRPr sz="2000" kern="1200">
                <a:solidFill>
                  <a:schemeClr val="lt1"/>
                </a:solidFill>
                <a:latin typeface="+mn-lt"/>
                <a:ea typeface="+mn-ea"/>
                <a:cs typeface="+mn-cs"/>
              </a:defRPr>
            </a:lvl6pPr>
            <a:lvl7pPr marL="2743200" algn="l" defTabSz="914400" rtl="0" eaLnBrk="1" latinLnBrk="0" hangingPunct="1">
              <a:defRPr sz="2000" kern="1200">
                <a:solidFill>
                  <a:schemeClr val="lt1"/>
                </a:solidFill>
                <a:latin typeface="+mn-lt"/>
                <a:ea typeface="+mn-ea"/>
                <a:cs typeface="+mn-cs"/>
              </a:defRPr>
            </a:lvl7pPr>
            <a:lvl8pPr marL="3200400" algn="l" defTabSz="914400" rtl="0" eaLnBrk="1" latinLnBrk="0" hangingPunct="1">
              <a:defRPr sz="2000" kern="1200">
                <a:solidFill>
                  <a:schemeClr val="lt1"/>
                </a:solidFill>
                <a:latin typeface="+mn-lt"/>
                <a:ea typeface="+mn-ea"/>
                <a:cs typeface="+mn-cs"/>
              </a:defRPr>
            </a:lvl8pPr>
            <a:lvl9pPr marL="3657600" algn="l" defTabSz="914400" rtl="0" eaLnBrk="1" latinLnBrk="0" hangingPunct="1">
              <a:defRPr sz="2000" kern="1200">
                <a:solidFill>
                  <a:schemeClr val="lt1"/>
                </a:solidFill>
                <a:latin typeface="+mn-lt"/>
                <a:ea typeface="+mn-ea"/>
                <a:cs typeface="+mn-cs"/>
              </a:defRPr>
            </a:lvl9pPr>
          </a:lstStyle>
          <a:p xmlns:a="http://schemas.openxmlformats.org/drawingml/2006/main">
            <a:pPr algn="l"/>
            <a:r>
              <a:rPr lang="it-IT" sz="1000" dirty="0" smtClean="0">
                <a:solidFill>
                  <a:schemeClr val="tx1"/>
                </a:solidFill>
              </a:rPr>
              <a:t>Tariff dispersion </a:t>
            </a:r>
            <a:endParaRPr lang="it-IT" sz="1000" dirty="0">
              <a:solidFill>
                <a:schemeClr val="tx1"/>
              </a:solidFill>
            </a:endParaRPr>
          </a:p>
        </cdr:txBody>
      </cdr:sp>
      <cdr:sp macro="" textlink="">
        <cdr:nvSpPr>
          <cdr:cNvPr id="3" name="Rectángulo 2"/>
          <cdr:cNvSpPr/>
        </cdr:nvSpPr>
        <cdr:spPr>
          <a:xfrm xmlns:a="http://schemas.openxmlformats.org/drawingml/2006/main">
            <a:off x="5427289" y="360417"/>
            <a:ext cx="1724893" cy="122770"/>
          </a:xfrm>
          <a:prstGeom xmlns:a="http://schemas.openxmlformats.org/drawingml/2006/main" prst="rect">
            <a:avLst/>
          </a:prstGeom>
          <a:grp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es-ES"/>
            </a:defPPr>
            <a:lvl1pPr algn="l" rtl="0" fontAlgn="base">
              <a:spcBef>
                <a:spcPct val="0"/>
              </a:spcBef>
              <a:spcAft>
                <a:spcPct val="0"/>
              </a:spcAft>
              <a:defRPr sz="2000" kern="1200">
                <a:solidFill>
                  <a:schemeClr val="lt1"/>
                </a:solidFill>
                <a:latin typeface="+mn-lt"/>
                <a:ea typeface="+mn-ea"/>
                <a:cs typeface="+mn-cs"/>
              </a:defRPr>
            </a:lvl1pPr>
            <a:lvl2pPr marL="457200" algn="l" rtl="0" fontAlgn="base">
              <a:spcBef>
                <a:spcPct val="0"/>
              </a:spcBef>
              <a:spcAft>
                <a:spcPct val="0"/>
              </a:spcAft>
              <a:defRPr sz="2000" kern="1200">
                <a:solidFill>
                  <a:schemeClr val="lt1"/>
                </a:solidFill>
                <a:latin typeface="+mn-lt"/>
                <a:ea typeface="+mn-ea"/>
                <a:cs typeface="+mn-cs"/>
              </a:defRPr>
            </a:lvl2pPr>
            <a:lvl3pPr marL="914400" algn="l" rtl="0" fontAlgn="base">
              <a:spcBef>
                <a:spcPct val="0"/>
              </a:spcBef>
              <a:spcAft>
                <a:spcPct val="0"/>
              </a:spcAft>
              <a:defRPr sz="2000" kern="1200">
                <a:solidFill>
                  <a:schemeClr val="lt1"/>
                </a:solidFill>
                <a:latin typeface="+mn-lt"/>
                <a:ea typeface="+mn-ea"/>
                <a:cs typeface="+mn-cs"/>
              </a:defRPr>
            </a:lvl3pPr>
            <a:lvl4pPr marL="1371600" algn="l" rtl="0" fontAlgn="base">
              <a:spcBef>
                <a:spcPct val="0"/>
              </a:spcBef>
              <a:spcAft>
                <a:spcPct val="0"/>
              </a:spcAft>
              <a:defRPr sz="2000" kern="1200">
                <a:solidFill>
                  <a:schemeClr val="lt1"/>
                </a:solidFill>
                <a:latin typeface="+mn-lt"/>
                <a:ea typeface="+mn-ea"/>
                <a:cs typeface="+mn-cs"/>
              </a:defRPr>
            </a:lvl4pPr>
            <a:lvl5pPr marL="1828800" algn="l" rtl="0" fontAlgn="base">
              <a:spcBef>
                <a:spcPct val="0"/>
              </a:spcBef>
              <a:spcAft>
                <a:spcPct val="0"/>
              </a:spcAft>
              <a:defRPr sz="2000" kern="1200">
                <a:solidFill>
                  <a:schemeClr val="lt1"/>
                </a:solidFill>
                <a:latin typeface="+mn-lt"/>
                <a:ea typeface="+mn-ea"/>
                <a:cs typeface="+mn-cs"/>
              </a:defRPr>
            </a:lvl5pPr>
            <a:lvl6pPr marL="2286000" algn="l" defTabSz="914400" rtl="0" eaLnBrk="1" latinLnBrk="0" hangingPunct="1">
              <a:defRPr sz="2000" kern="1200">
                <a:solidFill>
                  <a:schemeClr val="lt1"/>
                </a:solidFill>
                <a:latin typeface="+mn-lt"/>
                <a:ea typeface="+mn-ea"/>
                <a:cs typeface="+mn-cs"/>
              </a:defRPr>
            </a:lvl6pPr>
            <a:lvl7pPr marL="2743200" algn="l" defTabSz="914400" rtl="0" eaLnBrk="1" latinLnBrk="0" hangingPunct="1">
              <a:defRPr sz="2000" kern="1200">
                <a:solidFill>
                  <a:schemeClr val="lt1"/>
                </a:solidFill>
                <a:latin typeface="+mn-lt"/>
                <a:ea typeface="+mn-ea"/>
                <a:cs typeface="+mn-cs"/>
              </a:defRPr>
            </a:lvl7pPr>
            <a:lvl8pPr marL="3200400" algn="l" defTabSz="914400" rtl="0" eaLnBrk="1" latinLnBrk="0" hangingPunct="1">
              <a:defRPr sz="2000" kern="1200">
                <a:solidFill>
                  <a:schemeClr val="lt1"/>
                </a:solidFill>
                <a:latin typeface="+mn-lt"/>
                <a:ea typeface="+mn-ea"/>
                <a:cs typeface="+mn-cs"/>
              </a:defRPr>
            </a:lvl8pPr>
            <a:lvl9pPr marL="3657600" algn="l" defTabSz="914400" rtl="0" eaLnBrk="1" latinLnBrk="0" hangingPunct="1">
              <a:defRPr sz="2000" kern="1200">
                <a:solidFill>
                  <a:schemeClr val="lt1"/>
                </a:solidFill>
                <a:latin typeface="+mn-lt"/>
                <a:ea typeface="+mn-ea"/>
                <a:cs typeface="+mn-cs"/>
              </a:defRPr>
            </a:lvl9pPr>
          </a:lstStyle>
          <a:p xmlns:a="http://schemas.openxmlformats.org/drawingml/2006/main">
            <a:pPr algn="l"/>
            <a:r>
              <a:rPr lang="it-IT" sz="1000" dirty="0" smtClean="0">
                <a:solidFill>
                  <a:schemeClr val="tx1"/>
                </a:solidFill>
              </a:rPr>
              <a:t>Average Nominal tariff</a:t>
            </a:r>
            <a:endParaRPr lang="it-IT" sz="1000" dirty="0">
              <a:solidFill>
                <a:schemeClr val="tx1"/>
              </a:solidFill>
            </a:endParaRPr>
          </a:p>
        </cdr:txBody>
      </cdr:sp>
      <cdr:sp macro="" textlink="">
        <cdr:nvSpPr>
          <cdr:cNvPr id="4" name="Rectángulo 3"/>
          <cdr:cNvSpPr/>
        </cdr:nvSpPr>
        <cdr:spPr>
          <a:xfrm xmlns:a="http://schemas.openxmlformats.org/drawingml/2006/main">
            <a:off x="5444777" y="490122"/>
            <a:ext cx="1542070" cy="191334"/>
          </a:xfrm>
          <a:prstGeom xmlns:a="http://schemas.openxmlformats.org/drawingml/2006/main" prst="rect">
            <a:avLst/>
          </a:prstGeom>
          <a:grp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es-ES"/>
            </a:defPPr>
            <a:lvl1pPr algn="l" rtl="0" fontAlgn="base">
              <a:spcBef>
                <a:spcPct val="0"/>
              </a:spcBef>
              <a:spcAft>
                <a:spcPct val="0"/>
              </a:spcAft>
              <a:defRPr sz="2000" kern="1200">
                <a:solidFill>
                  <a:schemeClr val="lt1"/>
                </a:solidFill>
                <a:latin typeface="+mn-lt"/>
                <a:ea typeface="+mn-ea"/>
                <a:cs typeface="+mn-cs"/>
              </a:defRPr>
            </a:lvl1pPr>
            <a:lvl2pPr marL="457200" algn="l" rtl="0" fontAlgn="base">
              <a:spcBef>
                <a:spcPct val="0"/>
              </a:spcBef>
              <a:spcAft>
                <a:spcPct val="0"/>
              </a:spcAft>
              <a:defRPr sz="2000" kern="1200">
                <a:solidFill>
                  <a:schemeClr val="lt1"/>
                </a:solidFill>
                <a:latin typeface="+mn-lt"/>
                <a:ea typeface="+mn-ea"/>
                <a:cs typeface="+mn-cs"/>
              </a:defRPr>
            </a:lvl2pPr>
            <a:lvl3pPr marL="914400" algn="l" rtl="0" fontAlgn="base">
              <a:spcBef>
                <a:spcPct val="0"/>
              </a:spcBef>
              <a:spcAft>
                <a:spcPct val="0"/>
              </a:spcAft>
              <a:defRPr sz="2000" kern="1200">
                <a:solidFill>
                  <a:schemeClr val="lt1"/>
                </a:solidFill>
                <a:latin typeface="+mn-lt"/>
                <a:ea typeface="+mn-ea"/>
                <a:cs typeface="+mn-cs"/>
              </a:defRPr>
            </a:lvl3pPr>
            <a:lvl4pPr marL="1371600" algn="l" rtl="0" fontAlgn="base">
              <a:spcBef>
                <a:spcPct val="0"/>
              </a:spcBef>
              <a:spcAft>
                <a:spcPct val="0"/>
              </a:spcAft>
              <a:defRPr sz="2000" kern="1200">
                <a:solidFill>
                  <a:schemeClr val="lt1"/>
                </a:solidFill>
                <a:latin typeface="+mn-lt"/>
                <a:ea typeface="+mn-ea"/>
                <a:cs typeface="+mn-cs"/>
              </a:defRPr>
            </a:lvl4pPr>
            <a:lvl5pPr marL="1828800" algn="l" rtl="0" fontAlgn="base">
              <a:spcBef>
                <a:spcPct val="0"/>
              </a:spcBef>
              <a:spcAft>
                <a:spcPct val="0"/>
              </a:spcAft>
              <a:defRPr sz="2000" kern="1200">
                <a:solidFill>
                  <a:schemeClr val="lt1"/>
                </a:solidFill>
                <a:latin typeface="+mn-lt"/>
                <a:ea typeface="+mn-ea"/>
                <a:cs typeface="+mn-cs"/>
              </a:defRPr>
            </a:lvl5pPr>
            <a:lvl6pPr marL="2286000" algn="l" defTabSz="914400" rtl="0" eaLnBrk="1" latinLnBrk="0" hangingPunct="1">
              <a:defRPr sz="2000" kern="1200">
                <a:solidFill>
                  <a:schemeClr val="lt1"/>
                </a:solidFill>
                <a:latin typeface="+mn-lt"/>
                <a:ea typeface="+mn-ea"/>
                <a:cs typeface="+mn-cs"/>
              </a:defRPr>
            </a:lvl6pPr>
            <a:lvl7pPr marL="2743200" algn="l" defTabSz="914400" rtl="0" eaLnBrk="1" latinLnBrk="0" hangingPunct="1">
              <a:defRPr sz="2000" kern="1200">
                <a:solidFill>
                  <a:schemeClr val="lt1"/>
                </a:solidFill>
                <a:latin typeface="+mn-lt"/>
                <a:ea typeface="+mn-ea"/>
                <a:cs typeface="+mn-cs"/>
              </a:defRPr>
            </a:lvl7pPr>
            <a:lvl8pPr marL="3200400" algn="l" defTabSz="914400" rtl="0" eaLnBrk="1" latinLnBrk="0" hangingPunct="1">
              <a:defRPr sz="2000" kern="1200">
                <a:solidFill>
                  <a:schemeClr val="lt1"/>
                </a:solidFill>
                <a:latin typeface="+mn-lt"/>
                <a:ea typeface="+mn-ea"/>
                <a:cs typeface="+mn-cs"/>
              </a:defRPr>
            </a:lvl8pPr>
            <a:lvl9pPr marL="3657600" algn="l" defTabSz="914400" rtl="0" eaLnBrk="1" latinLnBrk="0" hangingPunct="1">
              <a:defRPr sz="2000" kern="1200">
                <a:solidFill>
                  <a:schemeClr val="lt1"/>
                </a:solidFill>
                <a:latin typeface="+mn-lt"/>
                <a:ea typeface="+mn-ea"/>
                <a:cs typeface="+mn-cs"/>
              </a:defRPr>
            </a:lvl9pPr>
          </a:lstStyle>
          <a:p xmlns:a="http://schemas.openxmlformats.org/drawingml/2006/main">
            <a:pPr algn="l"/>
            <a:r>
              <a:rPr lang="it-IT" sz="1000" dirty="0" smtClean="0">
                <a:solidFill>
                  <a:schemeClr val="tx1"/>
                </a:solidFill>
              </a:rPr>
              <a:t>Effective tariff</a:t>
            </a:r>
            <a:endParaRPr lang="it-IT" sz="1000" dirty="0">
              <a:solidFill>
                <a:schemeClr val="tx1"/>
              </a:solidFill>
            </a:endParaRPr>
          </a:p>
        </cdr:txBody>
      </cdr:sp>
    </cdr:grpSp>
  </cdr:relSizeAnchor>
</c:userShapes>
</file>

<file path=ppt/drawings/drawing2.xml><?xml version="1.0" encoding="utf-8"?>
<c:userShapes xmlns:c="http://schemas.openxmlformats.org/drawingml/2006/chart">
  <cdr:relSizeAnchor xmlns:cdr="http://schemas.openxmlformats.org/drawingml/2006/chartDrawing">
    <cdr:from>
      <cdr:x>0.17949</cdr:x>
      <cdr:y>0.91071</cdr:y>
    </cdr:from>
    <cdr:to>
      <cdr:x>0.35043</cdr:x>
      <cdr:y>0.96429</cdr:y>
    </cdr:to>
    <cdr:sp macro="" textlink="">
      <cdr:nvSpPr>
        <cdr:cNvPr id="2" name="Rectángulo 1"/>
        <cdr:cNvSpPr/>
      </cdr:nvSpPr>
      <cdr:spPr>
        <a:xfrm xmlns:a="http://schemas.openxmlformats.org/drawingml/2006/main">
          <a:off x="1512168" y="3672408"/>
          <a:ext cx="1440160" cy="216024"/>
        </a:xfrm>
        <a:prstGeom xmlns:a="http://schemas.openxmlformats.org/drawingml/2006/main" prst="rect">
          <a:avLst/>
        </a:prstGeom>
        <a:ln xmlns:a="http://schemas.openxmlformats.org/drawingml/2006/main">
          <a:noFill/>
        </a:ln>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vertOverflow="clip"/>
        <a:lstStyle xmlns:a="http://schemas.openxmlformats.org/drawingml/2006/main"/>
        <a:p xmlns:a="http://schemas.openxmlformats.org/drawingml/2006/main">
          <a:r>
            <a:rPr lang="es-ES" sz="1000" dirty="0" smtClean="0"/>
            <a:t>INSTALLED POWER</a:t>
          </a:r>
          <a:endParaRPr lang="es-ES" sz="1000" dirty="0"/>
        </a:p>
      </cdr:txBody>
    </cdr:sp>
  </cdr:relSizeAnchor>
  <cdr:relSizeAnchor xmlns:cdr="http://schemas.openxmlformats.org/drawingml/2006/chartDrawing">
    <cdr:from>
      <cdr:x>0.41633</cdr:x>
      <cdr:y>0.91071</cdr:y>
    </cdr:from>
    <cdr:to>
      <cdr:x>0.58727</cdr:x>
      <cdr:y>0.96429</cdr:y>
    </cdr:to>
    <cdr:sp macro="" textlink="">
      <cdr:nvSpPr>
        <cdr:cNvPr id="3" name="Rectángulo 2"/>
        <cdr:cNvSpPr/>
      </cdr:nvSpPr>
      <cdr:spPr>
        <a:xfrm xmlns:a="http://schemas.openxmlformats.org/drawingml/2006/main">
          <a:off x="3507556" y="3672408"/>
          <a:ext cx="1440160" cy="216024"/>
        </a:xfrm>
        <a:prstGeom xmlns:a="http://schemas.openxmlformats.org/drawingml/2006/main" prst="rect">
          <a:avLst/>
        </a:prstGeom>
        <a:ln xmlns:a="http://schemas.openxmlformats.org/drawingml/2006/main">
          <a:noFill/>
        </a:ln>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s-ES" sz="1000" dirty="0" smtClean="0"/>
            <a:t>EFFECTIVE POWER</a:t>
          </a:r>
          <a:endParaRPr lang="es-ES" sz="1000" dirty="0"/>
        </a:p>
      </cdr:txBody>
    </cdr:sp>
  </cdr:relSizeAnchor>
  <cdr:relSizeAnchor xmlns:cdr="http://schemas.openxmlformats.org/drawingml/2006/chartDrawing">
    <cdr:from>
      <cdr:x>0.64103</cdr:x>
      <cdr:y>0.91529</cdr:y>
    </cdr:from>
    <cdr:to>
      <cdr:x>0.90598</cdr:x>
      <cdr:y>0.98672</cdr:y>
    </cdr:to>
    <cdr:sp macro="" textlink="">
      <cdr:nvSpPr>
        <cdr:cNvPr id="4" name="Rectángulo 3"/>
        <cdr:cNvSpPr/>
      </cdr:nvSpPr>
      <cdr:spPr>
        <a:xfrm xmlns:a="http://schemas.openxmlformats.org/drawingml/2006/main">
          <a:off x="5400600" y="3690845"/>
          <a:ext cx="2232248" cy="288032"/>
        </a:xfrm>
        <a:prstGeom xmlns:a="http://schemas.openxmlformats.org/drawingml/2006/main" prst="rect">
          <a:avLst/>
        </a:prstGeom>
        <a:ln xmlns:a="http://schemas.openxmlformats.org/drawingml/2006/main">
          <a:noFill/>
        </a:ln>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s-ES" sz="1000" dirty="0" smtClean="0"/>
            <a:t>MAXIMUM DEMAND FROM THE SEIN</a:t>
          </a:r>
          <a:endParaRPr lang="es-ES" sz="10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3" y="13"/>
            <a:ext cx="3168503" cy="479539"/>
          </a:xfrm>
          <a:prstGeom prst="rect">
            <a:avLst/>
          </a:prstGeom>
        </p:spPr>
        <p:txBody>
          <a:bodyPr vert="horz" wrap="square" lIns="91405" tIns="45700" rIns="91405" bIns="45700" numCol="1" anchor="t" anchorCtr="0" compatLnSpc="1">
            <a:prstTxWarp prst="textNoShape">
              <a:avLst/>
            </a:prstTxWarp>
          </a:bodyPr>
          <a:lstStyle>
            <a:lvl1pPr>
              <a:defRPr sz="1300"/>
            </a:lvl1pPr>
          </a:lstStyle>
          <a:p>
            <a:endParaRPr lang="en-US" dirty="0"/>
          </a:p>
        </p:txBody>
      </p:sp>
      <p:sp>
        <p:nvSpPr>
          <p:cNvPr id="3" name="2 Marcador de fecha"/>
          <p:cNvSpPr>
            <a:spLocks noGrp="1"/>
          </p:cNvSpPr>
          <p:nvPr>
            <p:ph type="dt" sz="quarter" idx="1"/>
          </p:nvPr>
        </p:nvSpPr>
        <p:spPr>
          <a:xfrm>
            <a:off x="4145066" y="13"/>
            <a:ext cx="3168503" cy="479539"/>
          </a:xfrm>
          <a:prstGeom prst="rect">
            <a:avLst/>
          </a:prstGeom>
        </p:spPr>
        <p:txBody>
          <a:bodyPr vert="horz" wrap="square" lIns="91405" tIns="45700" rIns="91405" bIns="45700" numCol="1" anchor="t" anchorCtr="0" compatLnSpc="1">
            <a:prstTxWarp prst="textNoShape">
              <a:avLst/>
            </a:prstTxWarp>
          </a:bodyPr>
          <a:lstStyle>
            <a:lvl1pPr algn="r">
              <a:defRPr sz="1300"/>
            </a:lvl1pPr>
          </a:lstStyle>
          <a:p>
            <a:fld id="{6FC47BA5-5C6A-4BC6-985B-9F893AE9EE5D}" type="datetimeFigureOut">
              <a:rPr lang="es-ES"/>
              <a:pPr/>
              <a:t>12/16/16</a:t>
            </a:fld>
            <a:endParaRPr lang="en-US" dirty="0"/>
          </a:p>
        </p:txBody>
      </p:sp>
      <p:sp>
        <p:nvSpPr>
          <p:cNvPr id="4" name="3 Marcador de pie de página"/>
          <p:cNvSpPr>
            <a:spLocks noGrp="1"/>
          </p:cNvSpPr>
          <p:nvPr>
            <p:ph type="ftr" sz="quarter" idx="2"/>
          </p:nvPr>
        </p:nvSpPr>
        <p:spPr>
          <a:xfrm>
            <a:off x="3" y="9120186"/>
            <a:ext cx="3168503" cy="479539"/>
          </a:xfrm>
          <a:prstGeom prst="rect">
            <a:avLst/>
          </a:prstGeom>
        </p:spPr>
        <p:txBody>
          <a:bodyPr vert="horz" wrap="square" lIns="91405" tIns="45700" rIns="91405" bIns="45700" numCol="1" anchor="b" anchorCtr="0" compatLnSpc="1">
            <a:prstTxWarp prst="textNoShape">
              <a:avLst/>
            </a:prstTxWarp>
          </a:bodyPr>
          <a:lstStyle>
            <a:lvl1pPr>
              <a:defRPr sz="1300"/>
            </a:lvl1pPr>
          </a:lstStyle>
          <a:p>
            <a:endParaRPr lang="en-US" dirty="0"/>
          </a:p>
        </p:txBody>
      </p:sp>
      <p:sp>
        <p:nvSpPr>
          <p:cNvPr id="5" name="4 Marcador de número de diapositiva"/>
          <p:cNvSpPr>
            <a:spLocks noGrp="1"/>
          </p:cNvSpPr>
          <p:nvPr>
            <p:ph type="sldNum" sz="quarter" idx="3"/>
          </p:nvPr>
        </p:nvSpPr>
        <p:spPr>
          <a:xfrm>
            <a:off x="4145066" y="9120186"/>
            <a:ext cx="3168503" cy="479539"/>
          </a:xfrm>
          <a:prstGeom prst="rect">
            <a:avLst/>
          </a:prstGeom>
        </p:spPr>
        <p:txBody>
          <a:bodyPr vert="horz" wrap="square" lIns="91405" tIns="45700" rIns="91405" bIns="45700" numCol="1" anchor="b" anchorCtr="0" compatLnSpc="1">
            <a:prstTxWarp prst="textNoShape">
              <a:avLst/>
            </a:prstTxWarp>
          </a:bodyPr>
          <a:lstStyle>
            <a:lvl1pPr algn="r">
              <a:defRPr sz="1300"/>
            </a:lvl1pPr>
          </a:lstStyle>
          <a:p>
            <a:fld id="{602770A1-D288-4D15-96E0-4D7BC692FA42}" type="slidenum">
              <a:rPr lang="en-US"/>
              <a:pPr/>
              <a:t>‹#›</a:t>
            </a:fld>
            <a:endParaRPr lang="en-US" dirty="0"/>
          </a:p>
        </p:txBody>
      </p:sp>
    </p:spTree>
    <p:extLst>
      <p:ext uri="{BB962C8B-B14F-4D97-AF65-F5344CB8AC3E}">
        <p14:creationId xmlns:p14="http://schemas.microsoft.com/office/powerpoint/2010/main" val="14816515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3" y="13"/>
            <a:ext cx="3168503" cy="479539"/>
          </a:xfrm>
          <a:prstGeom prst="rect">
            <a:avLst/>
          </a:prstGeom>
        </p:spPr>
        <p:txBody>
          <a:bodyPr vert="horz" wrap="square" lIns="91405" tIns="45700" rIns="91405" bIns="45700" numCol="1" anchor="t" anchorCtr="0" compatLnSpc="1">
            <a:prstTxWarp prst="textNoShape">
              <a:avLst/>
            </a:prstTxWarp>
          </a:bodyPr>
          <a:lstStyle>
            <a:lvl1pPr>
              <a:defRPr sz="1300">
                <a:latin typeface="Calibri" pitchFamily="34" charset="0"/>
              </a:defRPr>
            </a:lvl1pPr>
          </a:lstStyle>
          <a:p>
            <a:endParaRPr lang="en-US" dirty="0"/>
          </a:p>
        </p:txBody>
      </p:sp>
      <p:sp>
        <p:nvSpPr>
          <p:cNvPr id="3" name="2 Marcador de fecha"/>
          <p:cNvSpPr>
            <a:spLocks noGrp="1"/>
          </p:cNvSpPr>
          <p:nvPr>
            <p:ph type="dt" idx="1"/>
          </p:nvPr>
        </p:nvSpPr>
        <p:spPr>
          <a:xfrm>
            <a:off x="4145066" y="13"/>
            <a:ext cx="3168503" cy="479539"/>
          </a:xfrm>
          <a:prstGeom prst="rect">
            <a:avLst/>
          </a:prstGeom>
        </p:spPr>
        <p:txBody>
          <a:bodyPr vert="horz" wrap="square" lIns="91405" tIns="45700" rIns="91405" bIns="45700" numCol="1" anchor="t" anchorCtr="0" compatLnSpc="1">
            <a:prstTxWarp prst="textNoShape">
              <a:avLst/>
            </a:prstTxWarp>
          </a:bodyPr>
          <a:lstStyle>
            <a:lvl1pPr algn="r">
              <a:defRPr sz="1300">
                <a:latin typeface="Calibri" pitchFamily="34" charset="0"/>
              </a:defRPr>
            </a:lvl1pPr>
          </a:lstStyle>
          <a:p>
            <a:fld id="{75855E10-ECCB-4873-A003-E93F86AD4103}" type="datetimeFigureOut">
              <a:rPr lang="es-ES"/>
              <a:pPr/>
              <a:t>12/16/16</a:t>
            </a:fld>
            <a:endParaRPr lang="en-US" dirty="0"/>
          </a:p>
        </p:txBody>
      </p:sp>
      <p:sp>
        <p:nvSpPr>
          <p:cNvPr id="4" name="3 Marcador de imagen de diapositiva"/>
          <p:cNvSpPr>
            <a:spLocks noGrp="1" noRot="1" noChangeAspect="1"/>
          </p:cNvSpPr>
          <p:nvPr>
            <p:ph type="sldImg" idx="2"/>
          </p:nvPr>
        </p:nvSpPr>
        <p:spPr>
          <a:xfrm>
            <a:off x="1258888" y="720725"/>
            <a:ext cx="4797425" cy="3598863"/>
          </a:xfrm>
          <a:prstGeom prst="rect">
            <a:avLst/>
          </a:prstGeom>
          <a:noFill/>
          <a:ln w="12700">
            <a:solidFill>
              <a:prstClr val="black"/>
            </a:solidFill>
          </a:ln>
        </p:spPr>
        <p:txBody>
          <a:bodyPr vert="horz" lIns="91405" tIns="45700" rIns="91405" bIns="45700" rtlCol="0" anchor="ctr"/>
          <a:lstStyle/>
          <a:p>
            <a:pPr lvl="0"/>
            <a:endParaRPr lang="en-US" noProof="0" dirty="0"/>
          </a:p>
        </p:txBody>
      </p:sp>
      <p:sp>
        <p:nvSpPr>
          <p:cNvPr id="5" name="4 Marcador de notas"/>
          <p:cNvSpPr>
            <a:spLocks noGrp="1"/>
          </p:cNvSpPr>
          <p:nvPr>
            <p:ph type="body" sz="quarter" idx="3"/>
          </p:nvPr>
        </p:nvSpPr>
        <p:spPr>
          <a:xfrm>
            <a:off x="731195" y="4561582"/>
            <a:ext cx="5852814" cy="4320315"/>
          </a:xfrm>
          <a:prstGeom prst="rect">
            <a:avLst/>
          </a:prstGeom>
        </p:spPr>
        <p:txBody>
          <a:bodyPr vert="horz" wrap="square" lIns="91405" tIns="45700" rIns="91405" bIns="45700" numCol="1" anchor="t" anchorCtr="0" compatLnSpc="1">
            <a:prstTxWarp prst="textNoShape">
              <a:avLst/>
            </a:prstTxWarp>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smtClean="0"/>
          </a:p>
        </p:txBody>
      </p:sp>
      <p:sp>
        <p:nvSpPr>
          <p:cNvPr id="6" name="5 Marcador de pie de página"/>
          <p:cNvSpPr>
            <a:spLocks noGrp="1"/>
          </p:cNvSpPr>
          <p:nvPr>
            <p:ph type="ftr" sz="quarter" idx="4"/>
          </p:nvPr>
        </p:nvSpPr>
        <p:spPr>
          <a:xfrm>
            <a:off x="3" y="9120186"/>
            <a:ext cx="3168503" cy="479539"/>
          </a:xfrm>
          <a:prstGeom prst="rect">
            <a:avLst/>
          </a:prstGeom>
        </p:spPr>
        <p:txBody>
          <a:bodyPr vert="horz" wrap="square" lIns="91405" tIns="45700" rIns="91405" bIns="45700" numCol="1" anchor="b" anchorCtr="0" compatLnSpc="1">
            <a:prstTxWarp prst="textNoShape">
              <a:avLst/>
            </a:prstTxWarp>
          </a:bodyPr>
          <a:lstStyle>
            <a:lvl1pPr>
              <a:defRPr sz="1300">
                <a:latin typeface="Calibri" pitchFamily="34" charset="0"/>
              </a:defRPr>
            </a:lvl1pPr>
          </a:lstStyle>
          <a:p>
            <a:endParaRPr lang="en-US" dirty="0"/>
          </a:p>
        </p:txBody>
      </p:sp>
      <p:sp>
        <p:nvSpPr>
          <p:cNvPr id="7" name="6 Marcador de número de diapositiva"/>
          <p:cNvSpPr>
            <a:spLocks noGrp="1"/>
          </p:cNvSpPr>
          <p:nvPr>
            <p:ph type="sldNum" sz="quarter" idx="5"/>
          </p:nvPr>
        </p:nvSpPr>
        <p:spPr>
          <a:xfrm>
            <a:off x="4145066" y="9120186"/>
            <a:ext cx="3168503" cy="479539"/>
          </a:xfrm>
          <a:prstGeom prst="rect">
            <a:avLst/>
          </a:prstGeom>
        </p:spPr>
        <p:txBody>
          <a:bodyPr vert="horz" wrap="square" lIns="91405" tIns="45700" rIns="91405" bIns="45700" numCol="1" anchor="b" anchorCtr="0" compatLnSpc="1">
            <a:prstTxWarp prst="textNoShape">
              <a:avLst/>
            </a:prstTxWarp>
          </a:bodyPr>
          <a:lstStyle>
            <a:lvl1pPr algn="r">
              <a:defRPr sz="1300">
                <a:latin typeface="Calibri" pitchFamily="34" charset="0"/>
              </a:defRPr>
            </a:lvl1pPr>
          </a:lstStyle>
          <a:p>
            <a:fld id="{E21538C4-18E4-4224-A4FC-BBA53E66BB84}" type="slidenum">
              <a:rPr lang="en-US"/>
              <a:pPr/>
              <a:t>‹#›</a:t>
            </a:fld>
            <a:endParaRPr lang="en-US" dirty="0"/>
          </a:p>
        </p:txBody>
      </p:sp>
    </p:spTree>
    <p:extLst>
      <p:ext uri="{BB962C8B-B14F-4D97-AF65-F5344CB8AC3E}">
        <p14:creationId xmlns:p14="http://schemas.microsoft.com/office/powerpoint/2010/main" val="373166278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586" tIns="44292" rIns="88586" bIns="44292"/>
          <a:lstStyle/>
          <a:p>
            <a:pPr marL="163513" indent="-163513" algn="just">
              <a:lnSpc>
                <a:spcPct val="90000"/>
              </a:lnSpc>
              <a:buFontTx/>
              <a:buChar char="•"/>
            </a:pPr>
            <a:r>
              <a:rPr lang="es-ES" dirty="0" smtClean="0"/>
              <a:t>Sin duda la crisis financiera internacional afecta las perspectivas de inversión en el mundo y lleva a los expertos a evaluar los proyectos propuestos con mayor cuidado, lo cual no implica que las empresas puedan dejar de pensar en sus desarrollos de largo plazo.</a:t>
            </a:r>
          </a:p>
          <a:p>
            <a:pPr marL="163513" indent="-163513" algn="just">
              <a:lnSpc>
                <a:spcPct val="90000"/>
              </a:lnSpc>
              <a:buFontTx/>
              <a:buChar char="•"/>
            </a:pPr>
            <a:r>
              <a:rPr lang="es-ES" dirty="0" smtClean="0"/>
              <a:t>En este contexto, el Perú destaca como un destino de inversión que vale la pena evaluar. Las razones se pueden resumir en 4 campos básicos: </a:t>
            </a:r>
          </a:p>
          <a:p>
            <a:pPr marL="657225" lvl="1" indent="-214313" algn="just">
              <a:lnSpc>
                <a:spcPct val="90000"/>
              </a:lnSpc>
              <a:buFont typeface="Calibri" pitchFamily="34" charset="0"/>
              <a:buAutoNum type="arabicPeriod"/>
            </a:pPr>
            <a:r>
              <a:rPr lang="es-ES" dirty="0" smtClean="0"/>
              <a:t>Estabilidad macroeconómica: la economía peruana presenta excelentes resultados siendo uno de los países mejor preparados para enfrentar la crisis global.</a:t>
            </a:r>
          </a:p>
          <a:p>
            <a:pPr marL="657225" lvl="1" indent="-214313" algn="just">
              <a:lnSpc>
                <a:spcPct val="90000"/>
              </a:lnSpc>
              <a:buFont typeface="Calibri" pitchFamily="34" charset="0"/>
              <a:buAutoNum type="arabicPeriod"/>
            </a:pPr>
            <a:r>
              <a:rPr lang="es-ES" dirty="0" smtClean="0"/>
              <a:t>Clima favorable para la inversión: el país ha consolidado uno de los marcos legales más modernos y atractivos para la inversión extranjera responsable. </a:t>
            </a:r>
          </a:p>
          <a:p>
            <a:pPr marL="657225" lvl="1" indent="-214313" algn="just">
              <a:lnSpc>
                <a:spcPct val="90000"/>
              </a:lnSpc>
              <a:buFont typeface="Calibri" pitchFamily="34" charset="0"/>
              <a:buAutoNum type="arabicPeriod"/>
            </a:pPr>
            <a:r>
              <a:rPr lang="es-PE" dirty="0" smtClean="0"/>
              <a:t>Acceso a mercados: el Perú h</a:t>
            </a:r>
            <a:r>
              <a:rPr lang="es-ES" dirty="0" smtClean="0"/>
              <a:t>a establecido una amplia red de acuerdos comerciales que le aseguran acceso preferente a prácticamente todos los mercados más dinámicos del mundo.</a:t>
            </a:r>
          </a:p>
          <a:p>
            <a:pPr marL="657225" lvl="1" indent="-214313" algn="just">
              <a:lnSpc>
                <a:spcPct val="90000"/>
              </a:lnSpc>
              <a:buFont typeface="Calibri" pitchFamily="34" charset="0"/>
              <a:buAutoNum type="arabicPeriod"/>
            </a:pPr>
            <a:r>
              <a:rPr lang="es-ES" dirty="0" smtClean="0"/>
              <a:t>Desarrollo de infraestructura: el crecimiento exponencial del comercio internacional peruano está generando un sustantivo aumento de la demanda por infraestructura y servicios logísticos. En ese sentido el Estado peruano viene desarrollando obras de infraestructura de importante magnitud en las cual promueve la participación del sector privado. Ello permitirá elevar nuestra competitividad y proyectarnos como una eficiente plataforma productiva y comercial en el Pacífico Sudamericano.</a:t>
            </a:r>
          </a:p>
          <a:p>
            <a:pPr marL="657225" lvl="1" indent="-214313" algn="just">
              <a:lnSpc>
                <a:spcPct val="90000"/>
              </a:lnSpc>
              <a:buFont typeface="Calibri" pitchFamily="34" charset="0"/>
              <a:buAutoNum type="arabicPeriod"/>
            </a:pPr>
            <a:endParaRPr lang="es-ES" dirty="0" smtClean="0"/>
          </a:p>
          <a:p>
            <a:pPr marL="657225" lvl="1" indent="-214313" algn="just">
              <a:lnSpc>
                <a:spcPct val="90000"/>
              </a:lnSpc>
            </a:pPr>
            <a:endParaRPr lang="es-ES" dirty="0" smtClean="0"/>
          </a:p>
          <a:p>
            <a:pPr marL="657225" lvl="1" indent="-214313" algn="just">
              <a:lnSpc>
                <a:spcPct val="90000"/>
              </a:lnSpc>
            </a:pPr>
            <a:endParaRPr lang="es-ES" dirty="0" smtClean="0"/>
          </a:p>
          <a:p>
            <a:pPr marL="163513" indent="-163513">
              <a:lnSpc>
                <a:spcPct val="90000"/>
              </a:lnSpc>
            </a:pPr>
            <a:endParaRPr lang="en-US" dirty="0" smtClean="0"/>
          </a:p>
        </p:txBody>
      </p:sp>
      <p:sp>
        <p:nvSpPr>
          <p:cNvPr id="67588" name="3 Marcador de número de diapositiva"/>
          <p:cNvSpPr txBox="1">
            <a:spLocks noGrp="1"/>
          </p:cNvSpPr>
          <p:nvPr/>
        </p:nvSpPr>
        <p:spPr bwMode="auto">
          <a:xfrm>
            <a:off x="4144486" y="9119144"/>
            <a:ext cx="3169009" cy="480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586" tIns="44292" rIns="88586" bIns="44292" anchor="b"/>
          <a:lstStyle>
            <a:lvl1pPr defTabSz="842963" eaLnBrk="0" hangingPunct="0">
              <a:defRPr sz="2000">
                <a:solidFill>
                  <a:schemeClr val="tx1"/>
                </a:solidFill>
                <a:latin typeface="Arial" charset="0"/>
                <a:cs typeface="Arial" charset="0"/>
              </a:defRPr>
            </a:lvl1pPr>
            <a:lvl2pPr marL="742950" indent="-285750" defTabSz="842963" eaLnBrk="0" hangingPunct="0">
              <a:defRPr sz="2000">
                <a:solidFill>
                  <a:schemeClr val="tx1"/>
                </a:solidFill>
                <a:latin typeface="Arial" charset="0"/>
                <a:cs typeface="Arial" charset="0"/>
              </a:defRPr>
            </a:lvl2pPr>
            <a:lvl3pPr marL="1143000" indent="-228600" defTabSz="842963" eaLnBrk="0" hangingPunct="0">
              <a:defRPr sz="2000">
                <a:solidFill>
                  <a:schemeClr val="tx1"/>
                </a:solidFill>
                <a:latin typeface="Arial" charset="0"/>
                <a:cs typeface="Arial" charset="0"/>
              </a:defRPr>
            </a:lvl3pPr>
            <a:lvl4pPr marL="1600200" indent="-228600" defTabSz="842963" eaLnBrk="0" hangingPunct="0">
              <a:defRPr sz="2000">
                <a:solidFill>
                  <a:schemeClr val="tx1"/>
                </a:solidFill>
                <a:latin typeface="Arial" charset="0"/>
                <a:cs typeface="Arial" charset="0"/>
              </a:defRPr>
            </a:lvl4pPr>
            <a:lvl5pPr marL="2057400" indent="-228600" defTabSz="842963" eaLnBrk="0" hangingPunct="0">
              <a:defRPr sz="2000">
                <a:solidFill>
                  <a:schemeClr val="tx1"/>
                </a:solidFill>
                <a:latin typeface="Arial" charset="0"/>
                <a:cs typeface="Arial" charset="0"/>
              </a:defRPr>
            </a:lvl5pPr>
            <a:lvl6pPr marL="2514600" indent="-228600" defTabSz="842963" eaLnBrk="0" fontAlgn="base" hangingPunct="0">
              <a:spcBef>
                <a:spcPct val="0"/>
              </a:spcBef>
              <a:spcAft>
                <a:spcPct val="0"/>
              </a:spcAft>
              <a:defRPr sz="2000">
                <a:solidFill>
                  <a:schemeClr val="tx1"/>
                </a:solidFill>
                <a:latin typeface="Arial" charset="0"/>
                <a:cs typeface="Arial" charset="0"/>
              </a:defRPr>
            </a:lvl6pPr>
            <a:lvl7pPr marL="2971800" indent="-228600" defTabSz="842963" eaLnBrk="0" fontAlgn="base" hangingPunct="0">
              <a:spcBef>
                <a:spcPct val="0"/>
              </a:spcBef>
              <a:spcAft>
                <a:spcPct val="0"/>
              </a:spcAft>
              <a:defRPr sz="2000">
                <a:solidFill>
                  <a:schemeClr val="tx1"/>
                </a:solidFill>
                <a:latin typeface="Arial" charset="0"/>
                <a:cs typeface="Arial" charset="0"/>
              </a:defRPr>
            </a:lvl7pPr>
            <a:lvl8pPr marL="3429000" indent="-228600" defTabSz="842963" eaLnBrk="0" fontAlgn="base" hangingPunct="0">
              <a:spcBef>
                <a:spcPct val="0"/>
              </a:spcBef>
              <a:spcAft>
                <a:spcPct val="0"/>
              </a:spcAft>
              <a:defRPr sz="2000">
                <a:solidFill>
                  <a:schemeClr val="tx1"/>
                </a:solidFill>
                <a:latin typeface="Arial" charset="0"/>
                <a:cs typeface="Arial" charset="0"/>
              </a:defRPr>
            </a:lvl8pPr>
            <a:lvl9pPr marL="3886200" indent="-228600" defTabSz="842963" eaLnBrk="0" fontAlgn="base" hangingPunct="0">
              <a:spcBef>
                <a:spcPct val="0"/>
              </a:spcBef>
              <a:spcAft>
                <a:spcPct val="0"/>
              </a:spcAft>
              <a:defRPr sz="2000">
                <a:solidFill>
                  <a:schemeClr val="tx1"/>
                </a:solidFill>
                <a:latin typeface="Arial" charset="0"/>
                <a:cs typeface="Arial" charset="0"/>
              </a:defRPr>
            </a:lvl9pPr>
          </a:lstStyle>
          <a:p>
            <a:pPr algn="r" eaLnBrk="1" hangingPunct="1"/>
            <a:fld id="{F36EBB63-9462-43A2-8852-6773E3E2053C}" type="slidenum">
              <a:rPr lang="en-US" sz="1400">
                <a:solidFill>
                  <a:srgbClr val="000000"/>
                </a:solidFill>
              </a:rPr>
              <a:pPr algn="r" eaLnBrk="1" hangingPunct="1"/>
              <a:t>2</a:t>
            </a:fld>
            <a:endParaRPr lang="en-US" sz="1400" dirty="0">
              <a:solidFill>
                <a:srgbClr val="000000"/>
              </a:solidFill>
            </a:endParaRPr>
          </a:p>
        </p:txBody>
      </p:sp>
    </p:spTree>
    <p:extLst>
      <p:ext uri="{BB962C8B-B14F-4D97-AF65-F5344CB8AC3E}">
        <p14:creationId xmlns:p14="http://schemas.microsoft.com/office/powerpoint/2010/main" val="21379815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PE" dirty="0"/>
          </a:p>
        </p:txBody>
      </p:sp>
      <p:sp>
        <p:nvSpPr>
          <p:cNvPr id="4" name="3 Marcador de número de diapositiva"/>
          <p:cNvSpPr>
            <a:spLocks noGrp="1"/>
          </p:cNvSpPr>
          <p:nvPr>
            <p:ph type="sldNum" sz="quarter" idx="10"/>
          </p:nvPr>
        </p:nvSpPr>
        <p:spPr/>
        <p:txBody>
          <a:bodyPr/>
          <a:lstStyle/>
          <a:p>
            <a:fld id="{E21538C4-18E4-4224-A4FC-BBA53E66BB84}" type="slidenum">
              <a:rPr lang="en-US" smtClean="0"/>
              <a:pPr/>
              <a:t>13</a:t>
            </a:fld>
            <a:endParaRPr lang="en-US" dirty="0"/>
          </a:p>
        </p:txBody>
      </p:sp>
    </p:spTree>
    <p:extLst>
      <p:ext uri="{BB962C8B-B14F-4D97-AF65-F5344CB8AC3E}">
        <p14:creationId xmlns:p14="http://schemas.microsoft.com/office/powerpoint/2010/main" val="5798445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PE" dirty="0"/>
          </a:p>
        </p:txBody>
      </p:sp>
      <p:sp>
        <p:nvSpPr>
          <p:cNvPr id="4" name="3 Marcador de número de diapositiva"/>
          <p:cNvSpPr>
            <a:spLocks noGrp="1"/>
          </p:cNvSpPr>
          <p:nvPr>
            <p:ph type="sldNum" sz="quarter" idx="10"/>
          </p:nvPr>
        </p:nvSpPr>
        <p:spPr/>
        <p:txBody>
          <a:bodyPr/>
          <a:lstStyle/>
          <a:p>
            <a:fld id="{E21538C4-18E4-4224-A4FC-BBA53E66BB84}" type="slidenum">
              <a:rPr lang="en-US" smtClean="0"/>
              <a:pPr/>
              <a:t>14</a:t>
            </a:fld>
            <a:endParaRPr lang="en-US" dirty="0"/>
          </a:p>
        </p:txBody>
      </p:sp>
    </p:spTree>
    <p:extLst>
      <p:ext uri="{BB962C8B-B14F-4D97-AF65-F5344CB8AC3E}">
        <p14:creationId xmlns:p14="http://schemas.microsoft.com/office/powerpoint/2010/main" val="42799556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PE" dirty="0"/>
          </a:p>
        </p:txBody>
      </p:sp>
      <p:sp>
        <p:nvSpPr>
          <p:cNvPr id="4" name="3 Marcador de número de diapositiva"/>
          <p:cNvSpPr>
            <a:spLocks noGrp="1"/>
          </p:cNvSpPr>
          <p:nvPr>
            <p:ph type="sldNum" sz="quarter" idx="10"/>
          </p:nvPr>
        </p:nvSpPr>
        <p:spPr/>
        <p:txBody>
          <a:bodyPr/>
          <a:lstStyle/>
          <a:p>
            <a:fld id="{E21538C4-18E4-4224-A4FC-BBA53E66BB84}" type="slidenum">
              <a:rPr lang="en-US" smtClean="0"/>
              <a:pPr/>
              <a:t>15</a:t>
            </a:fld>
            <a:endParaRPr lang="en-US" dirty="0"/>
          </a:p>
        </p:txBody>
      </p:sp>
    </p:spTree>
    <p:extLst>
      <p:ext uri="{BB962C8B-B14F-4D97-AF65-F5344CB8AC3E}">
        <p14:creationId xmlns:p14="http://schemas.microsoft.com/office/powerpoint/2010/main" val="35178350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3 Marcador de número de diapositiva"/>
          <p:cNvSpPr txBox="1">
            <a:spLocks noGrp="1"/>
          </p:cNvSpPr>
          <p:nvPr/>
        </p:nvSpPr>
        <p:spPr bwMode="auto">
          <a:xfrm>
            <a:off x="4144486" y="9117612"/>
            <a:ext cx="3169009" cy="482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609" tIns="44301" rIns="88609" bIns="44301" anchor="b"/>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r" eaLnBrk="1" hangingPunct="1"/>
            <a:fld id="{0E982C66-C00B-45BD-B6DA-5062F3D2D0E0}" type="slidenum">
              <a:rPr lang="es-ES" sz="1400">
                <a:solidFill>
                  <a:srgbClr val="000000"/>
                </a:solidFill>
                <a:latin typeface="Calibri" pitchFamily="34" charset="0"/>
              </a:rPr>
              <a:pPr algn="r" eaLnBrk="1" hangingPunct="1"/>
              <a:t>16</a:t>
            </a:fld>
            <a:endParaRPr lang="es-ES" sz="1400" dirty="0">
              <a:solidFill>
                <a:srgbClr val="000000"/>
              </a:solidFill>
              <a:latin typeface="Calibri" pitchFamily="34" charset="0"/>
            </a:endParaRPr>
          </a:p>
        </p:txBody>
      </p:sp>
      <p:sp>
        <p:nvSpPr>
          <p:cNvPr id="77828" name="4 Marcador de notas"/>
          <p:cNvSpPr>
            <a:spLocks noGrp="1"/>
          </p:cNvSpPr>
          <p:nvPr/>
        </p:nvSpPr>
        <p:spPr bwMode="auto">
          <a:xfrm>
            <a:off x="731181" y="4561111"/>
            <a:ext cx="5852843" cy="4320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577" tIns="44290" rIns="88577" bIns="44290"/>
          <a:lstStyle/>
          <a:p>
            <a:pPr eaLnBrk="0" hangingPunct="0">
              <a:spcBef>
                <a:spcPct val="30000"/>
              </a:spcBef>
            </a:pPr>
            <a:endParaRPr lang="es-ES_tradnl" sz="1400" dirty="0">
              <a:solidFill>
                <a:srgbClr val="000000"/>
              </a:solidFill>
              <a:latin typeface="Calibri" pitchFamily="34" charset="0"/>
            </a:endParaRPr>
          </a:p>
        </p:txBody>
      </p:sp>
      <p:sp>
        <p:nvSpPr>
          <p:cNvPr id="77829" name="5 Marcador de notas"/>
          <p:cNvSpPr>
            <a:spLocks noGrp="1"/>
          </p:cNvSpPr>
          <p:nvPr>
            <p:ph type="body" sz="quarter" idx="10"/>
          </p:nvPr>
        </p:nvSpPr>
        <p:spPr bwMode="auto">
          <a:xfrm>
            <a:off x="0" y="0"/>
            <a:ext cx="0" cy="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577" tIns="44290" rIns="88577" bIns="44290">
            <a:normAutofit fontScale="25000" lnSpcReduction="20000"/>
          </a:bodyPr>
          <a:lstStyle/>
          <a:p>
            <a:pPr marL="166688" indent="-166688" algn="just">
              <a:lnSpc>
                <a:spcPct val="80000"/>
              </a:lnSpc>
              <a:spcBef>
                <a:spcPts val="1150"/>
              </a:spcBef>
              <a:buFontTx/>
              <a:buChar char="•"/>
            </a:pPr>
            <a:r>
              <a:rPr lang="es-ES" sz="300" dirty="0" smtClean="0"/>
              <a:t>En cuanto a la posición externa…</a:t>
            </a:r>
          </a:p>
          <a:p>
            <a:pPr marL="166688" indent="-166688" algn="just">
              <a:lnSpc>
                <a:spcPct val="80000"/>
              </a:lnSpc>
              <a:spcBef>
                <a:spcPts val="1150"/>
              </a:spcBef>
              <a:buFontTx/>
              <a:buChar char="•"/>
            </a:pPr>
            <a:r>
              <a:rPr lang="es-ES" sz="300" dirty="0" smtClean="0"/>
              <a:t>La responsable política económica, que ha mantenido continuidad a través de la sucesión de gobiernos democráticos, ha permitido acumular reservas internacionales que cubren en exceso la deuda externa, fortalecer el sistema financiero (muy baja morosidad), mantener un importante superávit fiscal y reducir el ratio deuda-PBI, lo cual coloca al Perú en mejores condiciones que muchos otros países en el mundo para afrontar el actual escenario de crisis internacional.</a:t>
            </a:r>
          </a:p>
          <a:p>
            <a:pPr marL="166688" indent="-166688" algn="just">
              <a:lnSpc>
                <a:spcPct val="80000"/>
              </a:lnSpc>
              <a:spcBef>
                <a:spcPts val="1150"/>
              </a:spcBef>
              <a:buFontTx/>
              <a:buChar char="•"/>
            </a:pPr>
            <a:r>
              <a:rPr lang="es-ES" sz="300" dirty="0" smtClean="0"/>
              <a:t>Perú ha venido registrando superávit presupuestales por varios años y el nivel de su deuda pública es bajo. De hecho, Perú es uno de los pocos países donde las reservas internacionales del Banco Central (US$ 31 mil millones o 26% del PBI) exceden el total de la deuda pública interna y externa (US$ 30 mil millones).</a:t>
            </a:r>
          </a:p>
          <a:p>
            <a:pPr marL="166688" indent="-166688" algn="just">
              <a:lnSpc>
                <a:spcPct val="80000"/>
              </a:lnSpc>
              <a:spcBef>
                <a:spcPts val="1150"/>
              </a:spcBef>
              <a:buFontTx/>
              <a:buChar char="•"/>
            </a:pPr>
            <a:r>
              <a:rPr lang="es-ES" sz="300" dirty="0" smtClean="0"/>
              <a:t>Finalmente, cabe anotar que a</a:t>
            </a:r>
            <a:r>
              <a:rPr lang="es-ES_tradnl" sz="300" dirty="0" smtClean="0"/>
              <a:t>nte un escenario de mayor volatilidad, donde aumenta la percepción del riesgo sobre las economías emergentes, el Perú sigue manteniendo un nivel de riesgo país por debajo del promedio regional y ha podido alcanzar (desde julio de 2008) que 3 agencia clasificadoras de riesgo (</a:t>
            </a:r>
            <a:r>
              <a:rPr lang="en-US" sz="300" dirty="0" smtClean="0"/>
              <a:t>Standard &amp; Poors, Fitch Ratings y la agencia canadiense Dominion Bond Rating Service)</a:t>
            </a:r>
            <a:r>
              <a:rPr lang="es-ES_tradnl" sz="300" dirty="0" smtClean="0"/>
              <a:t> lo posicionen como país con grado de inversión.</a:t>
            </a:r>
          </a:p>
          <a:p>
            <a:pPr marL="166688" indent="-166688">
              <a:lnSpc>
                <a:spcPct val="80000"/>
              </a:lnSpc>
              <a:spcBef>
                <a:spcPts val="1150"/>
              </a:spcBef>
            </a:pPr>
            <a:endParaRPr lang="en-US" sz="300" dirty="0" smtClean="0"/>
          </a:p>
          <a:p>
            <a:pPr marL="166688" indent="-166688" eaLnBrk="1" hangingPunct="1">
              <a:lnSpc>
                <a:spcPct val="80000"/>
              </a:lnSpc>
              <a:spcBef>
                <a:spcPct val="0"/>
              </a:spcBef>
            </a:pPr>
            <a:endParaRPr lang="en-US" sz="300" dirty="0" smtClean="0"/>
          </a:p>
        </p:txBody>
      </p:sp>
      <p:sp>
        <p:nvSpPr>
          <p:cNvPr id="77830" name="6 CuadroTexto"/>
          <p:cNvSpPr txBox="1">
            <a:spLocks noChangeArrowheads="1"/>
          </p:cNvSpPr>
          <p:nvPr/>
        </p:nvSpPr>
        <p:spPr bwMode="auto">
          <a:xfrm>
            <a:off x="685053" y="4648614"/>
            <a:ext cx="5868218" cy="3629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591" tIns="44297" rIns="88591" bIns="44297">
            <a:spAutoFit/>
          </a:bodyPr>
          <a:lstStyle>
            <a:lvl1pPr marL="166688" indent="-166688"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just" eaLnBrk="1" hangingPunct="1">
              <a:spcBef>
                <a:spcPts val="1150"/>
              </a:spcBef>
              <a:buFont typeface="Arial" charset="0"/>
              <a:buChar char="•"/>
            </a:pPr>
            <a:r>
              <a:rPr lang="es-ES" sz="1100" dirty="0">
                <a:solidFill>
                  <a:srgbClr val="000000"/>
                </a:solidFill>
                <a:latin typeface="Calibri" pitchFamily="34" charset="0"/>
              </a:rPr>
              <a:t>En cuanto a la posición externa…</a:t>
            </a:r>
          </a:p>
          <a:p>
            <a:pPr algn="just" eaLnBrk="1" hangingPunct="1">
              <a:spcBef>
                <a:spcPts val="1150"/>
              </a:spcBef>
              <a:buFont typeface="Arial" charset="0"/>
              <a:buChar char="•"/>
            </a:pPr>
            <a:r>
              <a:rPr lang="es-ES" sz="1100" dirty="0">
                <a:solidFill>
                  <a:srgbClr val="000000"/>
                </a:solidFill>
                <a:latin typeface="Calibri" pitchFamily="34" charset="0"/>
              </a:rPr>
              <a:t>La responsable política económica, que ha mantenido continuidad a través de la sucesión de gobiernos democráticos, ha permitido acumular reservas internacionales que cubren en exceso la deuda externa, fortalecer el sistema financiero (muy baja morosidad), mantener un importante superávit fiscal y reducir el ratio deuda-PBI, lo cual coloca al Perú en mejores condiciones que muchos otros países en el mundo para afrontar el actual escenario de crisis internacional.</a:t>
            </a:r>
          </a:p>
          <a:p>
            <a:pPr algn="just" eaLnBrk="1" hangingPunct="1">
              <a:spcBef>
                <a:spcPts val="1150"/>
              </a:spcBef>
              <a:buFont typeface="Arial" charset="0"/>
              <a:buChar char="•"/>
            </a:pPr>
            <a:r>
              <a:rPr lang="es-ES" sz="1100" dirty="0">
                <a:solidFill>
                  <a:srgbClr val="000000"/>
                </a:solidFill>
                <a:latin typeface="Calibri" pitchFamily="34" charset="0"/>
              </a:rPr>
              <a:t>Perú ha venido registrando superávit presupuestales por varios años y el nivel de su deuda pública es bajo. De hecho, Perú es uno de los pocos países donde las reservas internacionales del Banco Central (US$ 31 mil millones o 26% del PBI) exceden el total de la deuda pública interna y externa (US$ 30 mil millones).</a:t>
            </a:r>
          </a:p>
          <a:p>
            <a:pPr algn="just" eaLnBrk="1" hangingPunct="1">
              <a:spcBef>
                <a:spcPts val="1150"/>
              </a:spcBef>
              <a:buFont typeface="Arial" charset="0"/>
              <a:buChar char="•"/>
            </a:pPr>
            <a:r>
              <a:rPr lang="es-ES" sz="1100" dirty="0">
                <a:solidFill>
                  <a:srgbClr val="000000"/>
                </a:solidFill>
                <a:latin typeface="Calibri" pitchFamily="34" charset="0"/>
              </a:rPr>
              <a:t>Finalmente, cabe anotar que a</a:t>
            </a:r>
            <a:r>
              <a:rPr lang="es-ES_tradnl" sz="1100" dirty="0">
                <a:solidFill>
                  <a:srgbClr val="000000"/>
                </a:solidFill>
                <a:latin typeface="Calibri" pitchFamily="34" charset="0"/>
              </a:rPr>
              <a:t>nte un escenario de mayor volatilidad, donde aumenta la percepción del riesgo sobre las economías emergentes, el Perú sigue manteniendo un nivel de riesgo país por debajo del promedio regional y ha podido alcanzar (desde julio de 2008) que 3 agencia clasificadoras de riesgo (</a:t>
            </a:r>
            <a:r>
              <a:rPr lang="en-US" sz="1100" dirty="0">
                <a:solidFill>
                  <a:srgbClr val="000000"/>
                </a:solidFill>
                <a:latin typeface="Calibri" pitchFamily="34" charset="0"/>
              </a:rPr>
              <a:t>Standard &amp; Poors, Fitch Ratings y la agencia canadiense Dominion Bond Rating Service)</a:t>
            </a:r>
            <a:r>
              <a:rPr lang="es-ES_tradnl" sz="1100" dirty="0">
                <a:solidFill>
                  <a:srgbClr val="000000"/>
                </a:solidFill>
                <a:latin typeface="Calibri" pitchFamily="34" charset="0"/>
              </a:rPr>
              <a:t> lo posicionen como país con grado de inversión.</a:t>
            </a:r>
          </a:p>
          <a:p>
            <a:pPr eaLnBrk="1" hangingPunct="1">
              <a:spcBef>
                <a:spcPts val="1150"/>
              </a:spcBef>
            </a:pPr>
            <a:endParaRPr lang="en-US" sz="1100" dirty="0">
              <a:solidFill>
                <a:srgbClr val="000000"/>
              </a:solidFill>
              <a:latin typeface="Calibri" pitchFamily="34" charset="0"/>
            </a:endParaRPr>
          </a:p>
        </p:txBody>
      </p:sp>
    </p:spTree>
    <p:extLst>
      <p:ext uri="{BB962C8B-B14F-4D97-AF65-F5344CB8AC3E}">
        <p14:creationId xmlns:p14="http://schemas.microsoft.com/office/powerpoint/2010/main" val="7037045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bwMode="auto">
          <a:xfrm>
            <a:off x="1262063" y="719138"/>
            <a:ext cx="48006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3 Marcador de notas"/>
          <p:cNvSpPr>
            <a:spLocks noGrp="1"/>
          </p:cNvSpPr>
          <p:nvPr>
            <p:ph type="body"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569" tIns="44286" rIns="88569" bIns="44286"/>
          <a:lstStyle/>
          <a:p>
            <a:endParaRPr lang="en-US" dirty="0" smtClean="0"/>
          </a:p>
        </p:txBody>
      </p:sp>
    </p:spTree>
    <p:extLst>
      <p:ext uri="{BB962C8B-B14F-4D97-AF65-F5344CB8AC3E}">
        <p14:creationId xmlns:p14="http://schemas.microsoft.com/office/powerpoint/2010/main" val="25883638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bwMode="auto">
          <a:xfrm>
            <a:off x="1262063" y="719138"/>
            <a:ext cx="48006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3 Marcador de notas"/>
          <p:cNvSpPr>
            <a:spLocks noGrp="1"/>
          </p:cNvSpPr>
          <p:nvPr>
            <p:ph type="body"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586" tIns="44292" rIns="88586" bIns="44292"/>
          <a:lstStyle/>
          <a:p>
            <a:endParaRPr lang="en-US" dirty="0" smtClean="0"/>
          </a:p>
        </p:txBody>
      </p:sp>
    </p:spTree>
    <p:extLst>
      <p:ext uri="{BB962C8B-B14F-4D97-AF65-F5344CB8AC3E}">
        <p14:creationId xmlns:p14="http://schemas.microsoft.com/office/powerpoint/2010/main" val="28250329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bwMode="auto">
          <a:xfrm>
            <a:off x="1262063" y="719138"/>
            <a:ext cx="48006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3 Marcador de notas"/>
          <p:cNvSpPr>
            <a:spLocks noGrp="1"/>
          </p:cNvSpPr>
          <p:nvPr/>
        </p:nvSpPr>
        <p:spPr bwMode="auto">
          <a:xfrm>
            <a:off x="731181" y="4561108"/>
            <a:ext cx="5852843" cy="4321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577" tIns="44290" rIns="88577" bIns="44290"/>
          <a:lstStyle/>
          <a:p>
            <a:pPr eaLnBrk="0" hangingPunct="0">
              <a:spcBef>
                <a:spcPct val="30000"/>
              </a:spcBef>
            </a:pPr>
            <a:endParaRPr lang="es-PE" sz="1400" dirty="0">
              <a:solidFill>
                <a:srgbClr val="000000"/>
              </a:solidFill>
            </a:endParaRPr>
          </a:p>
        </p:txBody>
      </p:sp>
      <p:sp>
        <p:nvSpPr>
          <p:cNvPr id="80900" name="4 Marcador de notas"/>
          <p:cNvSpPr>
            <a:spLocks noGrp="1"/>
          </p:cNvSpPr>
          <p:nvPr>
            <p:ph type="body"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586" tIns="44292" rIns="88586" bIns="44292"/>
          <a:lstStyle/>
          <a:p>
            <a:endParaRPr lang="en-US" dirty="0" smtClean="0"/>
          </a:p>
        </p:txBody>
      </p:sp>
    </p:spTree>
    <p:extLst>
      <p:ext uri="{BB962C8B-B14F-4D97-AF65-F5344CB8AC3E}">
        <p14:creationId xmlns:p14="http://schemas.microsoft.com/office/powerpoint/2010/main" val="3779969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569" tIns="44286" rIns="88569" bIns="44286"/>
          <a:lstStyle/>
          <a:p>
            <a:pPr eaLnBrk="1" hangingPunct="1"/>
            <a:endParaRPr lang="en-US" dirty="0" smtClean="0"/>
          </a:p>
        </p:txBody>
      </p:sp>
    </p:spTree>
    <p:extLst>
      <p:ext uri="{BB962C8B-B14F-4D97-AF65-F5344CB8AC3E}">
        <p14:creationId xmlns:p14="http://schemas.microsoft.com/office/powerpoint/2010/main" val="34872827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txBox="1">
            <a:spLocks noGrp="1" noChangeArrowheads="1"/>
          </p:cNvSpPr>
          <p:nvPr/>
        </p:nvSpPr>
        <p:spPr bwMode="auto">
          <a:xfrm>
            <a:off x="4144486" y="9117612"/>
            <a:ext cx="3169009" cy="482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5004" tIns="42502" rIns="85004" bIns="42502" anchor="b"/>
          <a:lstStyle>
            <a:lvl1pPr defTabSz="808038" eaLnBrk="0" hangingPunct="0">
              <a:defRPr sz="2000">
                <a:solidFill>
                  <a:schemeClr val="tx1"/>
                </a:solidFill>
                <a:latin typeface="Arial" charset="0"/>
                <a:cs typeface="Arial" charset="0"/>
              </a:defRPr>
            </a:lvl1pPr>
            <a:lvl2pPr marL="742950" indent="-285750" defTabSz="808038" eaLnBrk="0" hangingPunct="0">
              <a:defRPr sz="2000">
                <a:solidFill>
                  <a:schemeClr val="tx1"/>
                </a:solidFill>
                <a:latin typeface="Arial" charset="0"/>
                <a:cs typeface="Arial" charset="0"/>
              </a:defRPr>
            </a:lvl2pPr>
            <a:lvl3pPr marL="1143000" indent="-228600" defTabSz="808038" eaLnBrk="0" hangingPunct="0">
              <a:defRPr sz="2000">
                <a:solidFill>
                  <a:schemeClr val="tx1"/>
                </a:solidFill>
                <a:latin typeface="Arial" charset="0"/>
                <a:cs typeface="Arial" charset="0"/>
              </a:defRPr>
            </a:lvl3pPr>
            <a:lvl4pPr marL="1600200" indent="-228600" defTabSz="808038" eaLnBrk="0" hangingPunct="0">
              <a:defRPr sz="2000">
                <a:solidFill>
                  <a:schemeClr val="tx1"/>
                </a:solidFill>
                <a:latin typeface="Arial" charset="0"/>
                <a:cs typeface="Arial" charset="0"/>
              </a:defRPr>
            </a:lvl4pPr>
            <a:lvl5pPr marL="2057400" indent="-228600" defTabSz="808038" eaLnBrk="0" hangingPunct="0">
              <a:defRPr sz="2000">
                <a:solidFill>
                  <a:schemeClr val="tx1"/>
                </a:solidFill>
                <a:latin typeface="Arial" charset="0"/>
                <a:cs typeface="Arial" charset="0"/>
              </a:defRPr>
            </a:lvl5pPr>
            <a:lvl6pPr marL="2514600" indent="-228600" defTabSz="808038" eaLnBrk="0" fontAlgn="base" hangingPunct="0">
              <a:spcBef>
                <a:spcPct val="0"/>
              </a:spcBef>
              <a:spcAft>
                <a:spcPct val="0"/>
              </a:spcAft>
              <a:defRPr sz="2000">
                <a:solidFill>
                  <a:schemeClr val="tx1"/>
                </a:solidFill>
                <a:latin typeface="Arial" charset="0"/>
                <a:cs typeface="Arial" charset="0"/>
              </a:defRPr>
            </a:lvl6pPr>
            <a:lvl7pPr marL="2971800" indent="-228600" defTabSz="808038" eaLnBrk="0" fontAlgn="base" hangingPunct="0">
              <a:spcBef>
                <a:spcPct val="0"/>
              </a:spcBef>
              <a:spcAft>
                <a:spcPct val="0"/>
              </a:spcAft>
              <a:defRPr sz="2000">
                <a:solidFill>
                  <a:schemeClr val="tx1"/>
                </a:solidFill>
                <a:latin typeface="Arial" charset="0"/>
                <a:cs typeface="Arial" charset="0"/>
              </a:defRPr>
            </a:lvl7pPr>
            <a:lvl8pPr marL="3429000" indent="-228600" defTabSz="808038" eaLnBrk="0" fontAlgn="base" hangingPunct="0">
              <a:spcBef>
                <a:spcPct val="0"/>
              </a:spcBef>
              <a:spcAft>
                <a:spcPct val="0"/>
              </a:spcAft>
              <a:defRPr sz="2000">
                <a:solidFill>
                  <a:schemeClr val="tx1"/>
                </a:solidFill>
                <a:latin typeface="Arial" charset="0"/>
                <a:cs typeface="Arial" charset="0"/>
              </a:defRPr>
            </a:lvl8pPr>
            <a:lvl9pPr marL="3886200" indent="-228600" defTabSz="808038" eaLnBrk="0" fontAlgn="base" hangingPunct="0">
              <a:spcBef>
                <a:spcPct val="0"/>
              </a:spcBef>
              <a:spcAft>
                <a:spcPct val="0"/>
              </a:spcAft>
              <a:defRPr sz="2000">
                <a:solidFill>
                  <a:schemeClr val="tx1"/>
                </a:solidFill>
                <a:latin typeface="Arial" charset="0"/>
                <a:cs typeface="Arial" charset="0"/>
              </a:defRPr>
            </a:lvl9pPr>
          </a:lstStyle>
          <a:p>
            <a:pPr algn="r" eaLnBrk="1" hangingPunct="1"/>
            <a:fld id="{F6CD4DBC-922D-4F45-925F-2092756B4F42}" type="slidenum">
              <a:rPr lang="es-ES" sz="1200">
                <a:solidFill>
                  <a:srgbClr val="000000"/>
                </a:solidFill>
              </a:rPr>
              <a:pPr algn="r" eaLnBrk="1" hangingPunct="1"/>
              <a:t>22</a:t>
            </a:fld>
            <a:endParaRPr lang="es-ES" sz="1200" dirty="0">
              <a:solidFill>
                <a:srgbClr val="000000"/>
              </a:solidFill>
            </a:endParaRPr>
          </a:p>
        </p:txBody>
      </p:sp>
      <p:sp>
        <p:nvSpPr>
          <p:cNvPr id="829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8" name="3 Marcador de notas"/>
          <p:cNvSpPr>
            <a:spLocks noGrp="1"/>
          </p:cNvSpPr>
          <p:nvPr/>
        </p:nvSpPr>
        <p:spPr bwMode="auto">
          <a:xfrm>
            <a:off x="975475" y="4561111"/>
            <a:ext cx="5364252" cy="4320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989" tIns="42496" rIns="84989" bIns="42496"/>
          <a:lstStyle/>
          <a:p>
            <a:pPr defTabSz="808038" eaLnBrk="0" hangingPunct="0">
              <a:spcBef>
                <a:spcPct val="30000"/>
              </a:spcBef>
            </a:pPr>
            <a:endParaRPr lang="en-US" sz="1200" dirty="0">
              <a:solidFill>
                <a:srgbClr val="000000"/>
              </a:solidFill>
              <a:latin typeface="Tahoma" pitchFamily="34" charset="0"/>
            </a:endParaRPr>
          </a:p>
        </p:txBody>
      </p:sp>
      <p:sp>
        <p:nvSpPr>
          <p:cNvPr id="82949" name="4 Marcador de notas"/>
          <p:cNvSpPr>
            <a:spLocks noGrp="1"/>
          </p:cNvSpPr>
          <p:nvPr/>
        </p:nvSpPr>
        <p:spPr bwMode="auto">
          <a:xfrm>
            <a:off x="731181" y="4561111"/>
            <a:ext cx="5852843" cy="4320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976" tIns="42492" rIns="84976" bIns="42492"/>
          <a:lstStyle/>
          <a:p>
            <a:pPr defTabSz="808038" eaLnBrk="0" hangingPunct="0">
              <a:spcBef>
                <a:spcPct val="30000"/>
              </a:spcBef>
            </a:pPr>
            <a:endParaRPr lang="en-US" sz="1200" dirty="0">
              <a:solidFill>
                <a:srgbClr val="000000"/>
              </a:solidFill>
              <a:latin typeface="Tahoma" pitchFamily="34" charset="0"/>
            </a:endParaRPr>
          </a:p>
        </p:txBody>
      </p:sp>
      <p:sp>
        <p:nvSpPr>
          <p:cNvPr id="2" name="Marcador de notas 1"/>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349692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txBox="1">
            <a:spLocks noGrp="1" noChangeArrowheads="1"/>
          </p:cNvSpPr>
          <p:nvPr/>
        </p:nvSpPr>
        <p:spPr bwMode="auto">
          <a:xfrm>
            <a:off x="4144486" y="9119144"/>
            <a:ext cx="3169009" cy="480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586" tIns="44292" rIns="88586" bIns="44292" anchor="b"/>
          <a:lstStyle>
            <a:lvl1pPr defTabSz="842963" eaLnBrk="0" hangingPunct="0">
              <a:defRPr sz="2000">
                <a:solidFill>
                  <a:schemeClr val="tx1"/>
                </a:solidFill>
                <a:latin typeface="Arial" charset="0"/>
                <a:cs typeface="Arial" charset="0"/>
              </a:defRPr>
            </a:lvl1pPr>
            <a:lvl2pPr marL="742950" indent="-285750" defTabSz="842963" eaLnBrk="0" hangingPunct="0">
              <a:defRPr sz="2000">
                <a:solidFill>
                  <a:schemeClr val="tx1"/>
                </a:solidFill>
                <a:latin typeface="Arial" charset="0"/>
                <a:cs typeface="Arial" charset="0"/>
              </a:defRPr>
            </a:lvl2pPr>
            <a:lvl3pPr marL="1143000" indent="-228600" defTabSz="842963" eaLnBrk="0" hangingPunct="0">
              <a:defRPr sz="2000">
                <a:solidFill>
                  <a:schemeClr val="tx1"/>
                </a:solidFill>
                <a:latin typeface="Arial" charset="0"/>
                <a:cs typeface="Arial" charset="0"/>
              </a:defRPr>
            </a:lvl3pPr>
            <a:lvl4pPr marL="1600200" indent="-228600" defTabSz="842963" eaLnBrk="0" hangingPunct="0">
              <a:defRPr sz="2000">
                <a:solidFill>
                  <a:schemeClr val="tx1"/>
                </a:solidFill>
                <a:latin typeface="Arial" charset="0"/>
                <a:cs typeface="Arial" charset="0"/>
              </a:defRPr>
            </a:lvl4pPr>
            <a:lvl5pPr marL="2057400" indent="-228600" defTabSz="842963" eaLnBrk="0" hangingPunct="0">
              <a:defRPr sz="2000">
                <a:solidFill>
                  <a:schemeClr val="tx1"/>
                </a:solidFill>
                <a:latin typeface="Arial" charset="0"/>
                <a:cs typeface="Arial" charset="0"/>
              </a:defRPr>
            </a:lvl5pPr>
            <a:lvl6pPr marL="2514600" indent="-228600" defTabSz="842963" eaLnBrk="0" fontAlgn="base" hangingPunct="0">
              <a:spcBef>
                <a:spcPct val="0"/>
              </a:spcBef>
              <a:spcAft>
                <a:spcPct val="0"/>
              </a:spcAft>
              <a:defRPr sz="2000">
                <a:solidFill>
                  <a:schemeClr val="tx1"/>
                </a:solidFill>
                <a:latin typeface="Arial" charset="0"/>
                <a:cs typeface="Arial" charset="0"/>
              </a:defRPr>
            </a:lvl6pPr>
            <a:lvl7pPr marL="2971800" indent="-228600" defTabSz="842963" eaLnBrk="0" fontAlgn="base" hangingPunct="0">
              <a:spcBef>
                <a:spcPct val="0"/>
              </a:spcBef>
              <a:spcAft>
                <a:spcPct val="0"/>
              </a:spcAft>
              <a:defRPr sz="2000">
                <a:solidFill>
                  <a:schemeClr val="tx1"/>
                </a:solidFill>
                <a:latin typeface="Arial" charset="0"/>
                <a:cs typeface="Arial" charset="0"/>
              </a:defRPr>
            </a:lvl7pPr>
            <a:lvl8pPr marL="3429000" indent="-228600" defTabSz="842963" eaLnBrk="0" fontAlgn="base" hangingPunct="0">
              <a:spcBef>
                <a:spcPct val="0"/>
              </a:spcBef>
              <a:spcAft>
                <a:spcPct val="0"/>
              </a:spcAft>
              <a:defRPr sz="2000">
                <a:solidFill>
                  <a:schemeClr val="tx1"/>
                </a:solidFill>
                <a:latin typeface="Arial" charset="0"/>
                <a:cs typeface="Arial" charset="0"/>
              </a:defRPr>
            </a:lvl8pPr>
            <a:lvl9pPr marL="3886200" indent="-228600" defTabSz="842963" eaLnBrk="0" fontAlgn="base" hangingPunct="0">
              <a:spcBef>
                <a:spcPct val="0"/>
              </a:spcBef>
              <a:spcAft>
                <a:spcPct val="0"/>
              </a:spcAft>
              <a:defRPr sz="2000">
                <a:solidFill>
                  <a:schemeClr val="tx1"/>
                </a:solidFill>
                <a:latin typeface="Arial" charset="0"/>
                <a:cs typeface="Arial" charset="0"/>
              </a:defRPr>
            </a:lvl9pPr>
          </a:lstStyle>
          <a:p>
            <a:pPr algn="r" eaLnBrk="1" hangingPunct="1"/>
            <a:fld id="{7732CFE9-0FCE-473A-88DF-E4D3C9C35D88}" type="slidenum">
              <a:rPr lang="es-ES" sz="1400">
                <a:solidFill>
                  <a:srgbClr val="000000"/>
                </a:solidFill>
                <a:latin typeface="Calibri" pitchFamily="34" charset="0"/>
              </a:rPr>
              <a:pPr algn="r" eaLnBrk="1" hangingPunct="1"/>
              <a:t>23</a:t>
            </a:fld>
            <a:endParaRPr lang="es-ES" sz="1400" dirty="0">
              <a:solidFill>
                <a:srgbClr val="000000"/>
              </a:solidFill>
              <a:latin typeface="Calibri" pitchFamily="34" charset="0"/>
            </a:endParaRPr>
          </a:p>
        </p:txBody>
      </p:sp>
      <p:sp>
        <p:nvSpPr>
          <p:cNvPr id="84995" name="Rectangle 2"/>
          <p:cNvSpPr>
            <a:spLocks noGrp="1" noRot="1" noChangeAspect="1" noChangeArrowheads="1" noTextEdit="1"/>
          </p:cNvSpPr>
          <p:nvPr>
            <p:ph type="sldImg"/>
          </p:nvPr>
        </p:nvSpPr>
        <p:spPr bwMode="auto">
          <a:xfrm>
            <a:off x="1262063" y="719138"/>
            <a:ext cx="48006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6" name="Rectangle 4"/>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586" tIns="44292" rIns="88586" bIns="44292"/>
          <a:lstStyle/>
          <a:p>
            <a:endParaRPr lang="en-US" dirty="0" smtClean="0"/>
          </a:p>
        </p:txBody>
      </p:sp>
    </p:spTree>
    <p:extLst>
      <p:ext uri="{BB962C8B-B14F-4D97-AF65-F5344CB8AC3E}">
        <p14:creationId xmlns:p14="http://schemas.microsoft.com/office/powerpoint/2010/main" val="3130593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1379" name="3 Marcador de notas"/>
          <p:cNvSpPr>
            <a:spLocks noGrp="1"/>
          </p:cNvSpPr>
          <p:nvPr/>
        </p:nvSpPr>
        <p:spPr bwMode="auto">
          <a:xfrm>
            <a:off x="731187" y="4561350"/>
            <a:ext cx="5852843" cy="4320539"/>
          </a:xfrm>
          <a:prstGeom prst="rect">
            <a:avLst/>
          </a:prstGeom>
          <a:noFill/>
          <a:ln w="9525">
            <a:noFill/>
            <a:miter lim="800000"/>
            <a:headEnd/>
            <a:tailEnd/>
          </a:ln>
        </p:spPr>
        <p:txBody>
          <a:bodyPr lIns="88577" tIns="44290" rIns="88577" bIns="44290"/>
          <a:lstStyle/>
          <a:p>
            <a:pPr eaLnBrk="0" hangingPunct="0">
              <a:spcBef>
                <a:spcPct val="30000"/>
              </a:spcBef>
            </a:pPr>
            <a:endParaRPr lang="en-US" sz="1400" dirty="0"/>
          </a:p>
        </p:txBody>
      </p:sp>
      <p:sp>
        <p:nvSpPr>
          <p:cNvPr id="101380" name="3 Marcador de notas"/>
          <p:cNvSpPr>
            <a:spLocks noGrp="1"/>
          </p:cNvSpPr>
          <p:nvPr>
            <p:ph type="body" idx="1"/>
          </p:nvPr>
        </p:nvSpPr>
        <p:spPr bwMode="auto">
          <a:noFill/>
        </p:spPr>
        <p:txBody>
          <a:bodyPr/>
          <a:lstStyle/>
          <a:p>
            <a:pPr marL="167220" indent="-167220"/>
            <a:endParaRPr lang="en-US" sz="1100" dirty="0" smtClean="0"/>
          </a:p>
        </p:txBody>
      </p:sp>
    </p:spTree>
    <p:extLst>
      <p:ext uri="{BB962C8B-B14F-4D97-AF65-F5344CB8AC3E}">
        <p14:creationId xmlns:p14="http://schemas.microsoft.com/office/powerpoint/2010/main" val="36888153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dirty="0" smtClean="0">
                <a:solidFill>
                  <a:srgbClr val="FFFFFF"/>
                </a:solidFill>
                <a:latin typeface="Calibri" pitchFamily="34" charset="0"/>
                <a:cs typeface="Calibri" pitchFamily="34" charset="0"/>
              </a:rPr>
              <a:t>Trade integration policy – market access </a:t>
            </a:r>
          </a:p>
          <a:p>
            <a:endParaRPr lang="it-IT" dirty="0"/>
          </a:p>
        </p:txBody>
      </p:sp>
      <p:sp>
        <p:nvSpPr>
          <p:cNvPr id="4" name="Marcador de número de diapositiva 3"/>
          <p:cNvSpPr>
            <a:spLocks noGrp="1"/>
          </p:cNvSpPr>
          <p:nvPr>
            <p:ph type="sldNum" sz="quarter" idx="10"/>
          </p:nvPr>
        </p:nvSpPr>
        <p:spPr/>
        <p:txBody>
          <a:bodyPr/>
          <a:lstStyle/>
          <a:p>
            <a:fld id="{E21538C4-18E4-4224-A4FC-BBA53E66BB84}" type="slidenum">
              <a:rPr lang="en-US" smtClean="0"/>
              <a:pPr/>
              <a:t>24</a:t>
            </a:fld>
            <a:endParaRPr lang="en-US" dirty="0"/>
          </a:p>
        </p:txBody>
      </p:sp>
    </p:spTree>
    <p:extLst>
      <p:ext uri="{BB962C8B-B14F-4D97-AF65-F5344CB8AC3E}">
        <p14:creationId xmlns:p14="http://schemas.microsoft.com/office/powerpoint/2010/main" val="10974665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E" dirty="0"/>
          </a:p>
        </p:txBody>
      </p:sp>
      <p:sp>
        <p:nvSpPr>
          <p:cNvPr id="4" name="3 Marcador de número de diapositiva"/>
          <p:cNvSpPr>
            <a:spLocks noGrp="1"/>
          </p:cNvSpPr>
          <p:nvPr>
            <p:ph type="sldNum" sz="quarter" idx="10"/>
          </p:nvPr>
        </p:nvSpPr>
        <p:spPr/>
        <p:txBody>
          <a:bodyPr/>
          <a:lstStyle/>
          <a:p>
            <a:fld id="{E21538C4-18E4-4224-A4FC-BBA53E66BB84}" type="slidenum">
              <a:rPr lang="en-US" smtClean="0"/>
              <a:pPr/>
              <a:t>25</a:t>
            </a:fld>
            <a:endParaRPr lang="en-US" dirty="0"/>
          </a:p>
        </p:txBody>
      </p:sp>
    </p:spTree>
    <p:extLst>
      <p:ext uri="{BB962C8B-B14F-4D97-AF65-F5344CB8AC3E}">
        <p14:creationId xmlns:p14="http://schemas.microsoft.com/office/powerpoint/2010/main" val="40269139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569" tIns="44286" rIns="88569" bIns="44286"/>
          <a:lstStyle/>
          <a:p>
            <a:pPr eaLnBrk="1" hangingPunct="1"/>
            <a:endParaRPr lang="en-US" dirty="0" smtClean="0"/>
          </a:p>
        </p:txBody>
      </p:sp>
    </p:spTree>
    <p:extLst>
      <p:ext uri="{BB962C8B-B14F-4D97-AF65-F5344CB8AC3E}">
        <p14:creationId xmlns:p14="http://schemas.microsoft.com/office/powerpoint/2010/main" val="972174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4144487" y="9117613"/>
            <a:ext cx="3169009" cy="482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575" tIns="44290" rIns="88575" bIns="44290" anchor="b"/>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fld id="{CA93B898-2A56-4C5A-B3B8-5E479E5DF5AB}" type="slidenum">
              <a:rPr lang="es-ES" sz="1400">
                <a:solidFill>
                  <a:srgbClr val="000000"/>
                </a:solidFill>
              </a:rPr>
              <a:pPr eaLnBrk="1" hangingPunct="1"/>
              <a:t>27</a:t>
            </a:fld>
            <a:endParaRPr lang="es-ES" sz="1400" dirty="0">
              <a:solidFill>
                <a:srgbClr val="000000"/>
              </a:solidFill>
            </a:endParaRPr>
          </a:p>
        </p:txBody>
      </p:sp>
      <p:sp>
        <p:nvSpPr>
          <p:cNvPr id="870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4" name="4 Marcador de notas"/>
          <p:cNvSpPr>
            <a:spLocks noGrp="1"/>
          </p:cNvSpPr>
          <p:nvPr/>
        </p:nvSpPr>
        <p:spPr bwMode="auto">
          <a:xfrm>
            <a:off x="731182" y="4561112"/>
            <a:ext cx="5852843" cy="4320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575" tIns="44290" rIns="88575" bIns="44290"/>
          <a:lstStyle/>
          <a:p>
            <a:pPr eaLnBrk="0" hangingPunct="0">
              <a:spcBef>
                <a:spcPct val="30000"/>
              </a:spcBef>
            </a:pPr>
            <a:endParaRPr lang="es-PE" sz="1400" dirty="0">
              <a:solidFill>
                <a:srgbClr val="000000"/>
              </a:solidFill>
            </a:endParaRPr>
          </a:p>
        </p:txBody>
      </p:sp>
      <p:sp>
        <p:nvSpPr>
          <p:cNvPr id="87045" name="5 Marcador de notas"/>
          <p:cNvSpPr>
            <a:spLocks noGrp="1"/>
          </p:cNvSpPr>
          <p:nvPr/>
        </p:nvSpPr>
        <p:spPr bwMode="auto">
          <a:xfrm>
            <a:off x="731182" y="4561112"/>
            <a:ext cx="5852843" cy="4320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575" tIns="44290" rIns="88575" bIns="44290"/>
          <a:lstStyle/>
          <a:p>
            <a:pPr eaLnBrk="0" hangingPunct="0">
              <a:spcBef>
                <a:spcPct val="30000"/>
              </a:spcBef>
            </a:pPr>
            <a:endParaRPr lang="en-US" sz="1400" dirty="0">
              <a:solidFill>
                <a:srgbClr val="000000"/>
              </a:solidFill>
            </a:endParaRPr>
          </a:p>
        </p:txBody>
      </p:sp>
      <p:sp>
        <p:nvSpPr>
          <p:cNvPr id="87046" name="5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PE" sz="1100" dirty="0" smtClean="0"/>
              <a:t> </a:t>
            </a:r>
            <a:endParaRPr lang="es-ES" sz="1100" dirty="0" smtClean="0"/>
          </a:p>
          <a:p>
            <a:pPr algn="just">
              <a:buFontTx/>
              <a:buChar char="•"/>
            </a:pPr>
            <a:r>
              <a:rPr lang="es-ES" sz="1100" dirty="0" smtClean="0"/>
              <a:t>Un tercer factor de importancia a tomar en cuenta para evaluar al Perú con destino de inversiones es su activa política de integración comercial con el mundo. </a:t>
            </a:r>
          </a:p>
          <a:p>
            <a:pPr algn="just">
              <a:spcBef>
                <a:spcPts val="1150"/>
              </a:spcBef>
              <a:buFontTx/>
              <a:buChar char="•"/>
            </a:pPr>
            <a:r>
              <a:rPr lang="es-ES" sz="1100" dirty="0" smtClean="0"/>
              <a:t>A través de diversos esquemas de integración, se ha logrado el acceso a importantes mercados ampliados, hacia los cuales podrá acceder el inversionista que se establezca en el país. Ejemplo de ello son los </a:t>
            </a:r>
            <a:r>
              <a:rPr lang="es-PE" sz="1100" dirty="0" smtClean="0"/>
              <a:t>Tratados de Libre Comercio suscritos con Estados Unidos, Canadá, Singapur y China, y el Acuerdo con Tailandia. Destacar que el tratado con Estados Unidos entró en plena vigencia el 1 de febrero de este año y se negocian otros tratados con la Unión Europea, EFTA y Corea. </a:t>
            </a:r>
            <a:endParaRPr lang="es-ES" sz="1100" dirty="0" smtClean="0"/>
          </a:p>
          <a:p>
            <a:pPr algn="just">
              <a:spcBef>
                <a:spcPts val="1150"/>
              </a:spcBef>
              <a:buFontTx/>
              <a:buChar char="•"/>
            </a:pPr>
            <a:r>
              <a:rPr lang="es-PE" sz="1100" dirty="0" smtClean="0"/>
              <a:t>El Perú es además miembro de la Comunidad Andina de Naciones y mantiene también preferencias arancelarias con la mayoría de los países latinoamericanos como México, Chile, Mercosur, etc.</a:t>
            </a:r>
            <a:endParaRPr lang="es-ES" sz="1100" dirty="0" smtClean="0"/>
          </a:p>
          <a:p>
            <a:pPr algn="just">
              <a:spcBef>
                <a:spcPts val="1150"/>
              </a:spcBef>
              <a:buFontTx/>
              <a:buChar char="•"/>
            </a:pPr>
            <a:r>
              <a:rPr lang="es-PE" sz="1100" dirty="0" smtClean="0"/>
              <a:t>Es meta del Perú convertirse en el principal hub de negocios o plataforma exportadora en la región del Pacífico Sudamericano.</a:t>
            </a:r>
            <a:endParaRPr lang="es-ES" sz="1100" dirty="0" smtClean="0"/>
          </a:p>
          <a:p>
            <a:endParaRPr lang="en-US" sz="1100" dirty="0" smtClean="0"/>
          </a:p>
        </p:txBody>
      </p:sp>
    </p:spTree>
    <p:extLst>
      <p:ext uri="{BB962C8B-B14F-4D97-AF65-F5344CB8AC3E}">
        <p14:creationId xmlns:p14="http://schemas.microsoft.com/office/powerpoint/2010/main" val="24671563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txBox="1">
            <a:spLocks noGrp="1" noChangeArrowheads="1"/>
          </p:cNvSpPr>
          <p:nvPr/>
        </p:nvSpPr>
        <p:spPr bwMode="auto">
          <a:xfrm>
            <a:off x="4145066" y="9120186"/>
            <a:ext cx="3168503" cy="479539"/>
          </a:xfrm>
          <a:prstGeom prst="rect">
            <a:avLst/>
          </a:prstGeom>
          <a:noFill/>
          <a:ln w="9525">
            <a:noFill/>
            <a:miter lim="800000"/>
            <a:headEnd/>
            <a:tailEnd/>
          </a:ln>
        </p:spPr>
        <p:txBody>
          <a:bodyPr lIns="94984" tIns="47492" rIns="94984" bIns="47492" anchor="b"/>
          <a:lstStyle/>
          <a:p>
            <a:pPr algn="r"/>
            <a:fld id="{137AD66C-38FD-4EA1-A697-230DA285C361}" type="slidenum">
              <a:rPr lang="es-ES_tradnl" sz="1300">
                <a:ea typeface="ＭＳ Ｐゴシック"/>
                <a:cs typeface="ＭＳ Ｐゴシック"/>
              </a:rPr>
              <a:pPr algn="r"/>
              <a:t>29</a:t>
            </a:fld>
            <a:endParaRPr lang="es-ES_tradnl" sz="1300" dirty="0">
              <a:ea typeface="ＭＳ Ｐゴシック"/>
              <a:cs typeface="ＭＳ Ｐゴシック"/>
            </a:endParaRPr>
          </a:p>
        </p:txBody>
      </p:sp>
      <p:sp>
        <p:nvSpPr>
          <p:cNvPr id="81923" name="Rectangle 7"/>
          <p:cNvSpPr txBox="1">
            <a:spLocks noGrp="1" noChangeArrowheads="1"/>
          </p:cNvSpPr>
          <p:nvPr/>
        </p:nvSpPr>
        <p:spPr bwMode="auto">
          <a:xfrm>
            <a:off x="4146720" y="9120172"/>
            <a:ext cx="3168501" cy="481030"/>
          </a:xfrm>
          <a:prstGeom prst="rect">
            <a:avLst/>
          </a:prstGeom>
          <a:noFill/>
          <a:ln w="9525">
            <a:noFill/>
            <a:miter lim="800000"/>
            <a:headEnd/>
            <a:tailEnd/>
          </a:ln>
        </p:spPr>
        <p:txBody>
          <a:bodyPr lIns="95000" tIns="47501" rIns="95000" bIns="47501" anchor="b"/>
          <a:lstStyle/>
          <a:p>
            <a:pPr algn="r"/>
            <a:fld id="{CA81634E-366E-40D2-9124-ABBF69E8CDAD}" type="slidenum">
              <a:rPr lang="es-ES_tradnl" sz="1300">
                <a:latin typeface="Tahoma" pitchFamily="34" charset="0"/>
              </a:rPr>
              <a:pPr algn="r"/>
              <a:t>29</a:t>
            </a:fld>
            <a:endParaRPr lang="es-ES_tradnl" sz="1300" dirty="0">
              <a:latin typeface="Tahoma" pitchFamily="34" charset="0"/>
            </a:endParaRPr>
          </a:p>
        </p:txBody>
      </p:sp>
      <p:sp>
        <p:nvSpPr>
          <p:cNvPr id="81924" name="Rectangle 2"/>
          <p:cNvSpPr>
            <a:spLocks noGrp="1" noRot="1" noChangeAspect="1" noChangeArrowheads="1" noTextEdit="1"/>
          </p:cNvSpPr>
          <p:nvPr>
            <p:ph type="sldImg"/>
          </p:nvPr>
        </p:nvSpPr>
        <p:spPr bwMode="auto">
          <a:xfrm>
            <a:off x="1258888" y="720725"/>
            <a:ext cx="4797425" cy="3598863"/>
          </a:xfrm>
          <a:noFill/>
          <a:ln>
            <a:solidFill>
              <a:srgbClr val="000000"/>
            </a:solidFill>
            <a:miter lim="800000"/>
            <a:headEnd/>
            <a:tailEnd/>
          </a:ln>
        </p:spPr>
      </p:sp>
      <p:sp>
        <p:nvSpPr>
          <p:cNvPr id="81925" name="5 Marcador de notas"/>
          <p:cNvSpPr>
            <a:spLocks noGrp="1"/>
          </p:cNvSpPr>
          <p:nvPr/>
        </p:nvSpPr>
        <p:spPr bwMode="auto">
          <a:xfrm>
            <a:off x="974925" y="4561582"/>
            <a:ext cx="5365352" cy="4320315"/>
          </a:xfrm>
          <a:prstGeom prst="rect">
            <a:avLst/>
          </a:prstGeom>
          <a:noFill/>
          <a:ln w="9525">
            <a:noFill/>
            <a:miter lim="800000"/>
            <a:headEnd/>
            <a:tailEnd/>
          </a:ln>
        </p:spPr>
        <p:txBody>
          <a:bodyPr lIns="95000" tIns="47501" rIns="95000" bIns="47501"/>
          <a:lstStyle/>
          <a:p>
            <a:pPr eaLnBrk="0" hangingPunct="0">
              <a:spcBef>
                <a:spcPct val="30000"/>
              </a:spcBef>
            </a:pPr>
            <a:endParaRPr lang="en-US" sz="1300" dirty="0">
              <a:latin typeface="Tahoma" pitchFamily="34" charset="0"/>
            </a:endParaRPr>
          </a:p>
        </p:txBody>
      </p:sp>
      <p:sp>
        <p:nvSpPr>
          <p:cNvPr id="81926" name="6 Marcador de notas"/>
          <p:cNvSpPr>
            <a:spLocks noGrp="1"/>
          </p:cNvSpPr>
          <p:nvPr/>
        </p:nvSpPr>
        <p:spPr bwMode="auto">
          <a:xfrm>
            <a:off x="731195" y="4561582"/>
            <a:ext cx="5852814" cy="4320315"/>
          </a:xfrm>
          <a:prstGeom prst="rect">
            <a:avLst/>
          </a:prstGeom>
          <a:noFill/>
          <a:ln w="9525">
            <a:noFill/>
            <a:miter lim="800000"/>
            <a:headEnd/>
            <a:tailEnd/>
          </a:ln>
        </p:spPr>
        <p:txBody>
          <a:bodyPr lIns="94984" tIns="47492" rIns="94984" bIns="47492"/>
          <a:lstStyle/>
          <a:p>
            <a:pPr eaLnBrk="0" hangingPunct="0">
              <a:spcBef>
                <a:spcPct val="30000"/>
              </a:spcBef>
            </a:pPr>
            <a:endParaRPr lang="en-US" sz="1300" dirty="0">
              <a:latin typeface="Tahoma" pitchFamily="34" charset="0"/>
            </a:endParaRPr>
          </a:p>
        </p:txBody>
      </p:sp>
      <p:sp>
        <p:nvSpPr>
          <p:cNvPr id="7" name="6 Marcador de notas"/>
          <p:cNvSpPr>
            <a:spLocks noGrp="1"/>
          </p:cNvSpPr>
          <p:nvPr>
            <p:ph type="body" idx="1"/>
          </p:nvPr>
        </p:nvSpPr>
        <p:spPr/>
        <p:txBody>
          <a:bodyPr>
            <a:normAutofit fontScale="92500" lnSpcReduction="20000"/>
          </a:bodyPr>
          <a:lstStyle/>
          <a:p>
            <a:pPr marL="363237" lvl="1" indent="-180859" algn="just">
              <a:lnSpc>
                <a:spcPct val="70000"/>
              </a:lnSpc>
              <a:spcBef>
                <a:spcPts val="598"/>
              </a:spcBef>
              <a:buClr>
                <a:srgbClr val="FF0000"/>
              </a:buClr>
              <a:buFont typeface="Wingdings" pitchFamily="2" charset="2"/>
              <a:buChar char="Ø"/>
            </a:pPr>
            <a:r>
              <a:rPr lang="en-US" sz="1200" kern="1200" dirty="0" smtClean="0">
                <a:solidFill>
                  <a:schemeClr val="tx1"/>
                </a:solidFill>
                <a:effectLst/>
                <a:latin typeface="+mn-lt"/>
                <a:ea typeface="+mn-ea"/>
                <a:cs typeface="+mn-cs"/>
              </a:rPr>
              <a:t>Dry tropics with vertical sunlight generates an </a:t>
            </a:r>
            <a:r>
              <a:rPr lang="en-US" sz="1200" b="1" kern="1200" dirty="0" smtClean="0">
                <a:solidFill>
                  <a:schemeClr val="tx1"/>
                </a:solidFill>
                <a:effectLst/>
                <a:latin typeface="+mn-lt"/>
                <a:ea typeface="+mn-ea"/>
                <a:cs typeface="+mn-cs"/>
              </a:rPr>
              <a:t>artificial</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Greenhouse with</a:t>
            </a:r>
            <a:r>
              <a:rPr lang="en-US" sz="1200" kern="1200" dirty="0" smtClean="0">
                <a:solidFill>
                  <a:schemeClr val="tx1"/>
                </a:solidFill>
                <a:effectLst/>
                <a:latin typeface="+mn-lt"/>
                <a:ea typeface="+mn-ea"/>
                <a:cs typeface="+mn-cs"/>
              </a:rPr>
              <a:t> adequate lighting and temperature difference during the day and night</a:t>
            </a:r>
            <a:r>
              <a:rPr lang="es-ES" sz="900" dirty="0" smtClean="0"/>
              <a:t>.</a:t>
            </a:r>
          </a:p>
          <a:p>
            <a:pPr marL="363237" lvl="1" indent="-180859" algn="just">
              <a:lnSpc>
                <a:spcPct val="70000"/>
              </a:lnSpc>
              <a:spcBef>
                <a:spcPts val="598"/>
              </a:spcBef>
              <a:buClr>
                <a:srgbClr val="FF0000"/>
              </a:buClr>
              <a:buFont typeface="Wingdings" pitchFamily="2" charset="2"/>
              <a:buChar char="Ø"/>
            </a:pPr>
            <a:r>
              <a:rPr lang="en-US" sz="1200" b="1" kern="1200" dirty="0" smtClean="0">
                <a:solidFill>
                  <a:schemeClr val="tx1"/>
                </a:solidFill>
                <a:effectLst/>
                <a:latin typeface="+mn-lt"/>
                <a:ea typeface="+mn-ea"/>
                <a:cs typeface="+mn-cs"/>
              </a:rPr>
              <a:t>Best crop yields in the world</a:t>
            </a:r>
            <a:r>
              <a:rPr lang="es-MX" sz="900" b="1" dirty="0" smtClean="0"/>
              <a:t>:</a:t>
            </a:r>
            <a:endParaRPr lang="es-MX" sz="900" dirty="0" smtClean="0"/>
          </a:p>
          <a:p>
            <a:pPr marL="817665" lvl="2" indent="-180859" algn="just">
              <a:lnSpc>
                <a:spcPct val="70000"/>
              </a:lnSpc>
              <a:spcBef>
                <a:spcPts val="598"/>
              </a:spcBef>
              <a:buClr>
                <a:srgbClr val="FF0000"/>
              </a:buClr>
              <a:buFont typeface="Wingdings" pitchFamily="2" charset="2"/>
              <a:buChar char="ü"/>
            </a:pPr>
            <a:r>
              <a:rPr lang="en-US" sz="1200" kern="1200" dirty="0" smtClean="0">
                <a:solidFill>
                  <a:schemeClr val="tx1"/>
                </a:solidFill>
                <a:effectLst/>
                <a:latin typeface="+mn-lt"/>
                <a:ea typeface="+mn-ea"/>
                <a:cs typeface="+mn-cs"/>
              </a:rPr>
              <a:t>Sugarcane (1st),</a:t>
            </a:r>
          </a:p>
          <a:p>
            <a:pPr marL="817665" lvl="2" indent="-180859" algn="just">
              <a:lnSpc>
                <a:spcPct val="70000"/>
              </a:lnSpc>
              <a:spcBef>
                <a:spcPts val="598"/>
              </a:spcBef>
              <a:buClr>
                <a:srgbClr val="FF0000"/>
              </a:buClr>
              <a:buFont typeface="Wingdings" pitchFamily="2" charset="2"/>
              <a:buChar char="ü"/>
            </a:pPr>
            <a:r>
              <a:rPr lang="en-US" sz="1200" kern="1200" dirty="0" smtClean="0">
                <a:solidFill>
                  <a:schemeClr val="tx1"/>
                </a:solidFill>
                <a:effectLst/>
                <a:latin typeface="+mn-lt"/>
                <a:ea typeface="+mn-ea"/>
                <a:cs typeface="+mn-cs"/>
              </a:rPr>
              <a:t>Asparagus, Olives and Artichokes (3rd</a:t>
            </a:r>
            <a:r>
              <a:rPr lang="es-MX" sz="900" dirty="0" smtClean="0"/>
              <a:t>), </a:t>
            </a:r>
          </a:p>
          <a:p>
            <a:pPr marL="817665" lvl="2" indent="-180859" algn="just">
              <a:lnSpc>
                <a:spcPct val="70000"/>
              </a:lnSpc>
              <a:spcBef>
                <a:spcPts val="598"/>
              </a:spcBef>
              <a:buClr>
                <a:srgbClr val="FF0000"/>
              </a:buClr>
              <a:buFont typeface="Wingdings" pitchFamily="2" charset="2"/>
              <a:buChar char="ü"/>
            </a:pPr>
            <a:r>
              <a:rPr lang="en-US" sz="1200" kern="1200" dirty="0" smtClean="0">
                <a:solidFill>
                  <a:schemeClr val="tx1"/>
                </a:solidFill>
                <a:effectLst/>
                <a:latin typeface="+mn-lt"/>
                <a:ea typeface="+mn-ea"/>
                <a:cs typeface="+mn-cs"/>
              </a:rPr>
              <a:t>Grapes (5th</a:t>
            </a:r>
            <a:r>
              <a:rPr lang="es-MX" sz="900" dirty="0" smtClean="0"/>
              <a:t>)</a:t>
            </a:r>
          </a:p>
          <a:p>
            <a:pPr marL="363237" lvl="1" indent="-180859" algn="just">
              <a:lnSpc>
                <a:spcPct val="70000"/>
              </a:lnSpc>
              <a:spcBef>
                <a:spcPts val="598"/>
              </a:spcBef>
              <a:buClr>
                <a:srgbClr val="FF0000"/>
              </a:buClr>
              <a:buFont typeface="Wingdings" pitchFamily="2" charset="2"/>
              <a:buChar char="Ø"/>
            </a:pPr>
            <a:r>
              <a:rPr lang="en-US" sz="1200" kern="1200" dirty="0" smtClean="0">
                <a:solidFill>
                  <a:schemeClr val="tx1"/>
                </a:solidFill>
                <a:effectLst/>
                <a:latin typeface="+mn-lt"/>
                <a:ea typeface="+mn-ea"/>
                <a:cs typeface="+mn-cs"/>
              </a:rPr>
              <a:t>Access to </a:t>
            </a:r>
            <a:r>
              <a:rPr lang="en-US" sz="1200" b="1" kern="1200" dirty="0" smtClean="0">
                <a:solidFill>
                  <a:schemeClr val="tx1"/>
                </a:solidFill>
                <a:effectLst/>
                <a:latin typeface="+mn-lt"/>
                <a:ea typeface="+mn-ea"/>
                <a:cs typeface="+mn-cs"/>
              </a:rPr>
              <a:t>"seasonal windows"</a:t>
            </a:r>
            <a:r>
              <a:rPr lang="en-US" sz="1200" kern="1200" dirty="0" smtClean="0">
                <a:solidFill>
                  <a:schemeClr val="tx1"/>
                </a:solidFill>
                <a:effectLst/>
                <a:latin typeface="+mn-lt"/>
                <a:ea typeface="+mn-ea"/>
                <a:cs typeface="+mn-cs"/>
              </a:rPr>
              <a:t> in the most important markets with rewards on prices</a:t>
            </a:r>
            <a:r>
              <a:rPr lang="es-ES" sz="900" dirty="0" smtClean="0"/>
              <a:t>.</a:t>
            </a:r>
          </a:p>
          <a:p>
            <a:pPr marL="363237" lvl="1" indent="-180859" algn="just">
              <a:lnSpc>
                <a:spcPct val="70000"/>
              </a:lnSpc>
              <a:spcBef>
                <a:spcPts val="598"/>
              </a:spcBef>
              <a:buClr>
                <a:srgbClr val="FF0000"/>
              </a:buClr>
              <a:buFont typeface="Wingdings" pitchFamily="2" charset="2"/>
              <a:buChar char="Ø"/>
            </a:pPr>
            <a:r>
              <a:rPr lang="en-US" sz="1200" kern="1200" dirty="0" smtClean="0">
                <a:solidFill>
                  <a:schemeClr val="tx1"/>
                </a:solidFill>
                <a:effectLst/>
                <a:latin typeface="+mn-lt"/>
                <a:ea typeface="+mn-ea"/>
                <a:cs typeface="+mn-cs"/>
              </a:rPr>
              <a:t>Irrigation projects will enable to expand the 90,000 ha dedicated to agro exports</a:t>
            </a:r>
            <a:r>
              <a:rPr lang="es-ES" sz="900" dirty="0" smtClean="0"/>
              <a:t>.</a:t>
            </a:r>
          </a:p>
          <a:p>
            <a:pPr marL="817665" lvl="2" indent="-180859" algn="just">
              <a:lnSpc>
                <a:spcPct val="70000"/>
              </a:lnSpc>
              <a:spcBef>
                <a:spcPts val="598"/>
              </a:spcBef>
              <a:buClr>
                <a:srgbClr val="FF0000"/>
              </a:buClr>
              <a:buFont typeface="Wingdings" pitchFamily="2" charset="2"/>
              <a:buChar char="ü"/>
            </a:pPr>
            <a:r>
              <a:rPr lang="es-ES" sz="900" dirty="0" smtClean="0"/>
              <a:t>Majes Siguas: 38,000 Ha</a:t>
            </a:r>
          </a:p>
          <a:p>
            <a:pPr marL="817665" lvl="2" indent="-180859" algn="just">
              <a:lnSpc>
                <a:spcPct val="70000"/>
              </a:lnSpc>
              <a:spcBef>
                <a:spcPts val="598"/>
              </a:spcBef>
              <a:buClr>
                <a:srgbClr val="FF0000"/>
              </a:buClr>
              <a:buFont typeface="Wingdings" pitchFamily="2" charset="2"/>
              <a:buChar char="ü"/>
            </a:pPr>
            <a:r>
              <a:rPr lang="es-ES" sz="900" dirty="0" smtClean="0"/>
              <a:t>Olmos: 35,000 Ha</a:t>
            </a:r>
          </a:p>
          <a:p>
            <a:pPr marL="817665" lvl="2" indent="-180859" algn="just">
              <a:lnSpc>
                <a:spcPct val="70000"/>
              </a:lnSpc>
              <a:spcBef>
                <a:spcPts val="598"/>
              </a:spcBef>
              <a:buClr>
                <a:srgbClr val="FF0000"/>
              </a:buClr>
              <a:buFont typeface="Wingdings" pitchFamily="2" charset="2"/>
              <a:buChar char="ü"/>
            </a:pPr>
            <a:r>
              <a:rPr lang="es-ES" sz="900" dirty="0" smtClean="0"/>
              <a:t>Chavimochic: 20,000 Ha</a:t>
            </a:r>
          </a:p>
          <a:p>
            <a:pPr marL="363237" lvl="1" indent="-180859" algn="just">
              <a:lnSpc>
                <a:spcPct val="70000"/>
              </a:lnSpc>
              <a:spcBef>
                <a:spcPts val="598"/>
              </a:spcBef>
              <a:buClr>
                <a:srgbClr val="FF0000"/>
              </a:buClr>
              <a:buFont typeface="Wingdings" pitchFamily="2" charset="2"/>
              <a:buChar char="Ø"/>
            </a:pPr>
            <a:r>
              <a:rPr lang="en-US" sz="1200" b="1" kern="1200" dirty="0" smtClean="0">
                <a:solidFill>
                  <a:schemeClr val="tx1"/>
                </a:solidFill>
                <a:effectLst/>
                <a:latin typeface="+mn-lt"/>
                <a:ea typeface="+mn-ea"/>
                <a:cs typeface="+mn-cs"/>
              </a:rPr>
              <a:t>More than US$ 2.500 billion in exports of fresh</a:t>
            </a:r>
            <a:r>
              <a:rPr lang="en-US" sz="1200" kern="1200" dirty="0" smtClean="0">
                <a:solidFill>
                  <a:schemeClr val="tx1"/>
                </a:solidFill>
                <a:effectLst/>
                <a:latin typeface="+mn-lt"/>
                <a:ea typeface="+mn-ea"/>
                <a:cs typeface="+mn-cs"/>
              </a:rPr>
              <a:t> and processed products to more than 113 countries</a:t>
            </a:r>
            <a:r>
              <a:rPr lang="es-MX" sz="900" dirty="0" smtClean="0"/>
              <a:t>. </a:t>
            </a:r>
          </a:p>
          <a:p>
            <a:pPr marL="363237" lvl="1" indent="-180859" algn="just">
              <a:lnSpc>
                <a:spcPct val="70000"/>
              </a:lnSpc>
              <a:spcBef>
                <a:spcPts val="598"/>
              </a:spcBef>
              <a:buClr>
                <a:srgbClr val="FF0000"/>
              </a:buClr>
              <a:buFont typeface="Wingdings" pitchFamily="2" charset="2"/>
              <a:buChar char="Ø"/>
            </a:pPr>
            <a:r>
              <a:rPr lang="en-US" sz="1200" b="1" kern="1200" dirty="0" smtClean="0">
                <a:solidFill>
                  <a:schemeClr val="tx1"/>
                </a:solidFill>
                <a:effectLst/>
                <a:latin typeface="+mn-lt"/>
                <a:ea typeface="+mn-ea"/>
                <a:cs typeface="+mn-cs"/>
              </a:rPr>
              <a:t>Leading world exporter of asparagus, organic coffee and organic bananas</a:t>
            </a:r>
            <a:r>
              <a:rPr lang="es-MX" sz="900" dirty="0" smtClean="0"/>
              <a:t>.</a:t>
            </a:r>
          </a:p>
          <a:p>
            <a:pPr marL="363237" lvl="1" indent="-180859" algn="just">
              <a:lnSpc>
                <a:spcPct val="70000"/>
              </a:lnSpc>
              <a:spcBef>
                <a:spcPts val="598"/>
              </a:spcBef>
              <a:buClr>
                <a:srgbClr val="FF0000"/>
              </a:buClr>
              <a:buFont typeface="Wingdings" pitchFamily="2" charset="2"/>
              <a:buChar char="Ø"/>
            </a:pPr>
            <a:r>
              <a:rPr lang="en-US" sz="1200" b="1" kern="1200" dirty="0" smtClean="0">
                <a:solidFill>
                  <a:schemeClr val="tx1"/>
                </a:solidFill>
                <a:effectLst/>
                <a:latin typeface="+mn-lt"/>
                <a:ea typeface="+mn-ea"/>
                <a:cs typeface="+mn-cs"/>
              </a:rPr>
              <a:t>Products with high export potential:</a:t>
            </a:r>
            <a:r>
              <a:rPr lang="en-US" sz="1200" kern="1200" dirty="0" smtClean="0">
                <a:solidFill>
                  <a:schemeClr val="tx1"/>
                </a:solidFill>
                <a:effectLst/>
                <a:latin typeface="+mn-lt"/>
                <a:ea typeface="+mn-ea"/>
                <a:cs typeface="+mn-cs"/>
              </a:rPr>
              <a:t> Andean grains (amaranth, quinoa and tarwi), exotic fruits (chirimoya, aguaje and camu camu), berries, avocado, among others</a:t>
            </a:r>
            <a:r>
              <a:rPr lang="es-ES" sz="900" dirty="0" smtClean="0"/>
              <a:t>.</a:t>
            </a:r>
          </a:p>
          <a:p>
            <a:pPr marL="363237" lvl="1" indent="-180859" algn="just">
              <a:lnSpc>
                <a:spcPct val="70000"/>
              </a:lnSpc>
              <a:spcBef>
                <a:spcPts val="598"/>
              </a:spcBef>
              <a:buClr>
                <a:srgbClr val="FF0000"/>
              </a:buClr>
              <a:buFont typeface="Wingdings" pitchFamily="2" charset="2"/>
              <a:buChar char="Ø"/>
            </a:pPr>
            <a:endParaRPr lang="es-ES" sz="900" dirty="0" smtClean="0"/>
          </a:p>
          <a:p>
            <a:pPr>
              <a:lnSpc>
                <a:spcPct val="90000"/>
              </a:lnSpc>
            </a:pPr>
            <a:r>
              <a:rPr lang="en-US" sz="1200" kern="1200" dirty="0" smtClean="0">
                <a:solidFill>
                  <a:schemeClr val="tx1"/>
                </a:solidFill>
                <a:effectLst/>
                <a:latin typeface="+mn-lt"/>
                <a:ea typeface="+mn-ea"/>
                <a:cs typeface="+mn-cs"/>
              </a:rPr>
              <a:t>Potential of Coastal land for agricultural exports</a:t>
            </a:r>
            <a:r>
              <a:rPr lang="en-US" sz="900" dirty="0" smtClean="0"/>
              <a:t>:</a:t>
            </a:r>
          </a:p>
          <a:p>
            <a:pPr>
              <a:lnSpc>
                <a:spcPct val="90000"/>
              </a:lnSpc>
            </a:pPr>
            <a:endParaRPr lang="en-US" sz="900" dirty="0" smtClean="0"/>
          </a:p>
          <a:p>
            <a:pPr>
              <a:lnSpc>
                <a:spcPct val="90000"/>
              </a:lnSpc>
            </a:pPr>
            <a:r>
              <a:rPr lang="en-US" sz="900" dirty="0" smtClean="0"/>
              <a:t>Tumbes: 30,000/ </a:t>
            </a:r>
            <a:r>
              <a:rPr lang="en-US" sz="1200" kern="1200" dirty="0" smtClean="0">
                <a:solidFill>
                  <a:schemeClr val="tx1"/>
                </a:solidFill>
                <a:effectLst/>
                <a:latin typeface="+mn-lt"/>
                <a:ea typeface="+mn-ea"/>
                <a:cs typeface="+mn-cs"/>
              </a:rPr>
              <a:t>Basic food crops</a:t>
            </a:r>
            <a:r>
              <a:rPr lang="en-US" sz="900" dirty="0" smtClean="0"/>
              <a:t>.</a:t>
            </a:r>
          </a:p>
          <a:p>
            <a:pPr>
              <a:lnSpc>
                <a:spcPct val="90000"/>
              </a:lnSpc>
            </a:pPr>
            <a:r>
              <a:rPr lang="en-US" sz="900" dirty="0" smtClean="0"/>
              <a:t>Piura: 50,000/ </a:t>
            </a:r>
            <a:r>
              <a:rPr lang="en-US" sz="1200" kern="1200" dirty="0" smtClean="0">
                <a:solidFill>
                  <a:schemeClr val="tx1"/>
                </a:solidFill>
                <a:effectLst/>
                <a:latin typeface="+mn-lt"/>
                <a:ea typeface="+mn-ea"/>
                <a:cs typeface="+mn-cs"/>
              </a:rPr>
              <a:t>ethanol</a:t>
            </a:r>
            <a:endParaRPr lang="en-US" sz="900" dirty="0" smtClean="0"/>
          </a:p>
          <a:p>
            <a:pPr>
              <a:lnSpc>
                <a:spcPct val="90000"/>
              </a:lnSpc>
            </a:pPr>
            <a:r>
              <a:rPr lang="en-US" sz="900" dirty="0" smtClean="0"/>
              <a:t>Lambayeque:38,000/ </a:t>
            </a:r>
            <a:r>
              <a:rPr lang="en-US" sz="1200" kern="1200" dirty="0" smtClean="0">
                <a:solidFill>
                  <a:schemeClr val="tx1"/>
                </a:solidFill>
                <a:effectLst/>
                <a:latin typeface="+mn-lt"/>
                <a:ea typeface="+mn-ea"/>
                <a:cs typeface="+mn-cs"/>
              </a:rPr>
              <a:t>Ongoing private initiative</a:t>
            </a:r>
            <a:r>
              <a:rPr lang="en-US" sz="900" dirty="0" smtClean="0"/>
              <a:t>.</a:t>
            </a:r>
          </a:p>
          <a:p>
            <a:pPr>
              <a:lnSpc>
                <a:spcPct val="90000"/>
              </a:lnSpc>
            </a:pPr>
            <a:r>
              <a:rPr lang="en-US" sz="900" dirty="0" smtClean="0"/>
              <a:t>La Libertad: 20,000/ </a:t>
            </a:r>
            <a:r>
              <a:rPr lang="en-US" sz="1200" kern="1200" dirty="0" smtClean="0">
                <a:solidFill>
                  <a:schemeClr val="tx1"/>
                </a:solidFill>
                <a:effectLst/>
                <a:latin typeface="+mn-lt"/>
                <a:ea typeface="+mn-ea"/>
                <a:cs typeface="+mn-cs"/>
              </a:rPr>
              <a:t>Chavimochic for export</a:t>
            </a:r>
            <a:endParaRPr lang="en-US" sz="900" dirty="0" smtClean="0"/>
          </a:p>
          <a:p>
            <a:pPr>
              <a:lnSpc>
                <a:spcPct val="90000"/>
              </a:lnSpc>
            </a:pPr>
            <a:r>
              <a:rPr lang="en-US" sz="900" dirty="0" smtClean="0"/>
              <a:t>                  8,000/ </a:t>
            </a:r>
            <a:r>
              <a:rPr lang="en-US" sz="1200" kern="1200" dirty="0" smtClean="0">
                <a:solidFill>
                  <a:schemeClr val="tx1"/>
                </a:solidFill>
                <a:effectLst/>
                <a:latin typeface="+mn-lt"/>
                <a:ea typeface="+mn-ea"/>
                <a:cs typeface="+mn-cs"/>
              </a:rPr>
              <a:t>Export</a:t>
            </a:r>
            <a:endParaRPr lang="en-US" sz="900" dirty="0" smtClean="0"/>
          </a:p>
          <a:p>
            <a:pPr>
              <a:lnSpc>
                <a:spcPct val="90000"/>
              </a:lnSpc>
            </a:pPr>
            <a:r>
              <a:rPr lang="en-US" sz="900" dirty="0" smtClean="0"/>
              <a:t>                  10,000</a:t>
            </a:r>
          </a:p>
          <a:p>
            <a:pPr>
              <a:lnSpc>
                <a:spcPct val="90000"/>
              </a:lnSpc>
            </a:pPr>
            <a:r>
              <a:rPr lang="en-US" sz="900" dirty="0" smtClean="0"/>
              <a:t>Arequipa: 38,000/Majes II</a:t>
            </a:r>
          </a:p>
          <a:p>
            <a:pPr>
              <a:lnSpc>
                <a:spcPct val="90000"/>
              </a:lnSpc>
            </a:pPr>
            <a:r>
              <a:rPr lang="en-US" sz="900" dirty="0" smtClean="0"/>
              <a:t>               8,000/Majes I</a:t>
            </a:r>
          </a:p>
          <a:p>
            <a:pPr>
              <a:lnSpc>
                <a:spcPct val="90000"/>
              </a:lnSpc>
            </a:pPr>
            <a:r>
              <a:rPr lang="en-US" sz="900" b="1" dirty="0" smtClean="0"/>
              <a:t>Total: 202,000</a:t>
            </a:r>
            <a:endParaRPr lang="en-US" sz="900" dirty="0" smtClean="0"/>
          </a:p>
          <a:p>
            <a:pPr>
              <a:lnSpc>
                <a:spcPct val="90000"/>
              </a:lnSpc>
            </a:pPr>
            <a:endParaRPr lang="en-US" sz="900" dirty="0" smtClean="0"/>
          </a:p>
          <a:p>
            <a:pPr marL="363237" lvl="1" indent="-180859" algn="just">
              <a:lnSpc>
                <a:spcPct val="70000"/>
              </a:lnSpc>
              <a:spcBef>
                <a:spcPts val="598"/>
              </a:spcBef>
              <a:buClr>
                <a:srgbClr val="FF0000"/>
              </a:buClr>
              <a:buFont typeface="Wingdings" pitchFamily="2" charset="2"/>
              <a:buChar char="Ø"/>
            </a:pPr>
            <a:endParaRPr lang="es-ES" sz="900" dirty="0" smtClean="0"/>
          </a:p>
          <a:p>
            <a:pPr marL="363237" lvl="1" indent="-180859" algn="just">
              <a:lnSpc>
                <a:spcPct val="70000"/>
              </a:lnSpc>
              <a:spcBef>
                <a:spcPts val="598"/>
              </a:spcBef>
              <a:buClr>
                <a:srgbClr val="FF0000"/>
              </a:buClr>
              <a:buFont typeface="Wingdings" pitchFamily="2" charset="2"/>
              <a:buChar char="Ø"/>
            </a:pPr>
            <a:endParaRPr lang="es-ES" altLang="zh-CN" sz="900" b="1" dirty="0" smtClean="0">
              <a:cs typeface="宋体"/>
              <a:sym typeface="Wingdings" pitchFamily="2" charset="2"/>
            </a:endParaRPr>
          </a:p>
          <a:p>
            <a:pPr marL="363237" lvl="1" indent="-180859" algn="just">
              <a:lnSpc>
                <a:spcPct val="70000"/>
              </a:lnSpc>
              <a:spcBef>
                <a:spcPts val="598"/>
              </a:spcBef>
              <a:buClr>
                <a:srgbClr val="FF0000"/>
              </a:buClr>
              <a:buFont typeface="Wingdings" pitchFamily="2" charset="2"/>
              <a:buChar char="Ø"/>
            </a:pPr>
            <a:endParaRPr lang="zh-CN" altLang="es-MX" sz="1400" b="1" dirty="0" smtClean="0">
              <a:cs typeface="宋体"/>
              <a:sym typeface="Wingdings" pitchFamily="2" charset="2"/>
            </a:endParaRPr>
          </a:p>
        </p:txBody>
      </p:sp>
    </p:spTree>
    <p:extLst>
      <p:ext uri="{BB962C8B-B14F-4D97-AF65-F5344CB8AC3E}">
        <p14:creationId xmlns:p14="http://schemas.microsoft.com/office/powerpoint/2010/main" val="12155773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bwMode="auto">
          <a:xfrm>
            <a:off x="1258888" y="720725"/>
            <a:ext cx="4797425" cy="3598863"/>
          </a:xfrm>
          <a:noFill/>
          <a:ln>
            <a:solidFill>
              <a:srgbClr val="000000"/>
            </a:solidFill>
            <a:miter lim="800000"/>
            <a:headEnd/>
            <a:tailEnd/>
          </a:ln>
        </p:spPr>
      </p:sp>
      <p:sp>
        <p:nvSpPr>
          <p:cNvPr id="82947" name="Rectangle 3"/>
          <p:cNvSpPr>
            <a:spLocks noGrp="1" noChangeArrowheads="1"/>
          </p:cNvSpPr>
          <p:nvPr>
            <p:ph type="body" idx="1"/>
          </p:nvPr>
        </p:nvSpPr>
        <p:spPr bwMode="auto">
          <a:noFill/>
        </p:spPr>
        <p:txBody>
          <a:bodyPr lIns="94984" tIns="47492" rIns="94984" bIns="47492"/>
          <a:lstStyle/>
          <a:p>
            <a:pPr eaLnBrk="1" hangingPunct="1"/>
            <a:r>
              <a:rPr lang="en-US" dirty="0" smtClean="0"/>
              <a:t>Tradicionales – Traditional</a:t>
            </a:r>
          </a:p>
          <a:p>
            <a:pPr eaLnBrk="1" hangingPunct="1"/>
            <a:r>
              <a:rPr lang="en-US" dirty="0" smtClean="0"/>
              <a:t>No Tradicionales – Non-traditional</a:t>
            </a:r>
          </a:p>
          <a:p>
            <a:pPr eaLnBrk="1" hangingPunct="1"/>
            <a:endParaRPr lang="en-US" dirty="0" smtClean="0"/>
          </a:p>
          <a:p>
            <a:pPr eaLnBrk="1" hangingPunct="1"/>
            <a:r>
              <a:rPr lang="en-US" dirty="0" smtClean="0"/>
              <a:t>Alemani</a:t>
            </a:r>
            <a:r>
              <a:rPr lang="en-US" baseline="0" dirty="0" smtClean="0"/>
              <a:t>a – Germany</a:t>
            </a:r>
          </a:p>
          <a:p>
            <a:pPr eaLnBrk="1" hangingPunct="1"/>
            <a:r>
              <a:rPr lang="en-US" baseline="0" dirty="0" smtClean="0"/>
              <a:t>Países Bajos – The Netherlands</a:t>
            </a:r>
          </a:p>
          <a:p>
            <a:pPr eaLnBrk="1" hangingPunct="1"/>
            <a:r>
              <a:rPr lang="en-US" baseline="0" dirty="0" smtClean="0"/>
              <a:t>España – Spain</a:t>
            </a:r>
          </a:p>
          <a:p>
            <a:pPr eaLnBrk="1" hangingPunct="1"/>
            <a:r>
              <a:rPr lang="en-US" baseline="0" dirty="0" smtClean="0"/>
              <a:t>Bélgica – Belgium</a:t>
            </a:r>
          </a:p>
          <a:p>
            <a:pPr eaLnBrk="1" hangingPunct="1"/>
            <a:r>
              <a:rPr lang="en-US" baseline="0" dirty="0" smtClean="0"/>
              <a:t>Reino Unido – United Kingdom</a:t>
            </a:r>
          </a:p>
          <a:p>
            <a:pPr eaLnBrk="1" hangingPunct="1"/>
            <a:r>
              <a:rPr lang="en-US" baseline="0" dirty="0" smtClean="0"/>
              <a:t>Francia – France</a:t>
            </a:r>
          </a:p>
          <a:p>
            <a:pPr eaLnBrk="1" hangingPunct="1"/>
            <a:r>
              <a:rPr lang="en-US" baseline="0" dirty="0" smtClean="0"/>
              <a:t>Otros - Others</a:t>
            </a:r>
            <a:endParaRPr lang="en-US" dirty="0" smtClean="0"/>
          </a:p>
        </p:txBody>
      </p:sp>
    </p:spTree>
    <p:extLst>
      <p:ext uri="{BB962C8B-B14F-4D97-AF65-F5344CB8AC3E}">
        <p14:creationId xmlns:p14="http://schemas.microsoft.com/office/powerpoint/2010/main" val="7643913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3" name="2 Marcador de notas"/>
          <p:cNvSpPr>
            <a:spLocks noGrp="1"/>
          </p:cNvSpPr>
          <p:nvPr>
            <p:ph type="body" idx="1"/>
          </p:nvPr>
        </p:nvSpPr>
        <p:spPr/>
        <p:txBody>
          <a:bodyPr>
            <a:normAutofit lnSpcReduction="10000"/>
          </a:bodyPr>
          <a:lstStyle/>
          <a:p>
            <a:pPr marL="738635" lvl="1" indent="-284207" algn="just">
              <a:lnSpc>
                <a:spcPct val="75000"/>
              </a:lnSpc>
              <a:spcBef>
                <a:spcPts val="1197"/>
              </a:spcBef>
              <a:buClr>
                <a:srgbClr val="FF0000"/>
              </a:buClr>
              <a:buFont typeface="Wingdings" pitchFamily="2" charset="2"/>
              <a:buChar char="Ø"/>
            </a:pPr>
            <a:r>
              <a:rPr lang="en-US" sz="1200" b="1" kern="1200" dirty="0" smtClean="0">
                <a:solidFill>
                  <a:schemeClr val="tx1"/>
                </a:solidFill>
                <a:effectLst/>
                <a:latin typeface="+mn-lt"/>
                <a:ea typeface="+mn-ea"/>
                <a:cs typeface="+mn-cs"/>
              </a:rPr>
              <a:t>Pima cotton use in the clothing industry sector,</a:t>
            </a:r>
            <a:r>
              <a:rPr lang="en-US" sz="1200" kern="1200" dirty="0" smtClean="0">
                <a:solidFill>
                  <a:schemeClr val="tx1"/>
                </a:solidFill>
                <a:effectLst/>
                <a:latin typeface="+mn-lt"/>
                <a:ea typeface="+mn-ea"/>
                <a:cs typeface="+mn-cs"/>
              </a:rPr>
              <a:t> is a strategic differentiator for its extra-large and </a:t>
            </a:r>
            <a:r>
              <a:rPr lang="en-US" sz="1200" b="1" kern="1200" dirty="0" smtClean="0">
                <a:solidFill>
                  <a:schemeClr val="tx1"/>
                </a:solidFill>
                <a:effectLst/>
                <a:latin typeface="+mn-lt"/>
                <a:ea typeface="+mn-ea"/>
                <a:cs typeface="+mn-cs"/>
              </a:rPr>
              <a:t>smooth strand, considered one of the most quoted and thin strands of the world</a:t>
            </a:r>
            <a:r>
              <a:rPr lang="es-MX" altLang="zh-CN" sz="1000" b="1" dirty="0" smtClean="0">
                <a:cs typeface="宋体"/>
              </a:rPr>
              <a:t>. </a:t>
            </a:r>
          </a:p>
          <a:p>
            <a:pPr marL="738635" lvl="1" indent="-284207" algn="just">
              <a:lnSpc>
                <a:spcPct val="75000"/>
              </a:lnSpc>
              <a:spcBef>
                <a:spcPts val="1197"/>
              </a:spcBef>
              <a:buClr>
                <a:srgbClr val="FF0000"/>
              </a:buClr>
              <a:buFont typeface="Wingdings" pitchFamily="2" charset="2"/>
              <a:buChar char="Ø"/>
            </a:pPr>
            <a:r>
              <a:rPr lang="en-US" sz="1200" b="1" kern="1200" dirty="0" smtClean="0">
                <a:solidFill>
                  <a:schemeClr val="tx1"/>
                </a:solidFill>
                <a:effectLst/>
                <a:latin typeface="+mn-lt"/>
                <a:ea typeface="+mn-ea"/>
                <a:cs typeface="+mn-cs"/>
              </a:rPr>
              <a:t>Leading producer of the finest fibers of South American camelids: alpaca and vicuña, superior to the</a:t>
            </a:r>
            <a:r>
              <a:rPr lang="en-US" sz="1200" kern="1200" dirty="0" smtClean="0">
                <a:solidFill>
                  <a:schemeClr val="tx1"/>
                </a:solidFill>
                <a:effectLst/>
                <a:latin typeface="+mn-lt"/>
                <a:ea typeface="+mn-ea"/>
                <a:cs typeface="+mn-cs"/>
              </a:rPr>
              <a:t> cashmere fiber.</a:t>
            </a:r>
            <a:r>
              <a:rPr lang="es-MX" altLang="zh-CN" sz="1000" dirty="0" smtClean="0">
                <a:cs typeface="宋体"/>
              </a:rPr>
              <a:t>  </a:t>
            </a:r>
          </a:p>
          <a:p>
            <a:pPr marL="738635" lvl="1" indent="-284207" algn="just">
              <a:lnSpc>
                <a:spcPct val="75000"/>
              </a:lnSpc>
              <a:spcBef>
                <a:spcPts val="1197"/>
              </a:spcBef>
              <a:buClr>
                <a:srgbClr val="FF0000"/>
              </a:buClr>
              <a:buFont typeface="Wingdings" pitchFamily="2" charset="2"/>
              <a:buChar char="Ø"/>
            </a:pPr>
            <a:r>
              <a:rPr lang="en-US" sz="1200" kern="1200" dirty="0" smtClean="0">
                <a:solidFill>
                  <a:schemeClr val="tx1"/>
                </a:solidFill>
                <a:effectLst/>
                <a:latin typeface="+mn-lt"/>
                <a:ea typeface="+mn-ea"/>
                <a:cs typeface="+mn-cs"/>
              </a:rPr>
              <a:t>Extensive textile tradition, promotes </a:t>
            </a:r>
            <a:r>
              <a:rPr lang="en-US" sz="1200" b="1" kern="1200" dirty="0" smtClean="0">
                <a:solidFill>
                  <a:schemeClr val="tx1"/>
                </a:solidFill>
                <a:effectLst/>
                <a:latin typeface="+mn-lt"/>
                <a:ea typeface="+mn-ea"/>
                <a:cs typeface="+mn-cs"/>
              </a:rPr>
              <a:t>professionalism and training of the workforce,</a:t>
            </a:r>
            <a:r>
              <a:rPr lang="en-US" sz="1200" kern="1200" dirty="0" smtClean="0">
                <a:solidFill>
                  <a:schemeClr val="tx1"/>
                </a:solidFill>
                <a:effectLst/>
                <a:latin typeface="+mn-lt"/>
                <a:ea typeface="+mn-ea"/>
                <a:cs typeface="+mn-cs"/>
              </a:rPr>
              <a:t> for farming activities and design and production processes</a:t>
            </a:r>
            <a:r>
              <a:rPr lang="es-MX" altLang="zh-CN" sz="1000" dirty="0" smtClean="0">
                <a:cs typeface="宋体"/>
              </a:rPr>
              <a:t>.</a:t>
            </a:r>
          </a:p>
          <a:p>
            <a:pPr marL="738635" lvl="1" indent="-284207" algn="just">
              <a:lnSpc>
                <a:spcPct val="75000"/>
              </a:lnSpc>
              <a:spcBef>
                <a:spcPts val="1197"/>
              </a:spcBef>
              <a:buClr>
                <a:srgbClr val="FF0000"/>
              </a:buClr>
              <a:buFont typeface="Wingdings" pitchFamily="2" charset="2"/>
              <a:buChar char="Ø"/>
            </a:pPr>
            <a:r>
              <a:rPr lang="en-US" sz="1200" b="1" kern="1200" dirty="0" smtClean="0">
                <a:solidFill>
                  <a:schemeClr val="tx1"/>
                </a:solidFill>
                <a:effectLst/>
                <a:latin typeface="+mn-lt"/>
                <a:ea typeface="+mn-ea"/>
                <a:cs typeface="+mn-cs"/>
              </a:rPr>
              <a:t>International recognition as "full package" supplier</a:t>
            </a:r>
            <a:r>
              <a:rPr lang="en-US" sz="1200" kern="1200" dirty="0" smtClean="0">
                <a:solidFill>
                  <a:schemeClr val="tx1"/>
                </a:solidFill>
                <a:effectLst/>
                <a:latin typeface="+mn-lt"/>
                <a:ea typeface="+mn-ea"/>
                <a:cs typeface="+mn-cs"/>
              </a:rPr>
              <a:t> of the best brands in the world of knitted cotton fabric</a:t>
            </a:r>
            <a:r>
              <a:rPr lang="es-MX" altLang="zh-CN" sz="1000" dirty="0" smtClean="0">
                <a:cs typeface="宋体"/>
              </a:rPr>
              <a:t>.</a:t>
            </a:r>
            <a:endParaRPr lang="zh-CN" altLang="es-MX" sz="1000" dirty="0" smtClean="0">
              <a:cs typeface="宋体"/>
            </a:endParaRPr>
          </a:p>
          <a:p>
            <a:pPr marL="738635" lvl="1" indent="-284207" algn="just">
              <a:lnSpc>
                <a:spcPct val="75000"/>
              </a:lnSpc>
              <a:spcBef>
                <a:spcPts val="1197"/>
              </a:spcBef>
              <a:buClr>
                <a:srgbClr val="FF0000"/>
              </a:buClr>
              <a:buFont typeface="Wingdings" pitchFamily="2" charset="2"/>
              <a:buChar char="Ø"/>
            </a:pPr>
            <a:r>
              <a:rPr lang="en-US" sz="1200" b="1" kern="1200" dirty="0" smtClean="0">
                <a:solidFill>
                  <a:schemeClr val="tx1"/>
                </a:solidFill>
                <a:effectLst/>
                <a:latin typeface="+mn-lt"/>
                <a:ea typeface="+mn-ea"/>
                <a:cs typeface="+mn-cs"/>
              </a:rPr>
              <a:t>Strong growth trend in exports,</a:t>
            </a:r>
            <a:r>
              <a:rPr lang="en-US" sz="1200" kern="1200" dirty="0" smtClean="0">
                <a:solidFill>
                  <a:schemeClr val="tx1"/>
                </a:solidFill>
                <a:effectLst/>
                <a:latin typeface="+mn-lt"/>
                <a:ea typeface="+mn-ea"/>
                <a:cs typeface="+mn-cs"/>
              </a:rPr>
              <a:t> reaching its highest level in 2008: US$ 2,000 Million</a:t>
            </a:r>
            <a:r>
              <a:rPr lang="es-MX" altLang="zh-CN" sz="1000" dirty="0" smtClean="0">
                <a:cs typeface="宋体"/>
              </a:rPr>
              <a:t>.</a:t>
            </a:r>
          </a:p>
          <a:p>
            <a:pPr marL="738635" lvl="1" indent="-284207" algn="just">
              <a:lnSpc>
                <a:spcPct val="75000"/>
              </a:lnSpc>
              <a:spcBef>
                <a:spcPts val="1197"/>
              </a:spcBef>
              <a:buClr>
                <a:srgbClr val="FF0000"/>
              </a:buClr>
            </a:pPr>
            <a:endParaRPr lang="es-MX" altLang="zh-CN" sz="1000" dirty="0" smtClean="0">
              <a:cs typeface="宋体"/>
            </a:endParaRPr>
          </a:p>
          <a:p>
            <a:pPr marL="738635" lvl="1" indent="-284207" algn="just">
              <a:lnSpc>
                <a:spcPct val="75000"/>
              </a:lnSpc>
              <a:spcBef>
                <a:spcPts val="1197"/>
              </a:spcBef>
              <a:buClr>
                <a:srgbClr val="FF0000"/>
              </a:buClr>
            </a:pPr>
            <a:r>
              <a:rPr lang="en-US" sz="1200" b="1" kern="1200" dirty="0" smtClean="0">
                <a:solidFill>
                  <a:schemeClr val="tx1"/>
                </a:solidFill>
                <a:effectLst/>
                <a:latin typeface="+mn-lt"/>
                <a:ea typeface="+mn-ea"/>
                <a:cs typeface="+mn-cs"/>
              </a:rPr>
              <a:t>Brands served by Peruvian industries</a:t>
            </a:r>
            <a:r>
              <a:rPr lang="en-US" altLang="zh-CN" sz="1000" b="1" dirty="0" smtClean="0">
                <a:cs typeface="宋体"/>
              </a:rPr>
              <a:t>:</a:t>
            </a:r>
          </a:p>
          <a:p>
            <a:pPr marL="738635" lvl="1" indent="-284207" algn="just">
              <a:lnSpc>
                <a:spcPct val="75000"/>
              </a:lnSpc>
              <a:spcBef>
                <a:spcPts val="1197"/>
              </a:spcBef>
              <a:buClr>
                <a:srgbClr val="FF0000"/>
              </a:buClr>
            </a:pPr>
            <a:endParaRPr lang="en-US" altLang="zh-CN" sz="1000" b="1" dirty="0" smtClean="0">
              <a:cs typeface="宋体"/>
            </a:endParaRPr>
          </a:p>
          <a:p>
            <a:pPr marL="738635" lvl="1" indent="-284207" algn="just">
              <a:lnSpc>
                <a:spcPct val="75000"/>
              </a:lnSpc>
              <a:spcBef>
                <a:spcPts val="1197"/>
              </a:spcBef>
              <a:buClr>
                <a:srgbClr val="FF0000"/>
              </a:buClr>
            </a:pPr>
            <a:r>
              <a:rPr lang="en-US" sz="1000" dirty="0" smtClean="0"/>
              <a:t>Abercrombie &amp; Fitch; Izod Ara Intersales; JC Penny; Armani Exchange; </a:t>
            </a:r>
          </a:p>
          <a:p>
            <a:pPr marL="738635" lvl="1" indent="-284207" algn="just">
              <a:lnSpc>
                <a:spcPct val="75000"/>
              </a:lnSpc>
              <a:spcBef>
                <a:spcPts val="1197"/>
              </a:spcBef>
              <a:buClr>
                <a:srgbClr val="FF0000"/>
              </a:buClr>
            </a:pPr>
            <a:r>
              <a:rPr lang="en-US" sz="1000" dirty="0" smtClean="0"/>
              <a:t>Nassino Dutti; Calvin Klein; Nautica Donna Karan Inc.; New Balance; </a:t>
            </a:r>
          </a:p>
          <a:p>
            <a:pPr marL="738635" lvl="1" indent="-284207" algn="just">
              <a:lnSpc>
                <a:spcPct val="75000"/>
              </a:lnSpc>
              <a:spcBef>
                <a:spcPts val="1197"/>
              </a:spcBef>
              <a:buClr>
                <a:srgbClr val="FF0000"/>
              </a:buClr>
            </a:pPr>
            <a:r>
              <a:rPr lang="en-US" sz="1000" dirty="0" smtClean="0"/>
              <a:t>DKNY; Lacoste; Duck Head; Appared Co.; Kenneth Cole; Eddie Bauer; </a:t>
            </a:r>
          </a:p>
          <a:p>
            <a:pPr marL="738635" lvl="1" indent="-284207" algn="just">
              <a:lnSpc>
                <a:spcPct val="75000"/>
              </a:lnSpc>
              <a:spcBef>
                <a:spcPts val="1197"/>
              </a:spcBef>
              <a:buClr>
                <a:srgbClr val="FF0000"/>
              </a:buClr>
            </a:pPr>
            <a:r>
              <a:rPr lang="en-US" sz="1000" dirty="0" smtClean="0"/>
              <a:t>Levy Strauss and Co.; Guess; Oakley; Inditex/Zara; Palacio de Hierro;</a:t>
            </a:r>
          </a:p>
          <a:p>
            <a:pPr marL="738635" lvl="1" indent="-284207" algn="just">
              <a:lnSpc>
                <a:spcPct val="75000"/>
              </a:lnSpc>
              <a:spcBef>
                <a:spcPts val="1197"/>
              </a:spcBef>
              <a:buClr>
                <a:srgbClr val="FF0000"/>
              </a:buClr>
            </a:pPr>
            <a:r>
              <a:rPr lang="en-US" sz="1000" dirty="0" smtClean="0"/>
              <a:t>Polo Ralph Lauren; Ragman; Perry Ellis; International Reebok; </a:t>
            </a:r>
          </a:p>
          <a:p>
            <a:pPr marL="738635" lvl="1" indent="-284207" algn="just">
              <a:lnSpc>
                <a:spcPct val="75000"/>
              </a:lnSpc>
              <a:spcBef>
                <a:spcPts val="1197"/>
              </a:spcBef>
              <a:buClr>
                <a:srgbClr val="FF0000"/>
              </a:buClr>
            </a:pPr>
            <a:r>
              <a:rPr lang="en-US" sz="1000" dirty="0" smtClean="0"/>
              <a:t>The Gymboree Corp.; Vanity Fair; Tommy Hilfiger; Saks Inc.</a:t>
            </a:r>
            <a:endParaRPr lang="es-PE" sz="1300" dirty="0" smtClean="0"/>
          </a:p>
        </p:txBody>
      </p:sp>
      <p:sp>
        <p:nvSpPr>
          <p:cNvPr id="88068" name="3 Marcador de número de diapositiva"/>
          <p:cNvSpPr>
            <a:spLocks noGrp="1"/>
          </p:cNvSpPr>
          <p:nvPr>
            <p:ph type="sldNum" sz="quarter" idx="5"/>
          </p:nvPr>
        </p:nvSpPr>
        <p:spPr bwMode="auto">
          <a:noFill/>
          <a:ln>
            <a:miter lim="800000"/>
            <a:headEnd/>
            <a:tailEnd/>
          </a:ln>
        </p:spPr>
        <p:txBody>
          <a:bodyPr/>
          <a:lstStyle/>
          <a:p>
            <a:fld id="{3F727B01-B75E-4028-920A-75D7289B3576}" type="slidenum">
              <a:rPr lang="en-US"/>
              <a:pPr/>
              <a:t>31</a:t>
            </a:fld>
            <a:endParaRPr lang="en-US" dirty="0"/>
          </a:p>
        </p:txBody>
      </p:sp>
    </p:spTree>
    <p:extLst>
      <p:ext uri="{BB962C8B-B14F-4D97-AF65-F5344CB8AC3E}">
        <p14:creationId xmlns:p14="http://schemas.microsoft.com/office/powerpoint/2010/main" val="34223651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bwMode="auto">
          <a:xfrm>
            <a:off x="1258888" y="722313"/>
            <a:ext cx="4797425" cy="3597275"/>
          </a:xfrm>
          <a:noFill/>
          <a:ln>
            <a:solidFill>
              <a:srgbClr val="000000"/>
            </a:solidFill>
            <a:miter lim="800000"/>
            <a:headEnd/>
            <a:tailEnd/>
          </a:ln>
        </p:spPr>
      </p:sp>
      <p:sp>
        <p:nvSpPr>
          <p:cNvPr id="89091" name="Rectangle 3"/>
          <p:cNvSpPr>
            <a:spLocks noGrp="1" noChangeArrowheads="1"/>
          </p:cNvSpPr>
          <p:nvPr>
            <p:ph type="body" idx="1"/>
          </p:nvPr>
        </p:nvSpPr>
        <p:spPr bwMode="auto">
          <a:noFill/>
        </p:spPr>
        <p:txBody>
          <a:bodyPr lIns="94984" tIns="47492" rIns="94984" bIns="47492"/>
          <a:lstStyle/>
          <a:p>
            <a:pPr eaLnBrk="1" hangingPunct="1"/>
            <a:endParaRPr lang="es-PE" dirty="0" smtClean="0"/>
          </a:p>
        </p:txBody>
      </p:sp>
    </p:spTree>
    <p:extLst>
      <p:ext uri="{BB962C8B-B14F-4D97-AF65-F5344CB8AC3E}">
        <p14:creationId xmlns:p14="http://schemas.microsoft.com/office/powerpoint/2010/main" val="9610155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3" name="2 Marcador de notas"/>
          <p:cNvSpPr>
            <a:spLocks noGrp="1"/>
          </p:cNvSpPr>
          <p:nvPr>
            <p:ph type="body" idx="1"/>
          </p:nvPr>
        </p:nvSpPr>
        <p:spPr/>
        <p:txBody>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lang="es-MX" altLang="zh-CN" b="1" dirty="0" smtClean="0">
                <a:latin typeface="Arial Narrow" pitchFamily="34" charset="0"/>
                <a:ea typeface="宋体" charset="-122"/>
              </a:rPr>
              <a:t>En el 2015 la inversión minera</a:t>
            </a:r>
            <a:r>
              <a:rPr lang="es-MX" altLang="zh-CN" dirty="0" smtClean="0">
                <a:latin typeface="Arial Narrow" pitchFamily="34" charset="0"/>
                <a:ea typeface="宋体" charset="-122"/>
              </a:rPr>
              <a:t> alcanzó un valor de US$ 6777 millones. </a:t>
            </a:r>
            <a:endParaRPr lang="es-PE" altLang="zh-CN" dirty="0" smtClean="0">
              <a:latin typeface="Arial Narrow" pitchFamily="34" charset="0"/>
              <a:ea typeface="宋体" charset="-122"/>
            </a:endParaRPr>
          </a:p>
          <a:p>
            <a:endParaRPr lang="es-PE" sz="1100" dirty="0" smtClean="0"/>
          </a:p>
        </p:txBody>
      </p:sp>
      <p:sp>
        <p:nvSpPr>
          <p:cNvPr id="86020" name="3 Marcador de número de diapositiva"/>
          <p:cNvSpPr>
            <a:spLocks noGrp="1"/>
          </p:cNvSpPr>
          <p:nvPr>
            <p:ph type="sldNum" sz="quarter" idx="5"/>
          </p:nvPr>
        </p:nvSpPr>
        <p:spPr bwMode="auto">
          <a:noFill/>
          <a:ln>
            <a:miter lim="800000"/>
            <a:headEnd/>
            <a:tailEnd/>
          </a:ln>
        </p:spPr>
        <p:txBody>
          <a:bodyPr/>
          <a:lstStyle/>
          <a:p>
            <a:fld id="{42C62ED7-26FE-4436-BE0F-84B855AF5198}" type="slidenum">
              <a:rPr lang="en-US"/>
              <a:pPr/>
              <a:t>33</a:t>
            </a:fld>
            <a:endParaRPr lang="en-US" dirty="0"/>
          </a:p>
        </p:txBody>
      </p:sp>
    </p:spTree>
    <p:extLst>
      <p:ext uri="{BB962C8B-B14F-4D97-AF65-F5344CB8AC3E}">
        <p14:creationId xmlns:p14="http://schemas.microsoft.com/office/powerpoint/2010/main" val="19074138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bwMode="auto">
          <a:xfrm>
            <a:off x="1258888" y="722313"/>
            <a:ext cx="4797425" cy="3597275"/>
          </a:xfrm>
          <a:noFill/>
          <a:ln>
            <a:solidFill>
              <a:srgbClr val="000000"/>
            </a:solidFill>
            <a:miter lim="800000"/>
            <a:headEnd/>
            <a:tailEnd/>
          </a:ln>
        </p:spPr>
      </p:sp>
      <p:sp>
        <p:nvSpPr>
          <p:cNvPr id="87043" name="Rectangle 3"/>
          <p:cNvSpPr>
            <a:spLocks noGrp="1" noChangeArrowheads="1"/>
          </p:cNvSpPr>
          <p:nvPr>
            <p:ph type="body" idx="1"/>
          </p:nvPr>
        </p:nvSpPr>
        <p:spPr bwMode="auto">
          <a:noFill/>
        </p:spPr>
        <p:txBody>
          <a:bodyPr lIns="94984" tIns="47492" rIns="94984" bIns="47492"/>
          <a:lstStyle/>
          <a:p>
            <a:pPr eaLnBrk="1" hangingPunct="1"/>
            <a:endParaRPr lang="es-PE" smtClean="0"/>
          </a:p>
        </p:txBody>
      </p:sp>
    </p:spTree>
    <p:extLst>
      <p:ext uri="{BB962C8B-B14F-4D97-AF65-F5344CB8AC3E}">
        <p14:creationId xmlns:p14="http://schemas.microsoft.com/office/powerpoint/2010/main" val="3496876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1379" name="3 Marcador de notas"/>
          <p:cNvSpPr>
            <a:spLocks noGrp="1"/>
          </p:cNvSpPr>
          <p:nvPr/>
        </p:nvSpPr>
        <p:spPr bwMode="auto">
          <a:xfrm>
            <a:off x="731187" y="4561350"/>
            <a:ext cx="5852843" cy="4320539"/>
          </a:xfrm>
          <a:prstGeom prst="rect">
            <a:avLst/>
          </a:prstGeom>
          <a:noFill/>
          <a:ln w="9525">
            <a:noFill/>
            <a:miter lim="800000"/>
            <a:headEnd/>
            <a:tailEnd/>
          </a:ln>
        </p:spPr>
        <p:txBody>
          <a:bodyPr lIns="88577" tIns="44290" rIns="88577" bIns="44290"/>
          <a:lstStyle/>
          <a:p>
            <a:pPr eaLnBrk="0" hangingPunct="0">
              <a:spcBef>
                <a:spcPct val="30000"/>
              </a:spcBef>
            </a:pPr>
            <a:endParaRPr lang="en-US" sz="1400" dirty="0"/>
          </a:p>
        </p:txBody>
      </p:sp>
      <p:sp>
        <p:nvSpPr>
          <p:cNvPr id="101380" name="3 Marcador de notas"/>
          <p:cNvSpPr>
            <a:spLocks noGrp="1"/>
          </p:cNvSpPr>
          <p:nvPr>
            <p:ph type="body" idx="1"/>
          </p:nvPr>
        </p:nvSpPr>
        <p:spPr bwMode="auto">
          <a:noFill/>
        </p:spPr>
        <p:txBody>
          <a:bodyPr/>
          <a:lstStyle/>
          <a:p>
            <a:pPr marL="167220" indent="-167220"/>
            <a:endParaRPr lang="en-US" sz="1100" dirty="0" smtClean="0"/>
          </a:p>
        </p:txBody>
      </p:sp>
    </p:spTree>
    <p:extLst>
      <p:ext uri="{BB962C8B-B14F-4D97-AF65-F5344CB8AC3E}">
        <p14:creationId xmlns:p14="http://schemas.microsoft.com/office/powerpoint/2010/main" val="178740699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3" name="2 Marcador de notas"/>
          <p:cNvSpPr>
            <a:spLocks noGrp="1"/>
          </p:cNvSpPr>
          <p:nvPr>
            <p:ph type="body" idx="1"/>
          </p:nvPr>
        </p:nvSpPr>
        <p:spPr/>
        <p:txBody>
          <a:bodyPr/>
          <a:lstStyle/>
          <a:p>
            <a:endParaRPr lang="es-PE" sz="1100" dirty="0" smtClean="0"/>
          </a:p>
        </p:txBody>
      </p:sp>
      <p:sp>
        <p:nvSpPr>
          <p:cNvPr id="86020" name="3 Marcador de número de diapositiva"/>
          <p:cNvSpPr>
            <a:spLocks noGrp="1"/>
          </p:cNvSpPr>
          <p:nvPr>
            <p:ph type="sldNum" sz="quarter" idx="5"/>
          </p:nvPr>
        </p:nvSpPr>
        <p:spPr bwMode="auto">
          <a:noFill/>
          <a:ln>
            <a:miter lim="800000"/>
            <a:headEnd/>
            <a:tailEnd/>
          </a:ln>
        </p:spPr>
        <p:txBody>
          <a:bodyPr/>
          <a:lstStyle/>
          <a:p>
            <a:fld id="{42C62ED7-26FE-4436-BE0F-84B855AF5198}" type="slidenum">
              <a:rPr lang="en-US"/>
              <a:pPr/>
              <a:t>35</a:t>
            </a:fld>
            <a:endParaRPr lang="en-US" dirty="0"/>
          </a:p>
        </p:txBody>
      </p:sp>
    </p:spTree>
    <p:extLst>
      <p:ext uri="{BB962C8B-B14F-4D97-AF65-F5344CB8AC3E}">
        <p14:creationId xmlns:p14="http://schemas.microsoft.com/office/powerpoint/2010/main" val="6845810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3" name="2 Marcador de notas"/>
          <p:cNvSpPr>
            <a:spLocks noGrp="1"/>
          </p:cNvSpPr>
          <p:nvPr>
            <p:ph type="body" idx="1"/>
          </p:nvPr>
        </p:nvSpPr>
        <p:spPr/>
        <p:txBody>
          <a:bodyPr/>
          <a:lstStyle/>
          <a:p>
            <a:endParaRPr lang="es-PE" sz="1100" smtClean="0"/>
          </a:p>
        </p:txBody>
      </p:sp>
      <p:sp>
        <p:nvSpPr>
          <p:cNvPr id="86020" name="3 Marcador de número de diapositiva"/>
          <p:cNvSpPr>
            <a:spLocks noGrp="1"/>
          </p:cNvSpPr>
          <p:nvPr>
            <p:ph type="sldNum" sz="quarter" idx="5"/>
          </p:nvPr>
        </p:nvSpPr>
        <p:spPr bwMode="auto">
          <a:noFill/>
          <a:ln>
            <a:miter lim="800000"/>
            <a:headEnd/>
            <a:tailEnd/>
          </a:ln>
        </p:spPr>
        <p:txBody>
          <a:bodyPr/>
          <a:lstStyle/>
          <a:p>
            <a:fld id="{42C62ED7-26FE-4436-BE0F-84B855AF5198}" type="slidenum">
              <a:rPr lang="en-US"/>
              <a:pPr/>
              <a:t>36</a:t>
            </a:fld>
            <a:endParaRPr lang="en-US"/>
          </a:p>
        </p:txBody>
      </p:sp>
    </p:spTree>
    <p:extLst>
      <p:ext uri="{BB962C8B-B14F-4D97-AF65-F5344CB8AC3E}">
        <p14:creationId xmlns:p14="http://schemas.microsoft.com/office/powerpoint/2010/main" val="204258630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3" name="2 Marcador de notas"/>
          <p:cNvSpPr>
            <a:spLocks noGrp="1"/>
          </p:cNvSpPr>
          <p:nvPr>
            <p:ph type="body" idx="1"/>
          </p:nvPr>
        </p:nvSpPr>
        <p:spPr/>
        <p:txBody>
          <a:bodyPr/>
          <a:lstStyle/>
          <a:p>
            <a:endParaRPr lang="es-PE" sz="1100" dirty="0" smtClean="0"/>
          </a:p>
        </p:txBody>
      </p:sp>
      <p:sp>
        <p:nvSpPr>
          <p:cNvPr id="86020" name="3 Marcador de número de diapositiva"/>
          <p:cNvSpPr>
            <a:spLocks noGrp="1"/>
          </p:cNvSpPr>
          <p:nvPr>
            <p:ph type="sldNum" sz="quarter" idx="5"/>
          </p:nvPr>
        </p:nvSpPr>
        <p:spPr bwMode="auto">
          <a:noFill/>
          <a:ln>
            <a:miter lim="800000"/>
            <a:headEnd/>
            <a:tailEnd/>
          </a:ln>
        </p:spPr>
        <p:txBody>
          <a:bodyPr/>
          <a:lstStyle/>
          <a:p>
            <a:fld id="{42C62ED7-26FE-4436-BE0F-84B855AF5198}" type="slidenum">
              <a:rPr lang="en-US"/>
              <a:pPr/>
              <a:t>37</a:t>
            </a:fld>
            <a:endParaRPr lang="en-US" dirty="0"/>
          </a:p>
        </p:txBody>
      </p:sp>
    </p:spTree>
    <p:extLst>
      <p:ext uri="{BB962C8B-B14F-4D97-AF65-F5344CB8AC3E}">
        <p14:creationId xmlns:p14="http://schemas.microsoft.com/office/powerpoint/2010/main" val="306592183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n-US" sz="1200" kern="1200" dirty="0" smtClean="0">
                <a:solidFill>
                  <a:schemeClr val="tx1"/>
                </a:solidFill>
                <a:effectLst/>
                <a:latin typeface="+mn-lt"/>
                <a:ea typeface="+mn-ea"/>
                <a:cs typeface="+mn-cs"/>
              </a:rPr>
              <a:t>Úrea – Urea</a:t>
            </a:r>
            <a:endParaRPr lang="es-PE"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Nitrato de Amonio para uso minero –  Ammonium nitrate for mining use</a:t>
            </a:r>
            <a:endParaRPr lang="es-PE" sz="1200" kern="1200" dirty="0" smtClean="0">
              <a:solidFill>
                <a:schemeClr val="tx1"/>
              </a:solidFill>
              <a:effectLst/>
              <a:latin typeface="+mn-lt"/>
              <a:ea typeface="+mn-ea"/>
              <a:cs typeface="+mn-cs"/>
            </a:endParaRPr>
          </a:p>
          <a:p>
            <a:r>
              <a:rPr lang="es-PE" sz="1200" kern="1200" dirty="0" smtClean="0">
                <a:solidFill>
                  <a:schemeClr val="tx1"/>
                </a:solidFill>
                <a:effectLst/>
                <a:latin typeface="+mn-lt"/>
                <a:ea typeface="+mn-ea"/>
                <a:cs typeface="+mn-cs"/>
              </a:rPr>
              <a:t>Nitrato de Amonio para los demás usos – Ammonium nitrate for other uses</a:t>
            </a:r>
          </a:p>
          <a:p>
            <a:r>
              <a:rPr lang="pt-BR" sz="1200" kern="1200" dirty="0" smtClean="0">
                <a:solidFill>
                  <a:schemeClr val="tx1"/>
                </a:solidFill>
                <a:effectLst/>
                <a:latin typeface="+mn-lt"/>
                <a:ea typeface="+mn-ea"/>
                <a:cs typeface="+mn-cs"/>
              </a:rPr>
              <a:t>Sulfato de Amonio – Ammonium sulphate</a:t>
            </a:r>
            <a:endParaRPr lang="es-PE" sz="1200" kern="1200" dirty="0" smtClean="0">
              <a:solidFill>
                <a:schemeClr val="tx1"/>
              </a:solidFill>
              <a:effectLst/>
              <a:latin typeface="+mn-lt"/>
              <a:ea typeface="+mn-ea"/>
              <a:cs typeface="+mn-cs"/>
            </a:endParaRPr>
          </a:p>
          <a:p>
            <a:r>
              <a:rPr lang="pt-BR" sz="1200" kern="1200" dirty="0" smtClean="0">
                <a:solidFill>
                  <a:schemeClr val="tx1"/>
                </a:solidFill>
                <a:effectLst/>
                <a:latin typeface="+mn-lt"/>
                <a:ea typeface="+mn-ea"/>
                <a:cs typeface="+mn-cs"/>
              </a:rPr>
              <a:t>Nitrato de Amonio para uso agrícola - Ammonium nitrate for agricultural use</a:t>
            </a:r>
            <a:endParaRPr lang="es-PE" sz="1200" kern="1200" dirty="0">
              <a:solidFill>
                <a:schemeClr val="tx1"/>
              </a:solidFill>
              <a:effectLst/>
              <a:latin typeface="+mn-lt"/>
              <a:ea typeface="+mn-ea"/>
              <a:cs typeface="+mn-cs"/>
            </a:endParaRPr>
          </a:p>
        </p:txBody>
      </p:sp>
      <p:sp>
        <p:nvSpPr>
          <p:cNvPr id="4" name="3 Marcador de número de diapositiva"/>
          <p:cNvSpPr>
            <a:spLocks noGrp="1"/>
          </p:cNvSpPr>
          <p:nvPr>
            <p:ph type="sldNum" sz="quarter" idx="10"/>
          </p:nvPr>
        </p:nvSpPr>
        <p:spPr/>
        <p:txBody>
          <a:bodyPr/>
          <a:lstStyle/>
          <a:p>
            <a:fld id="{E21538C4-18E4-4224-A4FC-BBA53E66BB84}" type="slidenum">
              <a:rPr lang="en-US" smtClean="0"/>
              <a:pPr/>
              <a:t>38</a:t>
            </a:fld>
            <a:endParaRPr lang="en-US" dirty="0"/>
          </a:p>
        </p:txBody>
      </p:sp>
    </p:spTree>
    <p:extLst>
      <p:ext uri="{BB962C8B-B14F-4D97-AF65-F5344CB8AC3E}">
        <p14:creationId xmlns:p14="http://schemas.microsoft.com/office/powerpoint/2010/main" val="184286793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txBox="1">
            <a:spLocks noGrp="1" noChangeArrowheads="1"/>
          </p:cNvSpPr>
          <p:nvPr/>
        </p:nvSpPr>
        <p:spPr bwMode="auto">
          <a:xfrm>
            <a:off x="4145066" y="9120186"/>
            <a:ext cx="3168503" cy="479539"/>
          </a:xfrm>
          <a:prstGeom prst="rect">
            <a:avLst/>
          </a:prstGeom>
          <a:noFill/>
          <a:ln w="9525">
            <a:noFill/>
            <a:miter lim="800000"/>
            <a:headEnd/>
            <a:tailEnd/>
          </a:ln>
        </p:spPr>
        <p:txBody>
          <a:bodyPr lIns="94984" tIns="47492" rIns="94984" bIns="47492" anchor="b"/>
          <a:lstStyle/>
          <a:p>
            <a:pPr algn="r"/>
            <a:fld id="{2B4027FB-AA2B-431A-9DC5-891416CE5CB0}" type="slidenum">
              <a:rPr lang="es-ES_tradnl" sz="1300">
                <a:ea typeface="ＭＳ Ｐゴシック"/>
                <a:cs typeface="ＭＳ Ｐゴシック"/>
              </a:rPr>
              <a:pPr algn="r"/>
              <a:t>39</a:t>
            </a:fld>
            <a:endParaRPr lang="es-ES_tradnl" sz="1300" dirty="0">
              <a:ea typeface="ＭＳ Ｐゴシック"/>
              <a:cs typeface="ＭＳ Ｐゴシック"/>
            </a:endParaRPr>
          </a:p>
        </p:txBody>
      </p:sp>
      <p:sp>
        <p:nvSpPr>
          <p:cNvPr id="92163" name="Rectangle 7"/>
          <p:cNvSpPr txBox="1">
            <a:spLocks noGrp="1" noChangeArrowheads="1"/>
          </p:cNvSpPr>
          <p:nvPr/>
        </p:nvSpPr>
        <p:spPr bwMode="auto">
          <a:xfrm>
            <a:off x="4146720" y="9120172"/>
            <a:ext cx="3168501" cy="481030"/>
          </a:xfrm>
          <a:prstGeom prst="rect">
            <a:avLst/>
          </a:prstGeom>
          <a:noFill/>
          <a:ln w="9525">
            <a:noFill/>
            <a:miter lim="800000"/>
            <a:headEnd/>
            <a:tailEnd/>
          </a:ln>
        </p:spPr>
        <p:txBody>
          <a:bodyPr lIns="95000" tIns="47501" rIns="95000" bIns="47501" anchor="b"/>
          <a:lstStyle/>
          <a:p>
            <a:fld id="{AB8A0FB8-D27E-4A8E-A643-E203C5125AA3}" type="slidenum">
              <a:rPr lang="es-ES_tradnl" sz="1300">
                <a:latin typeface="Tahoma" pitchFamily="34" charset="0"/>
              </a:rPr>
              <a:pPr/>
              <a:t>39</a:t>
            </a:fld>
            <a:endParaRPr lang="es-ES_tradnl" sz="1300" dirty="0">
              <a:latin typeface="Tahoma" pitchFamily="34" charset="0"/>
            </a:endParaRPr>
          </a:p>
        </p:txBody>
      </p:sp>
      <p:sp>
        <p:nvSpPr>
          <p:cNvPr id="92164" name="Rectangle 2"/>
          <p:cNvSpPr>
            <a:spLocks noGrp="1" noRot="1" noChangeAspect="1" noChangeArrowheads="1" noTextEdit="1"/>
          </p:cNvSpPr>
          <p:nvPr>
            <p:ph type="sldImg"/>
          </p:nvPr>
        </p:nvSpPr>
        <p:spPr bwMode="auto">
          <a:xfrm>
            <a:off x="1258888" y="720725"/>
            <a:ext cx="4797425" cy="3598863"/>
          </a:xfrm>
          <a:noFill/>
          <a:ln>
            <a:solidFill>
              <a:srgbClr val="000000"/>
            </a:solidFill>
            <a:miter lim="800000"/>
            <a:headEnd/>
            <a:tailEnd/>
          </a:ln>
        </p:spPr>
      </p:sp>
      <p:sp>
        <p:nvSpPr>
          <p:cNvPr id="92165" name="5 Marcador de notas"/>
          <p:cNvSpPr>
            <a:spLocks noGrp="1"/>
          </p:cNvSpPr>
          <p:nvPr/>
        </p:nvSpPr>
        <p:spPr bwMode="auto">
          <a:xfrm>
            <a:off x="731195" y="4561582"/>
            <a:ext cx="5852814" cy="4320315"/>
          </a:xfrm>
          <a:prstGeom prst="rect">
            <a:avLst/>
          </a:prstGeom>
          <a:noFill/>
          <a:ln w="9525">
            <a:noFill/>
            <a:miter lim="800000"/>
            <a:headEnd/>
            <a:tailEnd/>
          </a:ln>
        </p:spPr>
        <p:txBody>
          <a:bodyPr lIns="94984" tIns="47492" rIns="94984" bIns="47492"/>
          <a:lstStyle/>
          <a:p>
            <a:pPr eaLnBrk="0" hangingPunct="0">
              <a:spcBef>
                <a:spcPct val="30000"/>
              </a:spcBef>
            </a:pPr>
            <a:endParaRPr lang="en-US" sz="1300" dirty="0"/>
          </a:p>
        </p:txBody>
      </p:sp>
      <p:sp>
        <p:nvSpPr>
          <p:cNvPr id="6" name="5 Marcador de notas"/>
          <p:cNvSpPr>
            <a:spLocks noGrp="1"/>
          </p:cNvSpPr>
          <p:nvPr>
            <p:ph type="body" idx="1"/>
          </p:nvPr>
        </p:nvSpPr>
        <p:spPr/>
        <p:txBody>
          <a:bodyPr/>
          <a:lstStyle/>
          <a:p>
            <a:pPr marL="738635" lvl="1" indent="-284207" algn="just">
              <a:lnSpc>
                <a:spcPct val="75000"/>
              </a:lnSpc>
              <a:spcBef>
                <a:spcPts val="1197"/>
              </a:spcBef>
              <a:buClr>
                <a:srgbClr val="C00000"/>
              </a:buClr>
              <a:buFont typeface="Wingdings" pitchFamily="2" charset="2"/>
              <a:buChar char="Ø"/>
            </a:pPr>
            <a:r>
              <a:rPr lang="en-US" sz="1200" b="1" kern="1200" dirty="0" smtClean="0">
                <a:solidFill>
                  <a:schemeClr val="tx1"/>
                </a:solidFill>
                <a:effectLst/>
                <a:latin typeface="+mn-lt"/>
                <a:ea typeface="+mn-ea"/>
                <a:cs typeface="+mn-cs"/>
              </a:rPr>
              <a:t>Important cultural destination</a:t>
            </a:r>
            <a:r>
              <a:rPr lang="en-US" sz="1200" kern="1200" dirty="0" smtClean="0">
                <a:solidFill>
                  <a:schemeClr val="tx1"/>
                </a:solidFill>
                <a:effectLst/>
                <a:latin typeface="+mn-lt"/>
                <a:ea typeface="+mn-ea"/>
                <a:cs typeface="+mn-cs"/>
              </a:rPr>
              <a:t> for archaeological sites of the Inca and pre-Inca cultures</a:t>
            </a:r>
            <a:r>
              <a:rPr lang="es-MX" altLang="zh-CN" sz="1500" dirty="0" smtClean="0">
                <a:cs typeface="宋体"/>
                <a:sym typeface="Wingdings" pitchFamily="2" charset="2"/>
              </a:rPr>
              <a:t>.</a:t>
            </a:r>
          </a:p>
          <a:p>
            <a:pPr marL="1194581" lvl="2" indent="-284207" algn="just">
              <a:lnSpc>
                <a:spcPct val="75000"/>
              </a:lnSpc>
              <a:spcBef>
                <a:spcPts val="1197"/>
              </a:spcBef>
              <a:buClr>
                <a:srgbClr val="C00000"/>
              </a:buClr>
              <a:buFont typeface="Wingdings" pitchFamily="2" charset="2"/>
              <a:buChar char="ü"/>
            </a:pPr>
            <a:r>
              <a:rPr lang="es-MX" altLang="zh-CN" sz="1500" dirty="0" smtClean="0">
                <a:cs typeface="宋体"/>
                <a:sym typeface="Wingdings" pitchFamily="2" charset="2"/>
              </a:rPr>
              <a:t> </a:t>
            </a:r>
            <a:r>
              <a:rPr lang="en-US" sz="1200" b="1" kern="1200" dirty="0" smtClean="0">
                <a:solidFill>
                  <a:schemeClr val="tx1"/>
                </a:solidFill>
                <a:effectLst/>
                <a:latin typeface="+mn-lt"/>
                <a:ea typeface="+mn-ea"/>
                <a:cs typeface="+mn-cs"/>
              </a:rPr>
              <a:t>Machu Picchu</a:t>
            </a:r>
            <a:r>
              <a:rPr lang="en-US" sz="1200" kern="1200" dirty="0" smtClean="0">
                <a:solidFill>
                  <a:schemeClr val="tx1"/>
                </a:solidFill>
                <a:effectLst/>
                <a:latin typeface="+mn-lt"/>
                <a:ea typeface="+mn-ea"/>
                <a:cs typeface="+mn-cs"/>
              </a:rPr>
              <a:t> was voted one of the New 7 Wonders of the World</a:t>
            </a:r>
            <a:r>
              <a:rPr lang="es-MX" altLang="zh-CN" sz="1500" dirty="0" smtClean="0">
                <a:cs typeface="宋体"/>
                <a:sym typeface="Wingdings" pitchFamily="2" charset="2"/>
              </a:rPr>
              <a:t>.</a:t>
            </a:r>
          </a:p>
          <a:p>
            <a:pPr marL="738635" lvl="1" indent="-284207" algn="just">
              <a:lnSpc>
                <a:spcPct val="75000"/>
              </a:lnSpc>
              <a:spcBef>
                <a:spcPts val="1197"/>
              </a:spcBef>
              <a:buClr>
                <a:srgbClr val="C00000"/>
              </a:buClr>
              <a:buFont typeface="Wingdings" pitchFamily="2" charset="2"/>
              <a:buChar char="Ø"/>
            </a:pPr>
            <a:r>
              <a:rPr lang="en-US" sz="1200" b="1" kern="1200" dirty="0" smtClean="0">
                <a:solidFill>
                  <a:schemeClr val="tx1"/>
                </a:solidFill>
                <a:effectLst/>
                <a:latin typeface="+mn-lt"/>
                <a:ea typeface="+mn-ea"/>
                <a:cs typeface="+mn-cs"/>
              </a:rPr>
              <a:t>Diversity of natural settings</a:t>
            </a:r>
            <a:r>
              <a:rPr lang="en-US" sz="1200" kern="1200" dirty="0" smtClean="0">
                <a:solidFill>
                  <a:schemeClr val="tx1"/>
                </a:solidFill>
                <a:effectLst/>
                <a:latin typeface="+mn-lt"/>
                <a:ea typeface="+mn-ea"/>
                <a:cs typeface="+mn-cs"/>
              </a:rPr>
              <a:t> ranging from the beaches in the Pacific Coast to the Amazon Rainforest, through the Andes with peaks over 6,000 masl</a:t>
            </a:r>
            <a:r>
              <a:rPr lang="es-ES" sz="1500" dirty="0" smtClean="0"/>
              <a:t>.</a:t>
            </a:r>
          </a:p>
          <a:p>
            <a:pPr marL="738635" lvl="1" indent="-284207" algn="just">
              <a:lnSpc>
                <a:spcPct val="75000"/>
              </a:lnSpc>
              <a:spcBef>
                <a:spcPts val="1197"/>
              </a:spcBef>
              <a:buClr>
                <a:srgbClr val="C00000"/>
              </a:buClr>
              <a:buFont typeface="Wingdings" pitchFamily="2" charset="2"/>
              <a:buChar char="Ø"/>
            </a:pPr>
            <a:r>
              <a:rPr lang="en-US" sz="1200" b="1" kern="1200" dirty="0" smtClean="0">
                <a:solidFill>
                  <a:schemeClr val="tx1"/>
                </a:solidFill>
                <a:effectLst/>
                <a:latin typeface="+mn-lt"/>
                <a:ea typeface="+mn-ea"/>
                <a:cs typeface="+mn-cs"/>
              </a:rPr>
              <a:t>Essential destination for bird and orchid watchers, </a:t>
            </a:r>
            <a:r>
              <a:rPr lang="en-US" sz="1200" kern="1200" dirty="0" smtClean="0">
                <a:solidFill>
                  <a:schemeClr val="tx1"/>
                </a:solidFill>
                <a:effectLst/>
                <a:latin typeface="+mn-lt"/>
                <a:ea typeface="+mn-ea"/>
                <a:cs typeface="+mn-cs"/>
              </a:rPr>
              <a:t>in which</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1,730 bird species and more than 3,000 species of orchids live</a:t>
            </a:r>
            <a:r>
              <a:rPr lang="es-MX" sz="1500" dirty="0" smtClean="0"/>
              <a:t>.</a:t>
            </a:r>
          </a:p>
          <a:p>
            <a:pPr marL="738635" lvl="1" indent="-284207" algn="just">
              <a:lnSpc>
                <a:spcPct val="75000"/>
              </a:lnSpc>
              <a:spcBef>
                <a:spcPts val="1197"/>
              </a:spcBef>
              <a:buClr>
                <a:srgbClr val="C00000"/>
              </a:buClr>
              <a:buFont typeface="Wingdings" pitchFamily="2" charset="2"/>
              <a:buChar char="Ø"/>
            </a:pPr>
            <a:r>
              <a:rPr lang="en-US" sz="1200" b="1" kern="1200" dirty="0" smtClean="0">
                <a:solidFill>
                  <a:schemeClr val="tx1"/>
                </a:solidFill>
                <a:effectLst/>
                <a:latin typeface="+mn-lt"/>
                <a:ea typeface="+mn-ea"/>
                <a:cs typeface="+mn-cs"/>
              </a:rPr>
              <a:t>Lima is the gastronomic capital of Latin America</a:t>
            </a:r>
            <a:r>
              <a:rPr lang="en-US" sz="1200" kern="1200" dirty="0" smtClean="0">
                <a:solidFill>
                  <a:schemeClr val="tx1"/>
                </a:solidFill>
                <a:effectLst/>
                <a:latin typeface="+mn-lt"/>
                <a:ea typeface="+mn-ea"/>
                <a:cs typeface="+mn-cs"/>
              </a:rPr>
              <a:t> with an offer of more than 10,000 restaurants that reflect the cultural diversity of the nation</a:t>
            </a:r>
            <a:r>
              <a:rPr lang="es-MX" sz="1500" dirty="0" smtClean="0"/>
              <a:t>.</a:t>
            </a:r>
          </a:p>
          <a:p>
            <a:pPr marL="738635" lvl="1" indent="-284207" algn="just">
              <a:lnSpc>
                <a:spcPct val="75000"/>
              </a:lnSpc>
              <a:spcBef>
                <a:spcPts val="1197"/>
              </a:spcBef>
              <a:buClr>
                <a:srgbClr val="C00000"/>
              </a:buClr>
              <a:buFont typeface="Wingdings" pitchFamily="2" charset="2"/>
              <a:buChar char="Ø"/>
            </a:pPr>
            <a:r>
              <a:rPr lang="en-US" sz="1200" b="1" kern="1200" dirty="0" smtClean="0">
                <a:solidFill>
                  <a:schemeClr val="tx1"/>
                </a:solidFill>
                <a:effectLst/>
                <a:latin typeface="+mn-lt"/>
                <a:ea typeface="+mn-ea"/>
                <a:cs typeface="+mn-cs"/>
              </a:rPr>
              <a:t>Significant investment of Hotels:</a:t>
            </a:r>
            <a:r>
              <a:rPr lang="en-US" sz="1200" kern="1200" dirty="0" smtClean="0">
                <a:solidFill>
                  <a:schemeClr val="tx1"/>
                </a:solidFill>
                <a:effectLst/>
                <a:latin typeface="+mn-lt"/>
                <a:ea typeface="+mn-ea"/>
                <a:cs typeface="+mn-cs"/>
              </a:rPr>
              <a:t> Western, Hilton, among others</a:t>
            </a:r>
            <a:r>
              <a:rPr lang="es-MX" sz="1500" dirty="0" smtClean="0"/>
              <a:t>.</a:t>
            </a:r>
          </a:p>
          <a:p>
            <a:pPr marL="738635" lvl="1" indent="-284207" algn="just">
              <a:lnSpc>
                <a:spcPct val="75000"/>
              </a:lnSpc>
              <a:spcBef>
                <a:spcPts val="1197"/>
              </a:spcBef>
              <a:buClr>
                <a:srgbClr val="C00000"/>
              </a:buClr>
              <a:buFont typeface="Wingdings" pitchFamily="2" charset="2"/>
              <a:buChar char="Ø"/>
            </a:pPr>
            <a:r>
              <a:rPr lang="en-US" sz="1200" b="1" kern="1200" dirty="0" smtClean="0">
                <a:solidFill>
                  <a:schemeClr val="tx1"/>
                </a:solidFill>
                <a:effectLst/>
                <a:latin typeface="+mn-lt"/>
                <a:ea typeface="+mn-ea"/>
                <a:cs typeface="+mn-cs"/>
              </a:rPr>
              <a:t>Unexplored tourist attractions:</a:t>
            </a:r>
            <a:r>
              <a:rPr lang="en-US" sz="1200" kern="1200" dirty="0" smtClean="0">
                <a:solidFill>
                  <a:schemeClr val="tx1"/>
                </a:solidFill>
                <a:effectLst/>
                <a:latin typeface="+mn-lt"/>
                <a:ea typeface="+mn-ea"/>
                <a:cs typeface="+mn-cs"/>
              </a:rPr>
              <a:t> Northeast Tourist Circuit: Kuelap, Sipan, Chan Chan, among others</a:t>
            </a:r>
            <a:endParaRPr lang="es-PE" dirty="0" smtClean="0"/>
          </a:p>
        </p:txBody>
      </p:sp>
    </p:spTree>
    <p:extLst>
      <p:ext uri="{BB962C8B-B14F-4D97-AF65-F5344CB8AC3E}">
        <p14:creationId xmlns:p14="http://schemas.microsoft.com/office/powerpoint/2010/main" val="353656591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bwMode="auto">
          <a:xfrm>
            <a:off x="1258888" y="720725"/>
            <a:ext cx="4797425" cy="3598863"/>
          </a:xfrm>
          <a:noFill/>
          <a:ln>
            <a:solidFill>
              <a:srgbClr val="000000"/>
            </a:solidFill>
            <a:miter lim="800000"/>
            <a:headEnd/>
            <a:tailEnd/>
          </a:ln>
        </p:spPr>
      </p:sp>
      <p:sp>
        <p:nvSpPr>
          <p:cNvPr id="93187" name="Rectangle 3"/>
          <p:cNvSpPr>
            <a:spLocks noGrp="1" noChangeArrowheads="1"/>
          </p:cNvSpPr>
          <p:nvPr>
            <p:ph type="body" idx="1"/>
          </p:nvPr>
        </p:nvSpPr>
        <p:spPr bwMode="auto">
          <a:noFill/>
        </p:spPr>
        <p:txBody>
          <a:bodyPr lIns="94984" tIns="47492" rIns="94984" bIns="47492"/>
          <a:lstStyle/>
          <a:p>
            <a:pPr eaLnBrk="1" hangingPunct="1"/>
            <a:r>
              <a:rPr lang="es-PE" dirty="0" smtClean="0"/>
              <a:t>América del Norte – North America</a:t>
            </a:r>
          </a:p>
          <a:p>
            <a:pPr eaLnBrk="1" hangingPunct="1"/>
            <a:r>
              <a:rPr lang="es-PE" dirty="0" smtClean="0"/>
              <a:t>Europa - Europe</a:t>
            </a:r>
          </a:p>
          <a:p>
            <a:pPr eaLnBrk="1" hangingPunct="1"/>
            <a:r>
              <a:rPr lang="es-PE" dirty="0" smtClean="0"/>
              <a:t>América Central Central America</a:t>
            </a:r>
          </a:p>
          <a:p>
            <a:pPr eaLnBrk="1" hangingPunct="1"/>
            <a:r>
              <a:rPr lang="es-PE" dirty="0" smtClean="0"/>
              <a:t>Oceanía - Oceania</a:t>
            </a:r>
          </a:p>
          <a:p>
            <a:pPr eaLnBrk="1" hangingPunct="1"/>
            <a:r>
              <a:rPr lang="es-PE" dirty="0" smtClean="0"/>
              <a:t>África - Africa</a:t>
            </a:r>
          </a:p>
          <a:p>
            <a:pPr eaLnBrk="1" hangingPunct="1"/>
            <a:r>
              <a:rPr lang="es-PE" dirty="0" smtClean="0"/>
              <a:t>América</a:t>
            </a:r>
            <a:r>
              <a:rPr lang="es-PE" baseline="0" dirty="0" smtClean="0"/>
              <a:t> del Sur – South America</a:t>
            </a:r>
            <a:endParaRPr lang="es-PE" dirty="0" smtClean="0"/>
          </a:p>
        </p:txBody>
      </p:sp>
    </p:spTree>
    <p:extLst>
      <p:ext uri="{BB962C8B-B14F-4D97-AF65-F5344CB8AC3E}">
        <p14:creationId xmlns:p14="http://schemas.microsoft.com/office/powerpoint/2010/main" val="120112988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PE" dirty="0" smtClean="0"/>
              <a:t>Déficit Cualitativo - </a:t>
            </a:r>
            <a:r>
              <a:rPr lang="en-US" sz="1200" kern="1200" dirty="0" smtClean="0">
                <a:solidFill>
                  <a:schemeClr val="tx1"/>
                </a:solidFill>
                <a:effectLst/>
                <a:latin typeface="+mn-lt"/>
                <a:ea typeface="+mn-ea"/>
                <a:cs typeface="+mn-cs"/>
              </a:rPr>
              <a:t>Qualitative Deficit </a:t>
            </a:r>
            <a:endParaRPr lang="es-PE" dirty="0" smtClean="0"/>
          </a:p>
          <a:p>
            <a:r>
              <a:rPr lang="es-PE" dirty="0" smtClean="0"/>
              <a:t>Déficit Cuantitativo - </a:t>
            </a:r>
            <a:r>
              <a:rPr lang="en-US" sz="1200" kern="1200" dirty="0" smtClean="0">
                <a:solidFill>
                  <a:schemeClr val="tx1"/>
                </a:solidFill>
                <a:effectLst/>
                <a:latin typeface="+mn-lt"/>
                <a:ea typeface="+mn-ea"/>
                <a:cs typeface="+mn-cs"/>
              </a:rPr>
              <a:t>Quantitative Deficit </a:t>
            </a:r>
            <a:endParaRPr lang="es-PE" dirty="0"/>
          </a:p>
        </p:txBody>
      </p:sp>
      <p:sp>
        <p:nvSpPr>
          <p:cNvPr id="4" name="3 Marcador de número de diapositiva"/>
          <p:cNvSpPr>
            <a:spLocks noGrp="1"/>
          </p:cNvSpPr>
          <p:nvPr>
            <p:ph type="sldNum" sz="quarter" idx="10"/>
          </p:nvPr>
        </p:nvSpPr>
        <p:spPr/>
        <p:txBody>
          <a:bodyPr/>
          <a:lstStyle/>
          <a:p>
            <a:fld id="{E21538C4-18E4-4224-A4FC-BBA53E66BB84}" type="slidenum">
              <a:rPr lang="en-US" smtClean="0"/>
              <a:pPr/>
              <a:t>42</a:t>
            </a:fld>
            <a:endParaRPr lang="en-US" dirty="0"/>
          </a:p>
        </p:txBody>
      </p:sp>
    </p:spTree>
    <p:extLst>
      <p:ext uri="{BB962C8B-B14F-4D97-AF65-F5344CB8AC3E}">
        <p14:creationId xmlns:p14="http://schemas.microsoft.com/office/powerpoint/2010/main" val="32177018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txBox="1">
            <a:spLocks noGrp="1" noChangeArrowheads="1"/>
          </p:cNvSpPr>
          <p:nvPr/>
        </p:nvSpPr>
        <p:spPr bwMode="auto">
          <a:xfrm>
            <a:off x="4145066" y="9120186"/>
            <a:ext cx="3168503" cy="479539"/>
          </a:xfrm>
          <a:prstGeom prst="rect">
            <a:avLst/>
          </a:prstGeom>
          <a:noFill/>
          <a:ln w="9525">
            <a:noFill/>
            <a:miter lim="800000"/>
            <a:headEnd/>
            <a:tailEnd/>
          </a:ln>
        </p:spPr>
        <p:txBody>
          <a:bodyPr lIns="94984" tIns="47492" rIns="94984" bIns="47492" anchor="b"/>
          <a:lstStyle/>
          <a:p>
            <a:pPr algn="r"/>
            <a:fld id="{2B4027FB-AA2B-431A-9DC5-891416CE5CB0}" type="slidenum">
              <a:rPr lang="es-ES_tradnl" sz="1300">
                <a:ea typeface="ＭＳ Ｐゴシック"/>
                <a:cs typeface="ＭＳ Ｐゴシック"/>
              </a:rPr>
              <a:pPr algn="r"/>
              <a:t>43</a:t>
            </a:fld>
            <a:endParaRPr lang="es-ES_tradnl" sz="1300" dirty="0">
              <a:ea typeface="ＭＳ Ｐゴシック"/>
              <a:cs typeface="ＭＳ Ｐゴシック"/>
            </a:endParaRPr>
          </a:p>
        </p:txBody>
      </p:sp>
      <p:sp>
        <p:nvSpPr>
          <p:cNvPr id="92163" name="Rectangle 7"/>
          <p:cNvSpPr txBox="1">
            <a:spLocks noGrp="1" noChangeArrowheads="1"/>
          </p:cNvSpPr>
          <p:nvPr/>
        </p:nvSpPr>
        <p:spPr bwMode="auto">
          <a:xfrm>
            <a:off x="4146720" y="9120172"/>
            <a:ext cx="3168501" cy="481030"/>
          </a:xfrm>
          <a:prstGeom prst="rect">
            <a:avLst/>
          </a:prstGeom>
          <a:noFill/>
          <a:ln w="9525">
            <a:noFill/>
            <a:miter lim="800000"/>
            <a:headEnd/>
            <a:tailEnd/>
          </a:ln>
        </p:spPr>
        <p:txBody>
          <a:bodyPr lIns="95000" tIns="47501" rIns="95000" bIns="47501" anchor="b"/>
          <a:lstStyle/>
          <a:p>
            <a:fld id="{AB8A0FB8-D27E-4A8E-A643-E203C5125AA3}" type="slidenum">
              <a:rPr lang="es-ES_tradnl" sz="1300">
                <a:latin typeface="Tahoma" pitchFamily="34" charset="0"/>
              </a:rPr>
              <a:pPr/>
              <a:t>43</a:t>
            </a:fld>
            <a:endParaRPr lang="es-ES_tradnl" sz="1300" dirty="0">
              <a:latin typeface="Tahoma" pitchFamily="34" charset="0"/>
            </a:endParaRPr>
          </a:p>
        </p:txBody>
      </p:sp>
      <p:sp>
        <p:nvSpPr>
          <p:cNvPr id="92164" name="Rectangle 2"/>
          <p:cNvSpPr>
            <a:spLocks noGrp="1" noRot="1" noChangeAspect="1" noChangeArrowheads="1" noTextEdit="1"/>
          </p:cNvSpPr>
          <p:nvPr>
            <p:ph type="sldImg"/>
          </p:nvPr>
        </p:nvSpPr>
        <p:spPr bwMode="auto">
          <a:xfrm>
            <a:off x="1258888" y="720725"/>
            <a:ext cx="4797425" cy="3598863"/>
          </a:xfrm>
          <a:noFill/>
          <a:ln>
            <a:solidFill>
              <a:srgbClr val="000000"/>
            </a:solidFill>
            <a:miter lim="800000"/>
            <a:headEnd/>
            <a:tailEnd/>
          </a:ln>
        </p:spPr>
      </p:sp>
      <p:sp>
        <p:nvSpPr>
          <p:cNvPr id="92165" name="5 Marcador de notas"/>
          <p:cNvSpPr>
            <a:spLocks noGrp="1"/>
          </p:cNvSpPr>
          <p:nvPr/>
        </p:nvSpPr>
        <p:spPr bwMode="auto">
          <a:xfrm>
            <a:off x="731195" y="4561582"/>
            <a:ext cx="5852814" cy="4320315"/>
          </a:xfrm>
          <a:prstGeom prst="rect">
            <a:avLst/>
          </a:prstGeom>
          <a:noFill/>
          <a:ln w="9525">
            <a:noFill/>
            <a:miter lim="800000"/>
            <a:headEnd/>
            <a:tailEnd/>
          </a:ln>
        </p:spPr>
        <p:txBody>
          <a:bodyPr lIns="94984" tIns="47492" rIns="94984" bIns="47492"/>
          <a:lstStyle/>
          <a:p>
            <a:pPr eaLnBrk="0" hangingPunct="0">
              <a:spcBef>
                <a:spcPct val="30000"/>
              </a:spcBef>
            </a:pPr>
            <a:endParaRPr lang="en-US" sz="1300" dirty="0"/>
          </a:p>
        </p:txBody>
      </p:sp>
      <p:sp>
        <p:nvSpPr>
          <p:cNvPr id="6" name="5 Marcador de notas"/>
          <p:cNvSpPr>
            <a:spLocks noGrp="1"/>
          </p:cNvSpPr>
          <p:nvPr>
            <p:ph type="body" idx="1"/>
          </p:nvPr>
        </p:nvSpPr>
        <p:spPr/>
        <p:txBody>
          <a:bodyPr/>
          <a:lstStyle/>
          <a:p>
            <a:pPr marL="738635" lvl="1" indent="-284207" algn="just">
              <a:lnSpc>
                <a:spcPct val="75000"/>
              </a:lnSpc>
              <a:spcBef>
                <a:spcPts val="1197"/>
              </a:spcBef>
              <a:buClr>
                <a:srgbClr val="C00000"/>
              </a:buClr>
              <a:buFont typeface="Wingdings" pitchFamily="2" charset="2"/>
              <a:buChar char="Ø"/>
            </a:pPr>
            <a:r>
              <a:rPr lang="en-US" sz="1200" b="1" kern="1200" dirty="0" smtClean="0">
                <a:solidFill>
                  <a:schemeClr val="tx1"/>
                </a:solidFill>
                <a:effectLst/>
                <a:latin typeface="+mn-lt"/>
                <a:ea typeface="+mn-ea"/>
                <a:cs typeface="+mn-cs"/>
              </a:rPr>
              <a:t>Important cultural destination</a:t>
            </a:r>
            <a:r>
              <a:rPr lang="en-US" sz="1200" kern="1200" dirty="0" smtClean="0">
                <a:solidFill>
                  <a:schemeClr val="tx1"/>
                </a:solidFill>
                <a:effectLst/>
                <a:latin typeface="+mn-lt"/>
                <a:ea typeface="+mn-ea"/>
                <a:cs typeface="+mn-cs"/>
              </a:rPr>
              <a:t> for archaeological sites of Inca and Pre-Inca cultures</a:t>
            </a:r>
            <a:r>
              <a:rPr lang="es-MX" altLang="zh-CN" sz="1500" dirty="0" smtClean="0">
                <a:cs typeface="宋体"/>
                <a:sym typeface="Wingdings" pitchFamily="2" charset="2"/>
              </a:rPr>
              <a:t>.</a:t>
            </a:r>
          </a:p>
          <a:p>
            <a:pPr marL="1194581" lvl="2" indent="-284207" algn="just">
              <a:lnSpc>
                <a:spcPct val="75000"/>
              </a:lnSpc>
              <a:spcBef>
                <a:spcPts val="1197"/>
              </a:spcBef>
              <a:buClr>
                <a:srgbClr val="C00000"/>
              </a:buClr>
              <a:buFont typeface="Wingdings" pitchFamily="2" charset="2"/>
              <a:buChar char="ü"/>
            </a:pPr>
            <a:r>
              <a:rPr lang="es-MX" altLang="zh-CN" sz="1500" dirty="0" smtClean="0">
                <a:cs typeface="宋体"/>
                <a:sym typeface="Wingdings" pitchFamily="2" charset="2"/>
              </a:rPr>
              <a:t> </a:t>
            </a:r>
            <a:r>
              <a:rPr lang="en-US" sz="1200" b="1" kern="1200" dirty="0" smtClean="0">
                <a:solidFill>
                  <a:schemeClr val="tx1"/>
                </a:solidFill>
                <a:effectLst/>
                <a:latin typeface="+mn-lt"/>
                <a:ea typeface="+mn-ea"/>
                <a:cs typeface="+mn-cs"/>
              </a:rPr>
              <a:t>Machu Picchu</a:t>
            </a:r>
            <a:r>
              <a:rPr lang="en-US" sz="1200" kern="1200" dirty="0" smtClean="0">
                <a:solidFill>
                  <a:schemeClr val="tx1"/>
                </a:solidFill>
                <a:effectLst/>
                <a:latin typeface="+mn-lt"/>
                <a:ea typeface="+mn-ea"/>
                <a:cs typeface="+mn-cs"/>
              </a:rPr>
              <a:t> was voted one of the New 7 Wonders of the World</a:t>
            </a:r>
            <a:r>
              <a:rPr lang="es-MX" altLang="zh-CN" sz="1500" dirty="0" smtClean="0">
                <a:cs typeface="宋体"/>
                <a:sym typeface="Wingdings" pitchFamily="2" charset="2"/>
              </a:rPr>
              <a:t>.</a:t>
            </a:r>
          </a:p>
          <a:p>
            <a:pPr marL="738635" lvl="1" indent="-284207" algn="just">
              <a:lnSpc>
                <a:spcPct val="75000"/>
              </a:lnSpc>
              <a:spcBef>
                <a:spcPts val="1197"/>
              </a:spcBef>
              <a:buClr>
                <a:srgbClr val="C00000"/>
              </a:buClr>
              <a:buFont typeface="Wingdings" pitchFamily="2" charset="2"/>
              <a:buChar char="Ø"/>
            </a:pPr>
            <a:r>
              <a:rPr lang="en-US" sz="1200" b="1" kern="1200" dirty="0" smtClean="0">
                <a:solidFill>
                  <a:schemeClr val="tx1"/>
                </a:solidFill>
                <a:effectLst/>
                <a:latin typeface="+mn-lt"/>
                <a:ea typeface="+mn-ea"/>
                <a:cs typeface="+mn-cs"/>
              </a:rPr>
              <a:t>Diversity of natural settings</a:t>
            </a:r>
            <a:r>
              <a:rPr lang="en-US" sz="1200" kern="1200" dirty="0" smtClean="0">
                <a:solidFill>
                  <a:schemeClr val="tx1"/>
                </a:solidFill>
                <a:effectLst/>
                <a:latin typeface="+mn-lt"/>
                <a:ea typeface="+mn-ea"/>
                <a:cs typeface="+mn-cs"/>
              </a:rPr>
              <a:t> ranging from beaches on the Pacific Coast to the Amazon Rainforest, passing through the Andes with peaks above 6,000 above sea level</a:t>
            </a:r>
            <a:r>
              <a:rPr lang="es-ES" sz="1500" dirty="0" smtClean="0"/>
              <a:t>.</a:t>
            </a:r>
          </a:p>
          <a:p>
            <a:pPr marL="738635" lvl="1" indent="-284207" algn="just">
              <a:lnSpc>
                <a:spcPct val="75000"/>
              </a:lnSpc>
              <a:spcBef>
                <a:spcPts val="1197"/>
              </a:spcBef>
              <a:buClr>
                <a:srgbClr val="C00000"/>
              </a:buClr>
              <a:buFont typeface="Wingdings" pitchFamily="2" charset="2"/>
              <a:buChar char="Ø"/>
            </a:pPr>
            <a:r>
              <a:rPr lang="en-US" sz="1200" b="1" kern="1200" dirty="0" smtClean="0">
                <a:solidFill>
                  <a:schemeClr val="tx1"/>
                </a:solidFill>
                <a:effectLst/>
                <a:latin typeface="+mn-lt"/>
                <a:ea typeface="+mn-ea"/>
                <a:cs typeface="+mn-cs"/>
              </a:rPr>
              <a:t>Must-see destination for birdwatchers and orchid aficionados. </a:t>
            </a:r>
            <a:r>
              <a:rPr lang="en-US" sz="1200" kern="1200" dirty="0" smtClean="0">
                <a:solidFill>
                  <a:schemeClr val="tx1"/>
                </a:solidFill>
                <a:effectLst/>
                <a:latin typeface="+mn-lt"/>
                <a:ea typeface="+mn-ea"/>
                <a:cs typeface="+mn-cs"/>
              </a:rPr>
              <a:t>1,730 bird species and more than 3,000 species of orchids inhabit the country</a:t>
            </a:r>
            <a:r>
              <a:rPr lang="es-MX" sz="1500" dirty="0" smtClean="0"/>
              <a:t>.</a:t>
            </a:r>
          </a:p>
          <a:p>
            <a:pPr marL="738635" lvl="1" indent="-284207" algn="just">
              <a:lnSpc>
                <a:spcPct val="75000"/>
              </a:lnSpc>
              <a:spcBef>
                <a:spcPts val="1197"/>
              </a:spcBef>
              <a:buClr>
                <a:srgbClr val="C00000"/>
              </a:buClr>
              <a:buFont typeface="Wingdings" pitchFamily="2" charset="2"/>
              <a:buChar char="Ø"/>
            </a:pPr>
            <a:r>
              <a:rPr lang="en-US" sz="1200" b="1" kern="1200" dirty="0" smtClean="0">
                <a:solidFill>
                  <a:schemeClr val="tx1"/>
                </a:solidFill>
                <a:effectLst/>
                <a:latin typeface="+mn-lt"/>
                <a:ea typeface="+mn-ea"/>
                <a:cs typeface="+mn-cs"/>
              </a:rPr>
              <a:t>Lima is the gastronomic capital of Latin America,</a:t>
            </a:r>
            <a:r>
              <a:rPr lang="en-US" sz="1200" kern="1200" dirty="0" smtClean="0">
                <a:solidFill>
                  <a:schemeClr val="tx1"/>
                </a:solidFill>
                <a:effectLst/>
                <a:latin typeface="+mn-lt"/>
                <a:ea typeface="+mn-ea"/>
                <a:cs typeface="+mn-cs"/>
              </a:rPr>
              <a:t> offering more than 10,000 restaurants that reflect the cultural diversity of the nation</a:t>
            </a:r>
            <a:r>
              <a:rPr lang="es-MX" sz="1500" dirty="0" smtClean="0"/>
              <a:t>.</a:t>
            </a:r>
          </a:p>
          <a:p>
            <a:pPr marL="738635" lvl="1" indent="-284207" algn="just">
              <a:lnSpc>
                <a:spcPct val="75000"/>
              </a:lnSpc>
              <a:spcBef>
                <a:spcPts val="1197"/>
              </a:spcBef>
              <a:buClr>
                <a:srgbClr val="C00000"/>
              </a:buClr>
              <a:buFont typeface="Wingdings" pitchFamily="2" charset="2"/>
              <a:buChar char="Ø"/>
            </a:pPr>
            <a:r>
              <a:rPr lang="en-US" sz="1200" b="1" kern="1200" dirty="0" smtClean="0">
                <a:solidFill>
                  <a:schemeClr val="tx1"/>
                </a:solidFill>
                <a:effectLst/>
                <a:latin typeface="+mn-lt"/>
                <a:ea typeface="+mn-ea"/>
                <a:cs typeface="+mn-cs"/>
              </a:rPr>
              <a:t>Significant investment of Hotels:</a:t>
            </a:r>
            <a:r>
              <a:rPr lang="en-US" sz="1200" kern="1200" dirty="0" smtClean="0">
                <a:solidFill>
                  <a:schemeClr val="tx1"/>
                </a:solidFill>
                <a:effectLst/>
                <a:latin typeface="+mn-lt"/>
                <a:ea typeface="+mn-ea"/>
                <a:cs typeface="+mn-cs"/>
              </a:rPr>
              <a:t> Western, Hilton, amongst others</a:t>
            </a:r>
            <a:r>
              <a:rPr lang="es-MX" sz="1500" dirty="0" smtClean="0"/>
              <a:t>.</a:t>
            </a:r>
          </a:p>
          <a:p>
            <a:pPr marL="738635" lvl="1" indent="-284207" algn="just">
              <a:lnSpc>
                <a:spcPct val="75000"/>
              </a:lnSpc>
              <a:spcBef>
                <a:spcPts val="1197"/>
              </a:spcBef>
              <a:buClr>
                <a:srgbClr val="C00000"/>
              </a:buClr>
              <a:buFont typeface="Wingdings" pitchFamily="2" charset="2"/>
              <a:buChar char="Ø"/>
            </a:pPr>
            <a:r>
              <a:rPr lang="en-US" sz="1200" b="1" kern="1200" dirty="0" smtClean="0">
                <a:solidFill>
                  <a:schemeClr val="tx1"/>
                </a:solidFill>
                <a:effectLst/>
                <a:latin typeface="+mn-lt"/>
                <a:ea typeface="+mn-ea"/>
                <a:cs typeface="+mn-cs"/>
              </a:rPr>
              <a:t>Unexplored attractions:</a:t>
            </a:r>
            <a:r>
              <a:rPr lang="en-US" sz="1200" kern="1200" dirty="0" smtClean="0">
                <a:solidFill>
                  <a:schemeClr val="tx1"/>
                </a:solidFill>
                <a:effectLst/>
                <a:latin typeface="+mn-lt"/>
                <a:ea typeface="+mn-ea"/>
                <a:cs typeface="+mn-cs"/>
              </a:rPr>
              <a:t> Northeast Tourist Circuit: Kuelap, Sipan, Chan Chan, amongst others</a:t>
            </a:r>
            <a:endParaRPr lang="es-PE" dirty="0" smtClean="0"/>
          </a:p>
        </p:txBody>
      </p:sp>
    </p:spTree>
    <p:extLst>
      <p:ext uri="{BB962C8B-B14F-4D97-AF65-F5344CB8AC3E}">
        <p14:creationId xmlns:p14="http://schemas.microsoft.com/office/powerpoint/2010/main" val="137932505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bwMode="auto">
          <a:xfrm>
            <a:off x="1258888" y="720725"/>
            <a:ext cx="4797425" cy="3598863"/>
          </a:xfrm>
          <a:noFill/>
          <a:ln>
            <a:solidFill>
              <a:srgbClr val="000000"/>
            </a:solidFill>
            <a:miter lim="800000"/>
            <a:headEnd/>
            <a:tailEnd/>
          </a:ln>
        </p:spPr>
      </p:sp>
      <p:sp>
        <p:nvSpPr>
          <p:cNvPr id="93187" name="Rectangle 3"/>
          <p:cNvSpPr>
            <a:spLocks noGrp="1" noChangeArrowheads="1"/>
          </p:cNvSpPr>
          <p:nvPr>
            <p:ph type="body" idx="1"/>
          </p:nvPr>
        </p:nvSpPr>
        <p:spPr bwMode="auto">
          <a:noFill/>
        </p:spPr>
        <p:txBody>
          <a:bodyPr lIns="94984" tIns="47492" rIns="94984" bIns="47492"/>
          <a:lstStyle/>
          <a:p>
            <a:pPr eaLnBrk="1" hangingPunct="1"/>
            <a:r>
              <a:rPr lang="es-PE" dirty="0" smtClean="0"/>
              <a:t>New</a:t>
            </a:r>
            <a:r>
              <a:rPr lang="es-PE" baseline="0" dirty="0" smtClean="0"/>
              <a:t> investment foreseen in transport infrastructure  to 2016</a:t>
            </a:r>
            <a:endParaRPr lang="es-PE" dirty="0" smtClean="0"/>
          </a:p>
        </p:txBody>
      </p:sp>
    </p:spTree>
    <p:extLst>
      <p:ext uri="{BB962C8B-B14F-4D97-AF65-F5344CB8AC3E}">
        <p14:creationId xmlns:p14="http://schemas.microsoft.com/office/powerpoint/2010/main" val="296024763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txBox="1">
            <a:spLocks noGrp="1" noChangeArrowheads="1"/>
          </p:cNvSpPr>
          <p:nvPr/>
        </p:nvSpPr>
        <p:spPr bwMode="auto">
          <a:xfrm>
            <a:off x="4145066" y="9120187"/>
            <a:ext cx="3168503" cy="479539"/>
          </a:xfrm>
          <a:prstGeom prst="rect">
            <a:avLst/>
          </a:prstGeom>
          <a:noFill/>
          <a:ln w="9525">
            <a:noFill/>
            <a:miter lim="800000"/>
            <a:headEnd/>
            <a:tailEnd/>
          </a:ln>
        </p:spPr>
        <p:txBody>
          <a:bodyPr lIns="91388" tIns="45693" rIns="91388" bIns="45693" anchor="b"/>
          <a:lstStyle/>
          <a:p>
            <a:pPr algn="r"/>
            <a:fld id="{80A99F74-ABA4-44EE-AF09-5533E9D46D6F}" type="slidenum">
              <a:rPr lang="es-ES_tradnl" sz="1300">
                <a:latin typeface="Calibri" pitchFamily="34" charset="0"/>
              </a:rPr>
              <a:pPr algn="r"/>
              <a:t>45</a:t>
            </a:fld>
            <a:endParaRPr lang="es-ES_tradnl" sz="1300" dirty="0">
              <a:latin typeface="Calibri" pitchFamily="34" charset="0"/>
            </a:endParaRPr>
          </a:p>
        </p:txBody>
      </p:sp>
      <p:sp>
        <p:nvSpPr>
          <p:cNvPr id="13619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6196" name="4 Marcador de notas"/>
          <p:cNvSpPr>
            <a:spLocks noGrp="1"/>
          </p:cNvSpPr>
          <p:nvPr/>
        </p:nvSpPr>
        <p:spPr bwMode="auto">
          <a:xfrm>
            <a:off x="974925" y="4561582"/>
            <a:ext cx="5365352" cy="4320315"/>
          </a:xfrm>
          <a:prstGeom prst="rect">
            <a:avLst/>
          </a:prstGeom>
          <a:noFill/>
          <a:ln w="9525">
            <a:noFill/>
            <a:miter lim="800000"/>
            <a:headEnd/>
            <a:tailEnd/>
          </a:ln>
        </p:spPr>
        <p:txBody>
          <a:bodyPr lIns="91388" tIns="45693" rIns="91388" bIns="45693"/>
          <a:lstStyle/>
          <a:p>
            <a:pPr algn="r" eaLnBrk="0" hangingPunct="0">
              <a:spcBef>
                <a:spcPct val="30000"/>
              </a:spcBef>
            </a:pPr>
            <a:endParaRPr lang="en-US" sz="1300" dirty="0">
              <a:latin typeface="Calibri" pitchFamily="34" charset="0"/>
            </a:endParaRPr>
          </a:p>
        </p:txBody>
      </p:sp>
    </p:spTree>
    <p:extLst>
      <p:ext uri="{BB962C8B-B14F-4D97-AF65-F5344CB8AC3E}">
        <p14:creationId xmlns:p14="http://schemas.microsoft.com/office/powerpoint/2010/main" val="18709797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5235" name="3 Marcador de notas"/>
          <p:cNvSpPr>
            <a:spLocks noGrp="1"/>
          </p:cNvSpPr>
          <p:nvPr/>
        </p:nvSpPr>
        <p:spPr bwMode="auto">
          <a:xfrm>
            <a:off x="731195" y="4561576"/>
            <a:ext cx="5852814" cy="4320316"/>
          </a:xfrm>
          <a:prstGeom prst="rect">
            <a:avLst/>
          </a:prstGeom>
          <a:noFill/>
          <a:ln w="9525">
            <a:noFill/>
            <a:miter lim="800000"/>
            <a:headEnd/>
            <a:tailEnd/>
          </a:ln>
        </p:spPr>
        <p:txBody>
          <a:bodyPr lIns="91388" tIns="45693" rIns="91388" bIns="45693"/>
          <a:lstStyle/>
          <a:p>
            <a:pPr eaLnBrk="0" hangingPunct="0">
              <a:spcBef>
                <a:spcPct val="30000"/>
              </a:spcBef>
            </a:pPr>
            <a:endParaRPr lang="en-US" sz="1300" dirty="0"/>
          </a:p>
        </p:txBody>
      </p:sp>
      <p:sp>
        <p:nvSpPr>
          <p:cNvPr id="95236" name="3 Marcador de notas"/>
          <p:cNvSpPr>
            <a:spLocks noGrp="1"/>
          </p:cNvSpPr>
          <p:nvPr>
            <p:ph type="body" idx="1"/>
          </p:nvPr>
        </p:nvSpPr>
        <p:spPr bwMode="auto">
          <a:noFill/>
        </p:spPr>
        <p:txBody>
          <a:bodyPr/>
          <a:lstStyle/>
          <a:p>
            <a:pPr marL="174780" indent="-174780"/>
            <a:endParaRPr lang="en-US" sz="1100" dirty="0" smtClean="0"/>
          </a:p>
        </p:txBody>
      </p:sp>
    </p:spTree>
    <p:extLst>
      <p:ext uri="{BB962C8B-B14F-4D97-AF65-F5344CB8AC3E}">
        <p14:creationId xmlns:p14="http://schemas.microsoft.com/office/powerpoint/2010/main" val="32163560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5235" name="3 Marcador de notas"/>
          <p:cNvSpPr>
            <a:spLocks noGrp="1"/>
          </p:cNvSpPr>
          <p:nvPr/>
        </p:nvSpPr>
        <p:spPr bwMode="auto">
          <a:xfrm>
            <a:off x="731195" y="4561576"/>
            <a:ext cx="5852814" cy="4320316"/>
          </a:xfrm>
          <a:prstGeom prst="rect">
            <a:avLst/>
          </a:prstGeom>
          <a:noFill/>
          <a:ln w="9525">
            <a:noFill/>
            <a:miter lim="800000"/>
            <a:headEnd/>
            <a:tailEnd/>
          </a:ln>
        </p:spPr>
        <p:txBody>
          <a:bodyPr lIns="91388" tIns="45693" rIns="91388" bIns="45693"/>
          <a:lstStyle/>
          <a:p>
            <a:pPr eaLnBrk="0" hangingPunct="0">
              <a:spcBef>
                <a:spcPct val="30000"/>
              </a:spcBef>
            </a:pPr>
            <a:endParaRPr lang="en-US" sz="1300" dirty="0"/>
          </a:p>
        </p:txBody>
      </p:sp>
      <p:sp>
        <p:nvSpPr>
          <p:cNvPr id="95236" name="3 Marcador de notas"/>
          <p:cNvSpPr>
            <a:spLocks noGrp="1"/>
          </p:cNvSpPr>
          <p:nvPr>
            <p:ph type="body" idx="1"/>
          </p:nvPr>
        </p:nvSpPr>
        <p:spPr bwMode="auto">
          <a:noFill/>
        </p:spPr>
        <p:txBody>
          <a:bodyPr/>
          <a:lstStyle/>
          <a:p>
            <a:pPr marL="174780" indent="-174780"/>
            <a:endParaRPr lang="en-US" sz="1100" dirty="0" smtClean="0"/>
          </a:p>
        </p:txBody>
      </p:sp>
    </p:spTree>
    <p:extLst>
      <p:ext uri="{BB962C8B-B14F-4D97-AF65-F5344CB8AC3E}">
        <p14:creationId xmlns:p14="http://schemas.microsoft.com/office/powerpoint/2010/main" val="967064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5235" name="3 Marcador de notas"/>
          <p:cNvSpPr>
            <a:spLocks noGrp="1"/>
          </p:cNvSpPr>
          <p:nvPr/>
        </p:nvSpPr>
        <p:spPr bwMode="auto">
          <a:xfrm>
            <a:off x="731195" y="4561576"/>
            <a:ext cx="5852814" cy="4320316"/>
          </a:xfrm>
          <a:prstGeom prst="rect">
            <a:avLst/>
          </a:prstGeom>
          <a:noFill/>
          <a:ln w="9525">
            <a:noFill/>
            <a:miter lim="800000"/>
            <a:headEnd/>
            <a:tailEnd/>
          </a:ln>
        </p:spPr>
        <p:txBody>
          <a:bodyPr lIns="91388" tIns="45693" rIns="91388" bIns="45693"/>
          <a:lstStyle/>
          <a:p>
            <a:pPr eaLnBrk="0" hangingPunct="0">
              <a:spcBef>
                <a:spcPct val="30000"/>
              </a:spcBef>
            </a:pPr>
            <a:endParaRPr lang="en-US" sz="1300" dirty="0"/>
          </a:p>
        </p:txBody>
      </p:sp>
      <p:sp>
        <p:nvSpPr>
          <p:cNvPr id="95236" name="3 Marcador de notas"/>
          <p:cNvSpPr>
            <a:spLocks noGrp="1"/>
          </p:cNvSpPr>
          <p:nvPr>
            <p:ph type="body" idx="1"/>
          </p:nvPr>
        </p:nvSpPr>
        <p:spPr bwMode="auto">
          <a:noFill/>
        </p:spPr>
        <p:txBody>
          <a:bodyPr/>
          <a:lstStyle/>
          <a:p>
            <a:pPr marL="174780" indent="-174780"/>
            <a:endParaRPr lang="en-US" sz="1100" dirty="0" smtClean="0"/>
          </a:p>
        </p:txBody>
      </p:sp>
    </p:spTree>
    <p:extLst>
      <p:ext uri="{BB962C8B-B14F-4D97-AF65-F5344CB8AC3E}">
        <p14:creationId xmlns:p14="http://schemas.microsoft.com/office/powerpoint/2010/main" val="25813155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87043" name="2 Marcador de notas"/>
          <p:cNvSpPr>
            <a:spLocks noGrp="1"/>
          </p:cNvSpPr>
          <p:nvPr>
            <p:ph type="body" idx="1"/>
          </p:nvPr>
        </p:nvSpPr>
        <p:spPr bwMode="auto">
          <a:noFill/>
        </p:spPr>
        <p:txBody>
          <a:bodyPr/>
          <a:lstStyle/>
          <a:p>
            <a:endParaRPr lang="es-PE" smtClean="0">
              <a:latin typeface="Arial" pitchFamily="34" charset="0"/>
              <a:ea typeface="MS PGothic" pitchFamily="34" charset="-128"/>
            </a:endParaRPr>
          </a:p>
        </p:txBody>
      </p:sp>
      <p:sp>
        <p:nvSpPr>
          <p:cNvPr id="87044" name="3 Marcador de número de diapositiva"/>
          <p:cNvSpPr>
            <a:spLocks noGrp="1"/>
          </p:cNvSpPr>
          <p:nvPr>
            <p:ph type="sldNum" sz="quarter" idx="5"/>
          </p:nvPr>
        </p:nvSpPr>
        <p:spPr bwMode="auto">
          <a:noFill/>
          <a:ln>
            <a:miter lim="800000"/>
            <a:headEnd/>
            <a:tailEnd/>
          </a:ln>
        </p:spPr>
        <p:txBody>
          <a:bodyPr/>
          <a:lstStyle/>
          <a:p>
            <a:fld id="{3094B295-E049-4D29-A2BD-75DC1F32CD6B}" type="slidenum">
              <a:rPr lang="es-PE" smtClean="0"/>
              <a:pPr/>
              <a:t>10</a:t>
            </a:fld>
            <a:endParaRPr lang="es-PE" smtClean="0"/>
          </a:p>
        </p:txBody>
      </p:sp>
    </p:spTree>
    <p:extLst>
      <p:ext uri="{BB962C8B-B14F-4D97-AF65-F5344CB8AC3E}">
        <p14:creationId xmlns:p14="http://schemas.microsoft.com/office/powerpoint/2010/main" val="14691656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5235" name="3 Marcador de notas"/>
          <p:cNvSpPr>
            <a:spLocks noGrp="1"/>
          </p:cNvSpPr>
          <p:nvPr/>
        </p:nvSpPr>
        <p:spPr bwMode="auto">
          <a:xfrm>
            <a:off x="731195" y="4561576"/>
            <a:ext cx="5852814" cy="4320316"/>
          </a:xfrm>
          <a:prstGeom prst="rect">
            <a:avLst/>
          </a:prstGeom>
          <a:noFill/>
          <a:ln w="9525">
            <a:noFill/>
            <a:miter lim="800000"/>
            <a:headEnd/>
            <a:tailEnd/>
          </a:ln>
        </p:spPr>
        <p:txBody>
          <a:bodyPr lIns="91388" tIns="45693" rIns="91388" bIns="45693"/>
          <a:lstStyle/>
          <a:p>
            <a:pPr eaLnBrk="0" hangingPunct="0">
              <a:spcBef>
                <a:spcPct val="30000"/>
              </a:spcBef>
            </a:pPr>
            <a:endParaRPr lang="en-US" sz="1300" dirty="0"/>
          </a:p>
        </p:txBody>
      </p:sp>
      <p:sp>
        <p:nvSpPr>
          <p:cNvPr id="95236" name="3 Marcador de notas"/>
          <p:cNvSpPr>
            <a:spLocks noGrp="1"/>
          </p:cNvSpPr>
          <p:nvPr>
            <p:ph type="body" idx="1"/>
          </p:nvPr>
        </p:nvSpPr>
        <p:spPr bwMode="auto">
          <a:noFill/>
        </p:spPr>
        <p:txBody>
          <a:bodyPr/>
          <a:lstStyle/>
          <a:p>
            <a:pPr marL="174780" indent="-174780"/>
            <a:endParaRPr lang="en-US" sz="1100" dirty="0" smtClean="0"/>
          </a:p>
        </p:txBody>
      </p:sp>
    </p:spTree>
    <p:extLst>
      <p:ext uri="{BB962C8B-B14F-4D97-AF65-F5344CB8AC3E}">
        <p14:creationId xmlns:p14="http://schemas.microsoft.com/office/powerpoint/2010/main" val="35126806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PE"/>
          </a:p>
        </p:txBody>
      </p:sp>
      <p:sp>
        <p:nvSpPr>
          <p:cNvPr id="4" name="3 Marcador de número de diapositiva"/>
          <p:cNvSpPr>
            <a:spLocks noGrp="1"/>
          </p:cNvSpPr>
          <p:nvPr>
            <p:ph type="sldNum" sz="quarter" idx="10"/>
          </p:nvPr>
        </p:nvSpPr>
        <p:spPr/>
        <p:txBody>
          <a:bodyPr/>
          <a:lstStyle/>
          <a:p>
            <a:fld id="{E21538C4-18E4-4224-A4FC-BBA53E66BB84}"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23015116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PT PAISlog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en-US"/>
              <a:t>Haga clic para modificar el estilo de título del patrón</a:t>
            </a:r>
          </a:p>
        </p:txBody>
      </p:sp>
      <p:sp>
        <p:nvSpPr>
          <p:cNvPr id="3" name="Subtítu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Haga clic para modificar el estilo de subtítulo del patrón</a:t>
            </a:r>
          </a:p>
        </p:txBody>
      </p:sp>
      <p:sp>
        <p:nvSpPr>
          <p:cNvPr id="5" name="Rectangle 4"/>
          <p:cNvSpPr>
            <a:spLocks noGrp="1" noChangeArrowheads="1"/>
          </p:cNvSpPr>
          <p:nvPr>
            <p:ph type="dt" sz="half" idx="10"/>
          </p:nvPr>
        </p:nvSpPr>
        <p:spPr/>
        <p:txBody>
          <a:bodyPr/>
          <a:lstStyle>
            <a:lvl1pPr>
              <a:defRPr/>
            </a:lvl1pPr>
          </a:lstStyle>
          <a:p>
            <a:fld id="{95C9887D-DD55-46A0-8577-88193776ABC1}" type="datetimeFigureOut">
              <a:rPr lang="es-ES"/>
              <a:pPr/>
              <a:t>12/16/16</a:t>
            </a:fld>
            <a:endParaRPr lang="es-ES" dirty="0"/>
          </a:p>
        </p:txBody>
      </p:sp>
      <p:sp>
        <p:nvSpPr>
          <p:cNvPr id="6" name="Rectangle 5"/>
          <p:cNvSpPr>
            <a:spLocks noGrp="1" noChangeArrowheads="1"/>
          </p:cNvSpPr>
          <p:nvPr>
            <p:ph type="ftr" sz="quarter" idx="11"/>
          </p:nvPr>
        </p:nvSpPr>
        <p:spPr/>
        <p:txBody>
          <a:bodyPr/>
          <a:lstStyle>
            <a:lvl1pPr>
              <a:defRPr/>
            </a:lvl1pPr>
          </a:lstStyle>
          <a:p>
            <a:endParaRPr lang="en-US" dirty="0"/>
          </a:p>
        </p:txBody>
      </p:sp>
      <p:sp>
        <p:nvSpPr>
          <p:cNvPr id="7" name="Rectangle 6"/>
          <p:cNvSpPr>
            <a:spLocks noGrp="1" noChangeArrowheads="1"/>
          </p:cNvSpPr>
          <p:nvPr>
            <p:ph type="sldNum" sz="quarter" idx="12"/>
          </p:nvPr>
        </p:nvSpPr>
        <p:spPr/>
        <p:txBody>
          <a:bodyPr/>
          <a:lstStyle>
            <a:lvl1pPr>
              <a:defRPr/>
            </a:lvl1pPr>
          </a:lstStyle>
          <a:p>
            <a:fld id="{98976C11-6232-4C2E-9FDA-2DC63CE99EFB}" type="slidenum">
              <a:rPr lang="es-ES"/>
              <a:pPr/>
              <a:t>‹#›</a:t>
            </a:fld>
            <a:endParaRPr lang="es-E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a:t>Haga clic para modificar el estilo de título del patrón</a:t>
            </a:r>
          </a:p>
        </p:txBody>
      </p:sp>
      <p:sp>
        <p:nvSpPr>
          <p:cNvPr id="3" name="Marcador de texto vertical 2"/>
          <p:cNvSpPr>
            <a:spLocks noGrp="1"/>
          </p:cNvSpPr>
          <p:nvPr>
            <p:ph type="body" orient="vert" idx="1"/>
          </p:nvPr>
        </p:nvSpPr>
        <p:spPr/>
        <p:txBody>
          <a:bodyPr vert="eaVert"/>
          <a:lstStyle/>
          <a:p>
            <a:pPr lvl="0"/>
            <a:r>
              <a:rPr lang="en-US"/>
              <a:t>Haga clic para modificar el estilo de texto del patrón</a:t>
            </a:r>
          </a:p>
          <a:p>
            <a:pPr lvl="1"/>
            <a:r>
              <a:rPr lang="en-US"/>
              <a:t>Segundo nivel</a:t>
            </a:r>
          </a:p>
          <a:p>
            <a:pPr lvl="2"/>
            <a:r>
              <a:rPr lang="en-US"/>
              <a:t>Tercer nivel</a:t>
            </a:r>
          </a:p>
          <a:p>
            <a:pPr lvl="3"/>
            <a:r>
              <a:rPr lang="en-US"/>
              <a:t>Cuarto nivel</a:t>
            </a:r>
          </a:p>
          <a:p>
            <a:pPr lvl="4"/>
            <a:r>
              <a:rPr lang="en-US"/>
              <a:t>Quinto nivel</a:t>
            </a:r>
          </a:p>
        </p:txBody>
      </p:sp>
      <p:sp>
        <p:nvSpPr>
          <p:cNvPr id="4" name="Rectangle 4"/>
          <p:cNvSpPr>
            <a:spLocks noGrp="1" noChangeArrowheads="1"/>
          </p:cNvSpPr>
          <p:nvPr>
            <p:ph type="dt" sz="half" idx="10"/>
          </p:nvPr>
        </p:nvSpPr>
        <p:spPr>
          <a:ln/>
        </p:spPr>
        <p:txBody>
          <a:bodyPr/>
          <a:lstStyle>
            <a:lvl1pPr>
              <a:defRPr/>
            </a:lvl1pPr>
          </a:lstStyle>
          <a:p>
            <a:fld id="{FF30CE9E-872F-4647-9868-D0EDBC5CC571}" type="datetimeFigureOut">
              <a:rPr lang="es-ES"/>
              <a:pPr/>
              <a:t>12/16/16</a:t>
            </a:fld>
            <a:endParaRPr lang="es-E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DE8F80C9-783C-4620-B66F-0D9F6B80DC01}" type="slidenum">
              <a:rPr lang="es-ES"/>
              <a:pPr/>
              <a:t>‹#›</a:t>
            </a:fld>
            <a:endParaRPr lang="es-E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n-US"/>
              <a:t>Haga clic para modificar el estilo de título del patrón</a:t>
            </a:r>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n-US"/>
              <a:t>Haga clic para modificar el estilo de texto del patrón</a:t>
            </a:r>
          </a:p>
          <a:p>
            <a:pPr lvl="1"/>
            <a:r>
              <a:rPr lang="en-US"/>
              <a:t>Segundo nivel</a:t>
            </a:r>
          </a:p>
          <a:p>
            <a:pPr lvl="2"/>
            <a:r>
              <a:rPr lang="en-US"/>
              <a:t>Tercer nivel</a:t>
            </a:r>
          </a:p>
          <a:p>
            <a:pPr lvl="3"/>
            <a:r>
              <a:rPr lang="en-US"/>
              <a:t>Cuarto nivel</a:t>
            </a:r>
          </a:p>
          <a:p>
            <a:pPr lvl="4"/>
            <a:r>
              <a:rPr lang="en-US"/>
              <a:t>Quinto nivel</a:t>
            </a:r>
          </a:p>
        </p:txBody>
      </p:sp>
      <p:sp>
        <p:nvSpPr>
          <p:cNvPr id="4" name="Rectangle 4"/>
          <p:cNvSpPr>
            <a:spLocks noGrp="1" noChangeArrowheads="1"/>
          </p:cNvSpPr>
          <p:nvPr>
            <p:ph type="dt" sz="half" idx="10"/>
          </p:nvPr>
        </p:nvSpPr>
        <p:spPr>
          <a:ln/>
        </p:spPr>
        <p:txBody>
          <a:bodyPr/>
          <a:lstStyle>
            <a:lvl1pPr>
              <a:defRPr/>
            </a:lvl1pPr>
          </a:lstStyle>
          <a:p>
            <a:fld id="{A9ED9313-95BB-4E2E-9823-DC4359BF6858}" type="datetimeFigureOut">
              <a:rPr lang="es-ES"/>
              <a:pPr/>
              <a:t>12/16/16</a:t>
            </a:fld>
            <a:endParaRPr lang="es-E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5AD92616-0894-445B-849B-EC3B91E886A8}" type="slidenum">
              <a:rPr lang="es-ES"/>
              <a:pPr/>
              <a:t>‹#›</a:t>
            </a:fld>
            <a:endParaRPr lang="es-E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2_PPT PAISlogo">
    <p:spTree>
      <p:nvGrpSpPr>
        <p:cNvPr id="1" name=""/>
        <p:cNvGrpSpPr/>
        <p:nvPr/>
      </p:nvGrpSpPr>
      <p:grpSpPr>
        <a:xfrm>
          <a:off x="0" y="0"/>
          <a:ext cx="0" cy="0"/>
          <a:chOff x="0" y="0"/>
          <a:chExt cx="0" cy="0"/>
        </a:xfrm>
      </p:grpSpPr>
      <p:pic>
        <p:nvPicPr>
          <p:cNvPr id="2"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1438" y="0"/>
            <a:ext cx="9215438" cy="690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3646964"/>
      </p:ext>
    </p:extLst>
  </p:cSld>
  <p:clrMapOvr>
    <a:masterClrMapping/>
  </p:clrMapOvr>
  <p:transition xmlns:p14="http://schemas.microsoft.com/office/powerpoint/2010/mai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Diapositiva de título">
    <p:spTree>
      <p:nvGrpSpPr>
        <p:cNvPr id="1" name=""/>
        <p:cNvGrpSpPr/>
        <p:nvPr/>
      </p:nvGrpSpPr>
      <p:grpSpPr>
        <a:xfrm>
          <a:off x="0" y="0"/>
          <a:ext cx="0" cy="0"/>
          <a:chOff x="0" y="0"/>
          <a:chExt cx="0" cy="0"/>
        </a:xfrm>
      </p:grpSpPr>
      <p:pic>
        <p:nvPicPr>
          <p:cNvPr id="7" name="Picture 3"/>
          <p:cNvPicPr>
            <a:picLocks noChangeAspect="1" noChangeArrowheads="1"/>
          </p:cNvPicPr>
          <p:nvPr userDrawn="1"/>
        </p:nvPicPr>
        <p:blipFill>
          <a:blip r:embed="rId2" cstate="email"/>
          <a:srcRect/>
          <a:stretch>
            <a:fillRect/>
          </a:stretch>
        </p:blipFill>
        <p:spPr bwMode="auto">
          <a:xfrm>
            <a:off x="-71470" y="-25"/>
            <a:ext cx="9215470" cy="6904653"/>
          </a:xfrm>
          <a:prstGeom prst="rect">
            <a:avLst/>
          </a:prstGeom>
          <a:noFill/>
          <a:ln w="9525">
            <a:noFill/>
            <a:miter lim="800000"/>
            <a:headEnd/>
            <a:tailEnd/>
          </a:ln>
          <a:effectLst/>
        </p:spPr>
      </p:pic>
    </p:spTree>
    <p:extLst>
      <p:ext uri="{BB962C8B-B14F-4D97-AF65-F5344CB8AC3E}">
        <p14:creationId xmlns:p14="http://schemas.microsoft.com/office/powerpoint/2010/main" val="24648285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en-US"/>
              <a:t>Haga clic para modificar el estilo de título del patrón</a:t>
            </a:r>
          </a:p>
        </p:txBody>
      </p:sp>
      <p:sp>
        <p:nvSpPr>
          <p:cNvPr id="3" name="Subtítu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Haga clic para modificar el estilo de subtítulo del patrón</a:t>
            </a:r>
          </a:p>
        </p:txBody>
      </p:sp>
      <p:sp>
        <p:nvSpPr>
          <p:cNvPr id="4" name="Rectangle 3"/>
          <p:cNvSpPr>
            <a:spLocks noGrp="1" noChangeArrowheads="1"/>
          </p:cNvSpPr>
          <p:nvPr>
            <p:ph type="dt" sz="half" idx="10"/>
          </p:nvPr>
        </p:nvSpPr>
        <p:spPr>
          <a:ln/>
        </p:spPr>
        <p:txBody>
          <a:bodyPr/>
          <a:lstStyle>
            <a:lvl1pPr>
              <a:defRPr/>
            </a:lvl1pPr>
          </a:lstStyle>
          <a:p>
            <a:fld id="{77525033-A514-4428-82DF-D36C10ED8436}" type="datetimeFigureOut">
              <a:rPr lang="es-ES"/>
              <a:pPr/>
              <a:t>12/16/16</a:t>
            </a:fld>
            <a:endParaRPr lang="es-ES" dirty="0"/>
          </a:p>
        </p:txBody>
      </p:sp>
      <p:sp>
        <p:nvSpPr>
          <p:cNvPr id="5" name="Rectangle 4"/>
          <p:cNvSpPr>
            <a:spLocks noGrp="1" noChangeArrowheads="1"/>
          </p:cNvSpPr>
          <p:nvPr>
            <p:ph type="ftr" sz="quarter" idx="11"/>
          </p:nvPr>
        </p:nvSpPr>
        <p:spPr>
          <a:ln/>
        </p:spPr>
        <p:txBody>
          <a:bodyPr/>
          <a:lstStyle>
            <a:lvl1pPr>
              <a:defRPr/>
            </a:lvl1pPr>
          </a:lstStyle>
          <a:p>
            <a:endParaRPr lang="en-US" dirty="0"/>
          </a:p>
        </p:txBody>
      </p:sp>
      <p:sp>
        <p:nvSpPr>
          <p:cNvPr id="6" name="Rectangle 5"/>
          <p:cNvSpPr>
            <a:spLocks noGrp="1" noChangeArrowheads="1"/>
          </p:cNvSpPr>
          <p:nvPr>
            <p:ph type="sldNum" sz="quarter" idx="12"/>
          </p:nvPr>
        </p:nvSpPr>
        <p:spPr>
          <a:ln/>
        </p:spPr>
        <p:txBody>
          <a:bodyPr/>
          <a:lstStyle>
            <a:lvl1pPr>
              <a:defRPr/>
            </a:lvl1pPr>
          </a:lstStyle>
          <a:p>
            <a:fld id="{DE534675-FD2E-4542-B39A-5F9537C848FD}" type="slidenum">
              <a:rPr lang="es-ES"/>
              <a:pPr/>
              <a:t>‹#›</a:t>
            </a:fld>
            <a:endParaRPr lang="es-E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a:t>Haga clic para modificar el estilo de título del patrón</a:t>
            </a:r>
          </a:p>
        </p:txBody>
      </p:sp>
      <p:sp>
        <p:nvSpPr>
          <p:cNvPr id="3" name="Rectangle 3"/>
          <p:cNvSpPr>
            <a:spLocks noGrp="1" noChangeArrowheads="1"/>
          </p:cNvSpPr>
          <p:nvPr>
            <p:ph type="dt" sz="half" idx="10"/>
          </p:nvPr>
        </p:nvSpPr>
        <p:spPr>
          <a:ln/>
        </p:spPr>
        <p:txBody>
          <a:bodyPr/>
          <a:lstStyle>
            <a:lvl1pPr>
              <a:defRPr/>
            </a:lvl1pPr>
          </a:lstStyle>
          <a:p>
            <a:fld id="{31E08B6F-65FF-415A-ABA9-5E801D9395C3}" type="datetimeFigureOut">
              <a:rPr lang="es-ES"/>
              <a:pPr/>
              <a:t>12/16/16</a:t>
            </a:fld>
            <a:endParaRPr lang="es-ES" dirty="0"/>
          </a:p>
        </p:txBody>
      </p:sp>
      <p:sp>
        <p:nvSpPr>
          <p:cNvPr id="4" name="Rectangle 4"/>
          <p:cNvSpPr>
            <a:spLocks noGrp="1" noChangeArrowheads="1"/>
          </p:cNvSpPr>
          <p:nvPr>
            <p:ph type="ftr" sz="quarter" idx="11"/>
          </p:nvPr>
        </p:nvSpPr>
        <p:spPr>
          <a:ln/>
        </p:spPr>
        <p:txBody>
          <a:bodyPr/>
          <a:lstStyle>
            <a:lvl1pPr>
              <a:defRPr/>
            </a:lvl1pPr>
          </a:lstStyle>
          <a:p>
            <a:endParaRPr lang="en-US" dirty="0"/>
          </a:p>
        </p:txBody>
      </p:sp>
      <p:sp>
        <p:nvSpPr>
          <p:cNvPr id="5" name="Rectangle 5"/>
          <p:cNvSpPr>
            <a:spLocks noGrp="1" noChangeArrowheads="1"/>
          </p:cNvSpPr>
          <p:nvPr>
            <p:ph type="sldNum" sz="quarter" idx="12"/>
          </p:nvPr>
        </p:nvSpPr>
        <p:spPr>
          <a:ln/>
        </p:spPr>
        <p:txBody>
          <a:bodyPr/>
          <a:lstStyle>
            <a:lvl1pPr>
              <a:defRPr/>
            </a:lvl1pPr>
          </a:lstStyle>
          <a:p>
            <a:fld id="{C26DB8EF-E930-4F64-B5A9-27C1C2E55519}" type="slidenum">
              <a:rPr lang="es-ES"/>
              <a:pPr/>
              <a:t>‹#›</a:t>
            </a:fld>
            <a:endParaRPr lang="es-E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general logo">
    <p:spTree>
      <p:nvGrpSpPr>
        <p:cNvPr id="1" name=""/>
        <p:cNvGrpSpPr/>
        <p:nvPr/>
      </p:nvGrpSpPr>
      <p:grpSpPr>
        <a:xfrm>
          <a:off x="0" y="0"/>
          <a:ext cx="0" cy="0"/>
          <a:chOff x="0" y="0"/>
          <a:chExt cx="0" cy="0"/>
        </a:xfrm>
      </p:grpSpPr>
      <p:sp>
        <p:nvSpPr>
          <p:cNvPr id="2" name="Rectangle 3"/>
          <p:cNvSpPr>
            <a:spLocks noGrp="1" noChangeArrowheads="1"/>
          </p:cNvSpPr>
          <p:nvPr>
            <p:ph type="dt" sz="half" idx="10"/>
          </p:nvPr>
        </p:nvSpPr>
        <p:spPr>
          <a:ln/>
        </p:spPr>
        <p:txBody>
          <a:bodyPr/>
          <a:lstStyle>
            <a:lvl1pPr>
              <a:defRPr/>
            </a:lvl1pPr>
          </a:lstStyle>
          <a:p>
            <a:fld id="{EE8C2B7B-9A47-4879-A522-0EDE52B8689E}" type="datetimeFigureOut">
              <a:rPr lang="es-ES"/>
              <a:pPr/>
              <a:t>12/16/16</a:t>
            </a:fld>
            <a:endParaRPr lang="es-ES" dirty="0"/>
          </a:p>
        </p:txBody>
      </p:sp>
      <p:sp>
        <p:nvSpPr>
          <p:cNvPr id="3" name="Rectangle 4"/>
          <p:cNvSpPr>
            <a:spLocks noGrp="1" noChangeArrowheads="1"/>
          </p:cNvSpPr>
          <p:nvPr>
            <p:ph type="ftr" sz="quarter" idx="11"/>
          </p:nvPr>
        </p:nvSpPr>
        <p:spPr>
          <a:ln/>
        </p:spPr>
        <p:txBody>
          <a:bodyPr/>
          <a:lstStyle>
            <a:lvl1pPr>
              <a:defRPr/>
            </a:lvl1pPr>
          </a:lstStyle>
          <a:p>
            <a:endParaRPr lang="en-US" dirty="0"/>
          </a:p>
        </p:txBody>
      </p:sp>
      <p:sp>
        <p:nvSpPr>
          <p:cNvPr id="4" name="Rectangle 5"/>
          <p:cNvSpPr>
            <a:spLocks noGrp="1" noChangeArrowheads="1"/>
          </p:cNvSpPr>
          <p:nvPr>
            <p:ph type="sldNum" sz="quarter" idx="12"/>
          </p:nvPr>
        </p:nvSpPr>
        <p:spPr>
          <a:ln/>
        </p:spPr>
        <p:txBody>
          <a:bodyPr/>
          <a:lstStyle>
            <a:lvl1pPr>
              <a:defRPr/>
            </a:lvl1pPr>
          </a:lstStyle>
          <a:p>
            <a:fld id="{C4787FB0-B2F0-42AD-A29E-A5E4A07AA3D6}" type="slidenum">
              <a:rPr lang="es-ES"/>
              <a:pPr/>
              <a:t>‹#›</a:t>
            </a:fld>
            <a:endParaRPr lang="es-E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n-US"/>
              <a:t>Haga clic para modificar el estilo de título del patrón</a:t>
            </a:r>
          </a:p>
        </p:txBody>
      </p:sp>
      <p:sp>
        <p:nvSpPr>
          <p:cNvPr id="3" name="Marcador de posición de imagen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Haga clic para modificar el estilo de texto del patrón</a:t>
            </a:r>
          </a:p>
        </p:txBody>
      </p:sp>
      <p:sp>
        <p:nvSpPr>
          <p:cNvPr id="5" name="Rectangle 3"/>
          <p:cNvSpPr>
            <a:spLocks noGrp="1" noChangeArrowheads="1"/>
          </p:cNvSpPr>
          <p:nvPr>
            <p:ph type="dt" sz="half" idx="10"/>
          </p:nvPr>
        </p:nvSpPr>
        <p:spPr>
          <a:ln/>
        </p:spPr>
        <p:txBody>
          <a:bodyPr/>
          <a:lstStyle>
            <a:lvl1pPr>
              <a:defRPr/>
            </a:lvl1pPr>
          </a:lstStyle>
          <a:p>
            <a:fld id="{82899965-A7A5-4962-9FEE-34E01DE2FC63}" type="datetimeFigureOut">
              <a:rPr lang="es-ES"/>
              <a:pPr/>
              <a:t>12/16/16</a:t>
            </a:fld>
            <a:endParaRPr lang="es-ES" dirty="0"/>
          </a:p>
        </p:txBody>
      </p:sp>
      <p:sp>
        <p:nvSpPr>
          <p:cNvPr id="6" name="Rectangle 4"/>
          <p:cNvSpPr>
            <a:spLocks noGrp="1" noChangeArrowheads="1"/>
          </p:cNvSpPr>
          <p:nvPr>
            <p:ph type="ftr" sz="quarter" idx="11"/>
          </p:nvPr>
        </p:nvSpPr>
        <p:spPr>
          <a:ln/>
        </p:spPr>
        <p:txBody>
          <a:bodyPr/>
          <a:lstStyle>
            <a:lvl1pPr>
              <a:defRPr/>
            </a:lvl1pPr>
          </a:lstStyle>
          <a:p>
            <a:endParaRPr lang="en-US" dirty="0"/>
          </a:p>
        </p:txBody>
      </p:sp>
      <p:sp>
        <p:nvSpPr>
          <p:cNvPr id="7" name="Rectangle 5"/>
          <p:cNvSpPr>
            <a:spLocks noGrp="1" noChangeArrowheads="1"/>
          </p:cNvSpPr>
          <p:nvPr>
            <p:ph type="sldNum" sz="quarter" idx="12"/>
          </p:nvPr>
        </p:nvSpPr>
        <p:spPr>
          <a:ln/>
        </p:spPr>
        <p:txBody>
          <a:bodyPr/>
          <a:lstStyle>
            <a:lvl1pPr>
              <a:defRPr/>
            </a:lvl1pPr>
          </a:lstStyle>
          <a:p>
            <a:fld id="{4BBA333B-C1CB-4F91-AC8F-B0326A4E0D01}" type="slidenum">
              <a:rPr lang="es-ES"/>
              <a:pPr/>
              <a:t>‹#›</a:t>
            </a:fld>
            <a:endParaRPr lang="es-E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a:t>Haga clic para modificar el estilo de título del patrón</a:t>
            </a:r>
          </a:p>
        </p:txBody>
      </p:sp>
      <p:sp>
        <p:nvSpPr>
          <p:cNvPr id="3" name="Marcador de texto vertical 2"/>
          <p:cNvSpPr>
            <a:spLocks noGrp="1"/>
          </p:cNvSpPr>
          <p:nvPr>
            <p:ph type="body" orient="vert" idx="1"/>
          </p:nvPr>
        </p:nvSpPr>
        <p:spPr/>
        <p:txBody>
          <a:bodyPr vert="eaVert"/>
          <a:lstStyle/>
          <a:p>
            <a:pPr lvl="0"/>
            <a:r>
              <a:rPr lang="en-US"/>
              <a:t>Haga clic para modificar el estilo de texto del patrón</a:t>
            </a:r>
          </a:p>
          <a:p>
            <a:pPr lvl="1"/>
            <a:r>
              <a:rPr lang="en-US"/>
              <a:t>Segundo nivel</a:t>
            </a:r>
          </a:p>
          <a:p>
            <a:pPr lvl="2"/>
            <a:r>
              <a:rPr lang="en-US"/>
              <a:t>Tercer nivel</a:t>
            </a:r>
          </a:p>
          <a:p>
            <a:pPr lvl="3"/>
            <a:r>
              <a:rPr lang="en-US"/>
              <a:t>Cuarto nivel</a:t>
            </a:r>
          </a:p>
          <a:p>
            <a:pPr lvl="4"/>
            <a:r>
              <a:rPr lang="en-US"/>
              <a:t>Quinto nivel</a:t>
            </a:r>
          </a:p>
        </p:txBody>
      </p:sp>
      <p:sp>
        <p:nvSpPr>
          <p:cNvPr id="4" name="Rectangle 3"/>
          <p:cNvSpPr>
            <a:spLocks noGrp="1" noChangeArrowheads="1"/>
          </p:cNvSpPr>
          <p:nvPr>
            <p:ph type="dt" sz="half" idx="10"/>
          </p:nvPr>
        </p:nvSpPr>
        <p:spPr>
          <a:ln/>
        </p:spPr>
        <p:txBody>
          <a:bodyPr/>
          <a:lstStyle>
            <a:lvl1pPr>
              <a:defRPr/>
            </a:lvl1pPr>
          </a:lstStyle>
          <a:p>
            <a:fld id="{B4BF3181-4388-4722-8EF1-CAD0F368AB38}" type="datetimeFigureOut">
              <a:rPr lang="es-ES"/>
              <a:pPr/>
              <a:t>12/16/16</a:t>
            </a:fld>
            <a:endParaRPr lang="es-ES" dirty="0"/>
          </a:p>
        </p:txBody>
      </p:sp>
      <p:sp>
        <p:nvSpPr>
          <p:cNvPr id="5" name="Rectangle 4"/>
          <p:cNvSpPr>
            <a:spLocks noGrp="1" noChangeArrowheads="1"/>
          </p:cNvSpPr>
          <p:nvPr>
            <p:ph type="ftr" sz="quarter" idx="11"/>
          </p:nvPr>
        </p:nvSpPr>
        <p:spPr>
          <a:ln/>
        </p:spPr>
        <p:txBody>
          <a:bodyPr/>
          <a:lstStyle>
            <a:lvl1pPr>
              <a:defRPr/>
            </a:lvl1pPr>
          </a:lstStyle>
          <a:p>
            <a:endParaRPr lang="en-US" dirty="0"/>
          </a:p>
        </p:txBody>
      </p:sp>
      <p:sp>
        <p:nvSpPr>
          <p:cNvPr id="6" name="Rectangle 5"/>
          <p:cNvSpPr>
            <a:spLocks noGrp="1" noChangeArrowheads="1"/>
          </p:cNvSpPr>
          <p:nvPr>
            <p:ph type="sldNum" sz="quarter" idx="12"/>
          </p:nvPr>
        </p:nvSpPr>
        <p:spPr>
          <a:ln/>
        </p:spPr>
        <p:txBody>
          <a:bodyPr/>
          <a:lstStyle>
            <a:lvl1pPr>
              <a:defRPr/>
            </a:lvl1pPr>
          </a:lstStyle>
          <a:p>
            <a:fld id="{63F51AED-9E12-48A7-A434-B69EA13BE64E}" type="slidenum">
              <a:rPr lang="es-ES"/>
              <a:pPr/>
              <a:t>‹#›</a:t>
            </a:fld>
            <a:endParaRPr lang="es-E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84950" y="71438"/>
            <a:ext cx="2101850" cy="6054725"/>
          </a:xfrm>
        </p:spPr>
        <p:txBody>
          <a:bodyPr vert="eaVert"/>
          <a:lstStyle/>
          <a:p>
            <a:r>
              <a:rPr lang="en-US"/>
              <a:t>Haga clic para modificar el estilo de título del patrón</a:t>
            </a:r>
          </a:p>
        </p:txBody>
      </p:sp>
      <p:sp>
        <p:nvSpPr>
          <p:cNvPr id="3" name="Marcador de texto vertical 2"/>
          <p:cNvSpPr>
            <a:spLocks noGrp="1"/>
          </p:cNvSpPr>
          <p:nvPr>
            <p:ph type="body" orient="vert" idx="1"/>
          </p:nvPr>
        </p:nvSpPr>
        <p:spPr>
          <a:xfrm>
            <a:off x="279400" y="71438"/>
            <a:ext cx="6153150" cy="6054725"/>
          </a:xfrm>
        </p:spPr>
        <p:txBody>
          <a:bodyPr vert="eaVert"/>
          <a:lstStyle/>
          <a:p>
            <a:pPr lvl="0"/>
            <a:r>
              <a:rPr lang="en-US"/>
              <a:t>Haga clic para modificar el estilo de texto del patrón</a:t>
            </a:r>
          </a:p>
          <a:p>
            <a:pPr lvl="1"/>
            <a:r>
              <a:rPr lang="en-US"/>
              <a:t>Segundo nivel</a:t>
            </a:r>
          </a:p>
          <a:p>
            <a:pPr lvl="2"/>
            <a:r>
              <a:rPr lang="en-US"/>
              <a:t>Tercer nivel</a:t>
            </a:r>
          </a:p>
          <a:p>
            <a:pPr lvl="3"/>
            <a:r>
              <a:rPr lang="en-US"/>
              <a:t>Cuarto nivel</a:t>
            </a:r>
          </a:p>
          <a:p>
            <a:pPr lvl="4"/>
            <a:r>
              <a:rPr lang="en-US"/>
              <a:t>Quinto nivel</a:t>
            </a:r>
          </a:p>
        </p:txBody>
      </p:sp>
      <p:sp>
        <p:nvSpPr>
          <p:cNvPr id="4" name="Rectangle 3"/>
          <p:cNvSpPr>
            <a:spLocks noGrp="1" noChangeArrowheads="1"/>
          </p:cNvSpPr>
          <p:nvPr>
            <p:ph type="dt" sz="half" idx="10"/>
          </p:nvPr>
        </p:nvSpPr>
        <p:spPr>
          <a:ln/>
        </p:spPr>
        <p:txBody>
          <a:bodyPr/>
          <a:lstStyle>
            <a:lvl1pPr>
              <a:defRPr/>
            </a:lvl1pPr>
          </a:lstStyle>
          <a:p>
            <a:fld id="{1DEA13B6-D890-4EA6-97D4-E09CB07E1DDF}" type="datetimeFigureOut">
              <a:rPr lang="es-ES"/>
              <a:pPr/>
              <a:t>12/16/16</a:t>
            </a:fld>
            <a:endParaRPr lang="es-ES" dirty="0"/>
          </a:p>
        </p:txBody>
      </p:sp>
      <p:sp>
        <p:nvSpPr>
          <p:cNvPr id="5" name="Rectangle 4"/>
          <p:cNvSpPr>
            <a:spLocks noGrp="1" noChangeArrowheads="1"/>
          </p:cNvSpPr>
          <p:nvPr>
            <p:ph type="ftr" sz="quarter" idx="11"/>
          </p:nvPr>
        </p:nvSpPr>
        <p:spPr>
          <a:ln/>
        </p:spPr>
        <p:txBody>
          <a:bodyPr/>
          <a:lstStyle>
            <a:lvl1pPr>
              <a:defRPr/>
            </a:lvl1pPr>
          </a:lstStyle>
          <a:p>
            <a:endParaRPr lang="en-US" dirty="0"/>
          </a:p>
        </p:txBody>
      </p:sp>
      <p:sp>
        <p:nvSpPr>
          <p:cNvPr id="6" name="Rectangle 5"/>
          <p:cNvSpPr>
            <a:spLocks noGrp="1" noChangeArrowheads="1"/>
          </p:cNvSpPr>
          <p:nvPr>
            <p:ph type="sldNum" sz="quarter" idx="12"/>
          </p:nvPr>
        </p:nvSpPr>
        <p:spPr>
          <a:ln/>
        </p:spPr>
        <p:txBody>
          <a:bodyPr/>
          <a:lstStyle>
            <a:lvl1pPr>
              <a:defRPr/>
            </a:lvl1pPr>
          </a:lstStyle>
          <a:p>
            <a:fld id="{6767CA63-106E-48A7-9945-6CF559CD76F6}" type="slidenum">
              <a:rPr lang="es-ES"/>
              <a:pPr/>
              <a:t>‹#›</a:t>
            </a:fld>
            <a:endParaRPr lang="es-E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a:t>Haga clic para modificar el estilo de título del patrón</a:t>
            </a:r>
          </a:p>
        </p:txBody>
      </p:sp>
      <p:sp>
        <p:nvSpPr>
          <p:cNvPr id="3" name="Marcador de contenido 2"/>
          <p:cNvSpPr>
            <a:spLocks noGrp="1"/>
          </p:cNvSpPr>
          <p:nvPr>
            <p:ph idx="1"/>
          </p:nvPr>
        </p:nvSpPr>
        <p:spPr/>
        <p:txBody>
          <a:bodyPr/>
          <a:lstStyle/>
          <a:p>
            <a:pPr lvl="0"/>
            <a:r>
              <a:rPr lang="en-US"/>
              <a:t>Haga clic para modificar el estilo de texto del patrón</a:t>
            </a:r>
          </a:p>
          <a:p>
            <a:pPr lvl="1"/>
            <a:r>
              <a:rPr lang="en-US"/>
              <a:t>Segundo nivel</a:t>
            </a:r>
          </a:p>
          <a:p>
            <a:pPr lvl="2"/>
            <a:r>
              <a:rPr lang="en-US"/>
              <a:t>Tercer nivel</a:t>
            </a:r>
          </a:p>
          <a:p>
            <a:pPr lvl="3"/>
            <a:r>
              <a:rPr lang="en-US"/>
              <a:t>Cuarto nivel</a:t>
            </a:r>
          </a:p>
          <a:p>
            <a:pPr lvl="4"/>
            <a:r>
              <a:rPr lang="en-US"/>
              <a:t>Quinto nivel</a:t>
            </a:r>
          </a:p>
        </p:txBody>
      </p:sp>
      <p:sp>
        <p:nvSpPr>
          <p:cNvPr id="4" name="Rectangle 4"/>
          <p:cNvSpPr>
            <a:spLocks noGrp="1" noChangeArrowheads="1"/>
          </p:cNvSpPr>
          <p:nvPr>
            <p:ph type="dt" sz="half" idx="10"/>
          </p:nvPr>
        </p:nvSpPr>
        <p:spPr>
          <a:ln/>
        </p:spPr>
        <p:txBody>
          <a:bodyPr/>
          <a:lstStyle>
            <a:lvl1pPr>
              <a:defRPr/>
            </a:lvl1pPr>
          </a:lstStyle>
          <a:p>
            <a:fld id="{231A1C2D-C297-4B5D-91C0-D2B6350530BB}" type="datetimeFigureOut">
              <a:rPr lang="es-ES"/>
              <a:pPr/>
              <a:t>12/16/16</a:t>
            </a:fld>
            <a:endParaRPr lang="es-E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0B8B3C72-222F-4580-BBD3-D0E0961F8F93}" type="slidenum">
              <a:rPr lang="es-ES"/>
              <a:pPr/>
              <a:t>‹#›</a:t>
            </a:fld>
            <a:endParaRPr lang="es-E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PPT PAISlogo">
    <p:spTree>
      <p:nvGrpSpPr>
        <p:cNvPr id="1" name=""/>
        <p:cNvGrpSpPr/>
        <p:nvPr/>
      </p:nvGrpSpPr>
      <p:grpSpPr>
        <a:xfrm>
          <a:off x="0" y="0"/>
          <a:ext cx="0" cy="0"/>
          <a:chOff x="0" y="0"/>
          <a:chExt cx="0" cy="0"/>
        </a:xfrm>
      </p:grpSpPr>
      <p:pic>
        <p:nvPicPr>
          <p:cNvPr id="2"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1438" y="0"/>
            <a:ext cx="9215438" cy="690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9253374"/>
      </p:ext>
    </p:extLst>
  </p:cSld>
  <p:clrMapOvr>
    <a:masterClrMapping/>
  </p:clrMapOvr>
  <p:transition xmlns:p14="http://schemas.microsoft.com/office/powerpoint/2010/main">
    <p:wipe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PE"/>
          </a:p>
        </p:txBody>
      </p:sp>
      <p:sp>
        <p:nvSpPr>
          <p:cNvPr id="4" name="3 Marcador de fecha"/>
          <p:cNvSpPr>
            <a:spLocks noGrp="1"/>
          </p:cNvSpPr>
          <p:nvPr>
            <p:ph type="dt" sz="half" idx="10"/>
          </p:nvPr>
        </p:nvSpPr>
        <p:spPr/>
        <p:txBody>
          <a:bodyPr/>
          <a:lstStyle/>
          <a:p>
            <a:fld id="{D56E757C-E84C-4A7F-8A5D-C3E409454D55}" type="datetimeFigureOut">
              <a:rPr lang="es-PE" smtClean="0"/>
              <a:pPr/>
              <a:t>12/16/16</a:t>
            </a:fld>
            <a:endParaRPr lang="es-PE" dirty="0"/>
          </a:p>
        </p:txBody>
      </p:sp>
      <p:sp>
        <p:nvSpPr>
          <p:cNvPr id="5" name="4 Marcador de pie de página"/>
          <p:cNvSpPr>
            <a:spLocks noGrp="1"/>
          </p:cNvSpPr>
          <p:nvPr>
            <p:ph type="ftr" sz="quarter" idx="11"/>
          </p:nvPr>
        </p:nvSpPr>
        <p:spPr/>
        <p:txBody>
          <a:bodyPr/>
          <a:lstStyle/>
          <a:p>
            <a:endParaRPr lang="es-PE" dirty="0"/>
          </a:p>
        </p:txBody>
      </p:sp>
      <p:sp>
        <p:nvSpPr>
          <p:cNvPr id="6" name="5 Marcador de número de diapositiva"/>
          <p:cNvSpPr>
            <a:spLocks noGrp="1"/>
          </p:cNvSpPr>
          <p:nvPr>
            <p:ph type="sldNum" sz="quarter" idx="12"/>
          </p:nvPr>
        </p:nvSpPr>
        <p:spPr/>
        <p:txBody>
          <a:bodyPr/>
          <a:lstStyle/>
          <a:p>
            <a:fld id="{7D667513-DD3E-4D5E-A310-49B8CC88B036}" type="slidenum">
              <a:rPr lang="es-PE" smtClean="0"/>
              <a:pPr/>
              <a:t>‹#›</a:t>
            </a:fld>
            <a:endParaRPr lang="es-PE"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D56E757C-E84C-4A7F-8A5D-C3E409454D55}" type="datetimeFigureOut">
              <a:rPr lang="es-PE" smtClean="0"/>
              <a:pPr/>
              <a:t>12/16/16</a:t>
            </a:fld>
            <a:endParaRPr lang="es-PE" dirty="0"/>
          </a:p>
        </p:txBody>
      </p:sp>
      <p:sp>
        <p:nvSpPr>
          <p:cNvPr id="3" name="2 Marcador de pie de página"/>
          <p:cNvSpPr>
            <a:spLocks noGrp="1"/>
          </p:cNvSpPr>
          <p:nvPr>
            <p:ph type="ftr" sz="quarter" idx="11"/>
          </p:nvPr>
        </p:nvSpPr>
        <p:spPr/>
        <p:txBody>
          <a:bodyPr/>
          <a:lstStyle/>
          <a:p>
            <a:endParaRPr lang="es-PE" dirty="0"/>
          </a:p>
        </p:txBody>
      </p:sp>
      <p:sp>
        <p:nvSpPr>
          <p:cNvPr id="4" name="3 Marcador de número de diapositiva"/>
          <p:cNvSpPr>
            <a:spLocks noGrp="1"/>
          </p:cNvSpPr>
          <p:nvPr>
            <p:ph type="sldNum" sz="quarter" idx="12"/>
          </p:nvPr>
        </p:nvSpPr>
        <p:spPr/>
        <p:txBody>
          <a:bodyPr/>
          <a:lstStyle/>
          <a:p>
            <a:fld id="{7D667513-DD3E-4D5E-A310-49B8CC88B036}" type="slidenum">
              <a:rPr lang="es-PE" smtClean="0"/>
              <a:pPr/>
              <a:t>‹#›</a:t>
            </a:fld>
            <a:endParaRPr lang="es-PE"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D56E757C-E84C-4A7F-8A5D-C3E409454D55}" type="datetimeFigureOut">
              <a:rPr lang="es-PE" smtClean="0"/>
              <a:pPr/>
              <a:t>12/16/16</a:t>
            </a:fld>
            <a:endParaRPr lang="es-PE" dirty="0"/>
          </a:p>
        </p:txBody>
      </p:sp>
      <p:sp>
        <p:nvSpPr>
          <p:cNvPr id="6" name="5 Marcador de pie de página"/>
          <p:cNvSpPr>
            <a:spLocks noGrp="1"/>
          </p:cNvSpPr>
          <p:nvPr>
            <p:ph type="ftr" sz="quarter" idx="11"/>
          </p:nvPr>
        </p:nvSpPr>
        <p:spPr/>
        <p:txBody>
          <a:bodyPr/>
          <a:lstStyle/>
          <a:p>
            <a:endParaRPr lang="es-PE" dirty="0"/>
          </a:p>
        </p:txBody>
      </p:sp>
      <p:sp>
        <p:nvSpPr>
          <p:cNvPr id="7" name="6 Marcador de número de diapositiva"/>
          <p:cNvSpPr>
            <a:spLocks noGrp="1"/>
          </p:cNvSpPr>
          <p:nvPr>
            <p:ph type="sldNum" sz="quarter" idx="12"/>
          </p:nvPr>
        </p:nvSpPr>
        <p:spPr/>
        <p:txBody>
          <a:bodyPr/>
          <a:lstStyle/>
          <a:p>
            <a:fld id="{7D667513-DD3E-4D5E-A310-49B8CC88B036}" type="slidenum">
              <a:rPr lang="es-PE" smtClean="0"/>
              <a:pPr/>
              <a:t>‹#›</a:t>
            </a:fld>
            <a:endParaRPr lang="es-PE"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D56E757C-E84C-4A7F-8A5D-C3E409454D55}" type="datetimeFigureOut">
              <a:rPr lang="es-PE" smtClean="0"/>
              <a:pPr/>
              <a:t>12/16/16</a:t>
            </a:fld>
            <a:endParaRPr lang="es-PE" dirty="0"/>
          </a:p>
        </p:txBody>
      </p:sp>
      <p:sp>
        <p:nvSpPr>
          <p:cNvPr id="6" name="5 Marcador de pie de página"/>
          <p:cNvSpPr>
            <a:spLocks noGrp="1"/>
          </p:cNvSpPr>
          <p:nvPr>
            <p:ph type="ftr" sz="quarter" idx="11"/>
          </p:nvPr>
        </p:nvSpPr>
        <p:spPr/>
        <p:txBody>
          <a:bodyPr/>
          <a:lstStyle/>
          <a:p>
            <a:endParaRPr lang="es-PE" dirty="0"/>
          </a:p>
        </p:txBody>
      </p:sp>
      <p:sp>
        <p:nvSpPr>
          <p:cNvPr id="7" name="6 Marcador de número de diapositiva"/>
          <p:cNvSpPr>
            <a:spLocks noGrp="1"/>
          </p:cNvSpPr>
          <p:nvPr>
            <p:ph type="sldNum" sz="quarter" idx="12"/>
          </p:nvPr>
        </p:nvSpPr>
        <p:spPr/>
        <p:txBody>
          <a:bodyPr/>
          <a:lstStyle/>
          <a:p>
            <a:fld id="{7D667513-DD3E-4D5E-A310-49B8CC88B036}" type="slidenum">
              <a:rPr lang="es-PE" smtClean="0"/>
              <a:pPr/>
              <a:t>‹#›</a:t>
            </a:fld>
            <a:endParaRPr lang="es-PE"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n-US"/>
              <a:t>Haga clic para modificar el estilo de título del patrón</a:t>
            </a:r>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fld id="{CAE9F331-D6D2-40BA-962C-53EFC9D127BF}" type="datetimeFigureOut">
              <a:rPr lang="es-ES"/>
              <a:pPr/>
              <a:t>12/16/16</a:t>
            </a:fld>
            <a:endParaRPr lang="es-E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930F80AC-18DE-4565-BD38-324EB06E02BC}" type="slidenum">
              <a:rPr lang="es-ES"/>
              <a:pPr/>
              <a:t>‹#›</a:t>
            </a:fld>
            <a:endParaRPr lang="es-E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a:t>Haga clic para modificar el estilo de título del patrón</a:t>
            </a:r>
          </a:p>
        </p:txBody>
      </p:sp>
      <p:sp>
        <p:nvSpPr>
          <p:cNvPr id="3" name="Marcador de conteni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Haga clic para modificar el estilo de texto del patrón</a:t>
            </a:r>
          </a:p>
          <a:p>
            <a:pPr lvl="1"/>
            <a:r>
              <a:rPr lang="en-US"/>
              <a:t>Segundo nivel</a:t>
            </a:r>
          </a:p>
          <a:p>
            <a:pPr lvl="2"/>
            <a:r>
              <a:rPr lang="en-US"/>
              <a:t>Tercer nivel</a:t>
            </a:r>
          </a:p>
          <a:p>
            <a:pPr lvl="3"/>
            <a:r>
              <a:rPr lang="en-US"/>
              <a:t>Cuarto nivel</a:t>
            </a:r>
          </a:p>
          <a:p>
            <a:pPr lvl="4"/>
            <a:r>
              <a:rPr lang="en-US"/>
              <a:t>Quinto nivel</a:t>
            </a:r>
          </a:p>
        </p:txBody>
      </p:sp>
      <p:sp>
        <p:nvSpPr>
          <p:cNvPr id="4" name="Marcador de conteni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Haga clic para modificar el estilo de texto del patrón</a:t>
            </a:r>
          </a:p>
          <a:p>
            <a:pPr lvl="1"/>
            <a:r>
              <a:rPr lang="en-US"/>
              <a:t>Segundo nivel</a:t>
            </a:r>
          </a:p>
          <a:p>
            <a:pPr lvl="2"/>
            <a:r>
              <a:rPr lang="en-US"/>
              <a:t>Tercer nivel</a:t>
            </a:r>
          </a:p>
          <a:p>
            <a:pPr lvl="3"/>
            <a:r>
              <a:rPr lang="en-US"/>
              <a:t>Cuarto nivel</a:t>
            </a:r>
          </a:p>
          <a:p>
            <a:pPr lvl="4"/>
            <a:r>
              <a:rPr lang="en-US"/>
              <a:t>Quinto nivel</a:t>
            </a:r>
          </a:p>
        </p:txBody>
      </p:sp>
      <p:sp>
        <p:nvSpPr>
          <p:cNvPr id="5" name="Rectangle 4"/>
          <p:cNvSpPr>
            <a:spLocks noGrp="1" noChangeArrowheads="1"/>
          </p:cNvSpPr>
          <p:nvPr>
            <p:ph type="dt" sz="half" idx="10"/>
          </p:nvPr>
        </p:nvSpPr>
        <p:spPr>
          <a:ln/>
        </p:spPr>
        <p:txBody>
          <a:bodyPr/>
          <a:lstStyle>
            <a:lvl1pPr>
              <a:defRPr/>
            </a:lvl1pPr>
          </a:lstStyle>
          <a:p>
            <a:fld id="{178A2037-C59A-40CC-8799-C7D2C2167B58}" type="datetimeFigureOut">
              <a:rPr lang="es-ES"/>
              <a:pPr/>
              <a:t>12/16/16</a:t>
            </a:fld>
            <a:endParaRPr lang="es-ES" dirty="0"/>
          </a:p>
        </p:txBody>
      </p:sp>
      <p:sp>
        <p:nvSpPr>
          <p:cNvPr id="6" name="Rectangle 5"/>
          <p:cNvSpPr>
            <a:spLocks noGrp="1" noChangeArrowheads="1"/>
          </p:cNvSpPr>
          <p:nvPr>
            <p:ph type="ftr" sz="quarter" idx="11"/>
          </p:nvPr>
        </p:nvSpPr>
        <p:spPr>
          <a:ln/>
        </p:spPr>
        <p:txBody>
          <a:bodyPr/>
          <a:lstStyle>
            <a:lvl1pPr>
              <a:defRPr/>
            </a:lvl1pPr>
          </a:lstStyle>
          <a:p>
            <a:endParaRPr lang="en-US" dirty="0"/>
          </a:p>
        </p:txBody>
      </p:sp>
      <p:sp>
        <p:nvSpPr>
          <p:cNvPr id="7" name="Rectangle 6"/>
          <p:cNvSpPr>
            <a:spLocks noGrp="1" noChangeArrowheads="1"/>
          </p:cNvSpPr>
          <p:nvPr>
            <p:ph type="sldNum" sz="quarter" idx="12"/>
          </p:nvPr>
        </p:nvSpPr>
        <p:spPr>
          <a:ln/>
        </p:spPr>
        <p:txBody>
          <a:bodyPr/>
          <a:lstStyle>
            <a:lvl1pPr>
              <a:defRPr/>
            </a:lvl1pPr>
          </a:lstStyle>
          <a:p>
            <a:fld id="{9B9D416F-4C8A-415E-821D-692F721CA0A1}" type="slidenum">
              <a:rPr lang="es-ES"/>
              <a:pPr/>
              <a:t>‹#›</a:t>
            </a:fld>
            <a:endParaRPr lang="es-E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n-US"/>
              <a:t>Haga clic para modificar el estilo de título del patrón</a:t>
            </a:r>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Haga clic para modificar el estilo de texto del patrón</a:t>
            </a:r>
          </a:p>
          <a:p>
            <a:pPr lvl="1"/>
            <a:r>
              <a:rPr lang="en-US"/>
              <a:t>Segundo nivel</a:t>
            </a:r>
          </a:p>
          <a:p>
            <a:pPr lvl="2"/>
            <a:r>
              <a:rPr lang="en-US"/>
              <a:t>Tercer nivel</a:t>
            </a:r>
          </a:p>
          <a:p>
            <a:pPr lvl="3"/>
            <a:r>
              <a:rPr lang="en-US"/>
              <a:t>Cuarto nivel</a:t>
            </a:r>
          </a:p>
          <a:p>
            <a:pPr lvl="4"/>
            <a:r>
              <a:rPr lang="en-US"/>
              <a:t>Quinto nivel</a:t>
            </a:r>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Haga clic para modificar el estilo de texto del patrón</a:t>
            </a:r>
          </a:p>
          <a:p>
            <a:pPr lvl="1"/>
            <a:r>
              <a:rPr lang="en-US"/>
              <a:t>Segundo nivel</a:t>
            </a:r>
          </a:p>
          <a:p>
            <a:pPr lvl="2"/>
            <a:r>
              <a:rPr lang="en-US"/>
              <a:t>Tercer nivel</a:t>
            </a:r>
          </a:p>
          <a:p>
            <a:pPr lvl="3"/>
            <a:r>
              <a:rPr lang="en-US"/>
              <a:t>Cuarto nivel</a:t>
            </a:r>
          </a:p>
          <a:p>
            <a:pPr lvl="4"/>
            <a:r>
              <a:rPr lang="en-US"/>
              <a:t>Quinto nivel</a:t>
            </a:r>
          </a:p>
        </p:txBody>
      </p:sp>
      <p:sp>
        <p:nvSpPr>
          <p:cNvPr id="7" name="Rectangle 4"/>
          <p:cNvSpPr>
            <a:spLocks noGrp="1" noChangeArrowheads="1"/>
          </p:cNvSpPr>
          <p:nvPr>
            <p:ph type="dt" sz="half" idx="10"/>
          </p:nvPr>
        </p:nvSpPr>
        <p:spPr>
          <a:ln/>
        </p:spPr>
        <p:txBody>
          <a:bodyPr/>
          <a:lstStyle>
            <a:lvl1pPr>
              <a:defRPr/>
            </a:lvl1pPr>
          </a:lstStyle>
          <a:p>
            <a:fld id="{92F8013E-863B-4E1F-83FB-AA9CF5FA7713}" type="datetimeFigureOut">
              <a:rPr lang="es-ES"/>
              <a:pPr/>
              <a:t>12/16/16</a:t>
            </a:fld>
            <a:endParaRPr lang="es-ES" dirty="0"/>
          </a:p>
        </p:txBody>
      </p:sp>
      <p:sp>
        <p:nvSpPr>
          <p:cNvPr id="8" name="Rectangle 5"/>
          <p:cNvSpPr>
            <a:spLocks noGrp="1" noChangeArrowheads="1"/>
          </p:cNvSpPr>
          <p:nvPr>
            <p:ph type="ftr" sz="quarter" idx="11"/>
          </p:nvPr>
        </p:nvSpPr>
        <p:spPr>
          <a:ln/>
        </p:spPr>
        <p:txBody>
          <a:bodyPr/>
          <a:lstStyle>
            <a:lvl1pPr>
              <a:defRPr/>
            </a:lvl1pPr>
          </a:lstStyle>
          <a:p>
            <a:endParaRPr lang="en-US" dirty="0"/>
          </a:p>
        </p:txBody>
      </p:sp>
      <p:sp>
        <p:nvSpPr>
          <p:cNvPr id="9" name="Rectangle 6"/>
          <p:cNvSpPr>
            <a:spLocks noGrp="1" noChangeArrowheads="1"/>
          </p:cNvSpPr>
          <p:nvPr>
            <p:ph type="sldNum" sz="quarter" idx="12"/>
          </p:nvPr>
        </p:nvSpPr>
        <p:spPr>
          <a:ln/>
        </p:spPr>
        <p:txBody>
          <a:bodyPr/>
          <a:lstStyle>
            <a:lvl1pPr>
              <a:defRPr/>
            </a:lvl1pPr>
          </a:lstStyle>
          <a:p>
            <a:fld id="{79DCB56D-64BC-4A8F-88A8-E71E323F0FD1}" type="slidenum">
              <a:rPr lang="es-ES"/>
              <a:pPr/>
              <a:t>‹#›</a:t>
            </a:fld>
            <a:endParaRPr lang="es-E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a:t>Haga clic para modificar el estilo de título del patrón</a:t>
            </a:r>
          </a:p>
        </p:txBody>
      </p:sp>
      <p:sp>
        <p:nvSpPr>
          <p:cNvPr id="3" name="Rectangle 4"/>
          <p:cNvSpPr>
            <a:spLocks noGrp="1" noChangeArrowheads="1"/>
          </p:cNvSpPr>
          <p:nvPr>
            <p:ph type="dt" sz="half" idx="10"/>
          </p:nvPr>
        </p:nvSpPr>
        <p:spPr>
          <a:ln/>
        </p:spPr>
        <p:txBody>
          <a:bodyPr/>
          <a:lstStyle>
            <a:lvl1pPr>
              <a:defRPr/>
            </a:lvl1pPr>
          </a:lstStyle>
          <a:p>
            <a:fld id="{55CC3773-94C7-45D0-B989-FEA93634B235}" type="datetimeFigureOut">
              <a:rPr lang="es-ES"/>
              <a:pPr/>
              <a:t>12/16/16</a:t>
            </a:fld>
            <a:endParaRPr lang="es-ES" dirty="0"/>
          </a:p>
        </p:txBody>
      </p:sp>
      <p:sp>
        <p:nvSpPr>
          <p:cNvPr id="4" name="Rectangle 5"/>
          <p:cNvSpPr>
            <a:spLocks noGrp="1" noChangeArrowheads="1"/>
          </p:cNvSpPr>
          <p:nvPr>
            <p:ph type="ftr" sz="quarter" idx="11"/>
          </p:nvPr>
        </p:nvSpPr>
        <p:spPr>
          <a:ln/>
        </p:spPr>
        <p:txBody>
          <a:bodyPr/>
          <a:lstStyle>
            <a:lvl1pPr>
              <a:defRPr/>
            </a:lvl1pPr>
          </a:lstStyle>
          <a:p>
            <a:endParaRPr lang="en-US" dirty="0"/>
          </a:p>
        </p:txBody>
      </p:sp>
      <p:sp>
        <p:nvSpPr>
          <p:cNvPr id="5" name="Rectangle 6"/>
          <p:cNvSpPr>
            <a:spLocks noGrp="1" noChangeArrowheads="1"/>
          </p:cNvSpPr>
          <p:nvPr>
            <p:ph type="sldNum" sz="quarter" idx="12"/>
          </p:nvPr>
        </p:nvSpPr>
        <p:spPr>
          <a:ln/>
        </p:spPr>
        <p:txBody>
          <a:bodyPr/>
          <a:lstStyle>
            <a:lvl1pPr>
              <a:defRPr/>
            </a:lvl1pPr>
          </a:lstStyle>
          <a:p>
            <a:fld id="{47D23E23-B9F6-41A9-B030-958CC6B4EB80}" type="slidenum">
              <a:rPr lang="es-ES"/>
              <a:pPr/>
              <a:t>‹#›</a:t>
            </a:fld>
            <a:endParaRPr lang="es-E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62B8B6A2-3E47-450C-B9F9-CAC6A26D6CD7}" type="datetimeFigureOut">
              <a:rPr lang="es-ES"/>
              <a:pPr/>
              <a:t>12/16/16</a:t>
            </a:fld>
            <a:endParaRPr lang="es-ES" dirty="0"/>
          </a:p>
        </p:txBody>
      </p:sp>
      <p:sp>
        <p:nvSpPr>
          <p:cNvPr id="3" name="Rectangle 5"/>
          <p:cNvSpPr>
            <a:spLocks noGrp="1" noChangeArrowheads="1"/>
          </p:cNvSpPr>
          <p:nvPr>
            <p:ph type="ftr" sz="quarter" idx="11"/>
          </p:nvPr>
        </p:nvSpPr>
        <p:spPr>
          <a:ln/>
        </p:spPr>
        <p:txBody>
          <a:bodyPr/>
          <a:lstStyle>
            <a:lvl1pPr>
              <a:defRPr/>
            </a:lvl1pPr>
          </a:lstStyle>
          <a:p>
            <a:endParaRPr lang="en-US" dirty="0"/>
          </a:p>
        </p:txBody>
      </p:sp>
      <p:sp>
        <p:nvSpPr>
          <p:cNvPr id="4" name="Rectangle 6"/>
          <p:cNvSpPr>
            <a:spLocks noGrp="1" noChangeArrowheads="1"/>
          </p:cNvSpPr>
          <p:nvPr>
            <p:ph type="sldNum" sz="quarter" idx="12"/>
          </p:nvPr>
        </p:nvSpPr>
        <p:spPr>
          <a:ln/>
        </p:spPr>
        <p:txBody>
          <a:bodyPr/>
          <a:lstStyle>
            <a:lvl1pPr>
              <a:defRPr/>
            </a:lvl1pPr>
          </a:lstStyle>
          <a:p>
            <a:fld id="{1F392F4E-97D6-4942-8462-7780853F1330}" type="slidenum">
              <a:rPr lang="es-ES"/>
              <a:pPr/>
              <a:t>‹#›</a:t>
            </a:fld>
            <a:endParaRPr lang="es-E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en-US"/>
              <a:t>Haga clic para modificar el estilo de título del patrón</a:t>
            </a:r>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Haga clic para modificar el estilo de texto del patrón</a:t>
            </a:r>
          </a:p>
          <a:p>
            <a:pPr lvl="1"/>
            <a:r>
              <a:rPr lang="en-US"/>
              <a:t>Segundo nivel</a:t>
            </a:r>
          </a:p>
          <a:p>
            <a:pPr lvl="2"/>
            <a:r>
              <a:rPr lang="en-US"/>
              <a:t>Tercer nivel</a:t>
            </a:r>
          </a:p>
          <a:p>
            <a:pPr lvl="3"/>
            <a:r>
              <a:rPr lang="en-US"/>
              <a:t>Cuarto nivel</a:t>
            </a:r>
          </a:p>
          <a:p>
            <a:pPr lvl="4"/>
            <a:r>
              <a:rPr lang="en-US"/>
              <a:t>Quinto nivel</a:t>
            </a:r>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fld id="{453C8453-F611-4E29-A499-97C02A669F18}" type="datetimeFigureOut">
              <a:rPr lang="es-ES"/>
              <a:pPr/>
              <a:t>12/16/16</a:t>
            </a:fld>
            <a:endParaRPr lang="es-ES" dirty="0"/>
          </a:p>
        </p:txBody>
      </p:sp>
      <p:sp>
        <p:nvSpPr>
          <p:cNvPr id="6" name="Rectangle 5"/>
          <p:cNvSpPr>
            <a:spLocks noGrp="1" noChangeArrowheads="1"/>
          </p:cNvSpPr>
          <p:nvPr>
            <p:ph type="ftr" sz="quarter" idx="11"/>
          </p:nvPr>
        </p:nvSpPr>
        <p:spPr>
          <a:ln/>
        </p:spPr>
        <p:txBody>
          <a:bodyPr/>
          <a:lstStyle>
            <a:lvl1pPr>
              <a:defRPr/>
            </a:lvl1pPr>
          </a:lstStyle>
          <a:p>
            <a:endParaRPr lang="en-US" dirty="0"/>
          </a:p>
        </p:txBody>
      </p:sp>
      <p:sp>
        <p:nvSpPr>
          <p:cNvPr id="7" name="Rectangle 6"/>
          <p:cNvSpPr>
            <a:spLocks noGrp="1" noChangeArrowheads="1"/>
          </p:cNvSpPr>
          <p:nvPr>
            <p:ph type="sldNum" sz="quarter" idx="12"/>
          </p:nvPr>
        </p:nvSpPr>
        <p:spPr>
          <a:ln/>
        </p:spPr>
        <p:txBody>
          <a:bodyPr/>
          <a:lstStyle>
            <a:lvl1pPr>
              <a:defRPr/>
            </a:lvl1pPr>
          </a:lstStyle>
          <a:p>
            <a:fld id="{01A487F1-0EF7-4756-A3FF-7944F57693E8}" type="slidenum">
              <a:rPr lang="es-ES"/>
              <a:pPr/>
              <a:t>‹#›</a:t>
            </a:fld>
            <a:endParaRPr lang="es-E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n-US"/>
              <a:t>Haga clic para modificar el estilo de título del patrón</a:t>
            </a:r>
          </a:p>
        </p:txBody>
      </p:sp>
      <p:sp>
        <p:nvSpPr>
          <p:cNvPr id="3" name="Marcador de posición de imagen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fld id="{5883E657-C1C5-4DF8-9934-E1611B7ADAD5}" type="datetimeFigureOut">
              <a:rPr lang="es-ES"/>
              <a:pPr/>
              <a:t>12/16/16</a:t>
            </a:fld>
            <a:endParaRPr lang="es-ES" dirty="0"/>
          </a:p>
        </p:txBody>
      </p:sp>
      <p:sp>
        <p:nvSpPr>
          <p:cNvPr id="6" name="Rectangle 5"/>
          <p:cNvSpPr>
            <a:spLocks noGrp="1" noChangeArrowheads="1"/>
          </p:cNvSpPr>
          <p:nvPr>
            <p:ph type="ftr" sz="quarter" idx="11"/>
          </p:nvPr>
        </p:nvSpPr>
        <p:spPr>
          <a:ln/>
        </p:spPr>
        <p:txBody>
          <a:bodyPr/>
          <a:lstStyle>
            <a:lvl1pPr>
              <a:defRPr/>
            </a:lvl1pPr>
          </a:lstStyle>
          <a:p>
            <a:endParaRPr lang="en-US" dirty="0"/>
          </a:p>
        </p:txBody>
      </p:sp>
      <p:sp>
        <p:nvSpPr>
          <p:cNvPr id="7" name="Rectangle 6"/>
          <p:cNvSpPr>
            <a:spLocks noGrp="1" noChangeArrowheads="1"/>
          </p:cNvSpPr>
          <p:nvPr>
            <p:ph type="sldNum" sz="quarter" idx="12"/>
          </p:nvPr>
        </p:nvSpPr>
        <p:spPr>
          <a:ln/>
        </p:spPr>
        <p:txBody>
          <a:bodyPr/>
          <a:lstStyle>
            <a:lvl1pPr>
              <a:defRPr/>
            </a:lvl1pPr>
          </a:lstStyle>
          <a:p>
            <a:fld id="{1615456D-DC58-4110-BED0-FB4EA1722EF1}" type="slidenum">
              <a:rPr lang="es-ES"/>
              <a:pPr/>
              <a:t>‹#›</a:t>
            </a:fld>
            <a:endParaRPr lang="es-E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4" Type="http://schemas.openxmlformats.org/officeDocument/2006/relationships/slideLayout" Target="../slideLayouts/slideLayout17.xml"/><Relationship Id="rId5" Type="http://schemas.openxmlformats.org/officeDocument/2006/relationships/slideLayout" Target="../slideLayouts/slideLayout18.xml"/><Relationship Id="rId6" Type="http://schemas.openxmlformats.org/officeDocument/2006/relationships/slideLayout" Target="../slideLayouts/slideLayout19.xml"/><Relationship Id="rId7" Type="http://schemas.openxmlformats.org/officeDocument/2006/relationships/slideLayout" Target="../slideLayouts/slideLayout20.xml"/><Relationship Id="rId8" Type="http://schemas.openxmlformats.org/officeDocument/2006/relationships/theme" Target="../theme/theme2.xml"/><Relationship Id="rId9" Type="http://schemas.openxmlformats.org/officeDocument/2006/relationships/image" Target="../media/image2.jpeg"/><Relationship Id="rId10" Type="http://schemas.openxmlformats.org/officeDocument/2006/relationships/image" Target="../media/image3.jpeg"/><Relationship Id="rId1" Type="http://schemas.openxmlformats.org/officeDocument/2006/relationships/slideLayout" Target="../slideLayouts/slideLayout14.xml"/><Relationship Id="rId2"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3.xml"/><Relationship Id="rId4" Type="http://schemas.openxmlformats.org/officeDocument/2006/relationships/slideLayout" Target="../slideLayouts/slideLayout24.xml"/><Relationship Id="rId5" Type="http://schemas.openxmlformats.org/officeDocument/2006/relationships/theme" Target="../theme/theme3.xml"/><Relationship Id="rId6" Type="http://schemas.openxmlformats.org/officeDocument/2006/relationships/image" Target="../media/image4.jpeg"/><Relationship Id="rId1" Type="http://schemas.openxmlformats.org/officeDocument/2006/relationships/slideLayout" Target="../slideLayouts/slideLayout21.xml"/><Relationship Id="rId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 name="Picture 3"/>
          <p:cNvPicPr>
            <a:picLocks noChangeAspect="1" noChangeArrowheads="1"/>
          </p:cNvPicPr>
          <p:nvPr userDrawn="1"/>
        </p:nvPicPr>
        <p:blipFill>
          <a:blip r:embed="rId15" cstate="email"/>
          <a:srcRect/>
          <a:stretch>
            <a:fillRect/>
          </a:stretch>
        </p:blipFill>
        <p:spPr bwMode="auto">
          <a:xfrm>
            <a:off x="-71470" y="-25"/>
            <a:ext cx="9215470" cy="6904653"/>
          </a:xfrm>
          <a:prstGeom prst="rect">
            <a:avLst/>
          </a:prstGeom>
          <a:noFill/>
          <a:ln w="9525">
            <a:noFill/>
            <a:miter lim="800000"/>
            <a:headEnd/>
            <a:tailEnd/>
          </a:ln>
          <a:effectLst/>
        </p:spPr>
      </p:pic>
      <p:sp>
        <p:nvSpPr>
          <p:cNvPr id="819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819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22426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E5BCC247-6CCF-4D2A-8A44-6D5C5BCC3D6C}" type="datetimeFigureOut">
              <a:rPr lang="es-ES"/>
              <a:pPr/>
              <a:t>12/16/16</a:t>
            </a:fld>
            <a:endParaRPr lang="es-ES" dirty="0"/>
          </a:p>
        </p:txBody>
      </p:sp>
      <p:sp>
        <p:nvSpPr>
          <p:cNvPr id="22426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dirty="0"/>
          </a:p>
        </p:txBody>
      </p:sp>
      <p:sp>
        <p:nvSpPr>
          <p:cNvPr id="22426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C540052B-E375-40EB-82BF-DF41FCE5E37D}" type="slidenum">
              <a:rPr lang="es-ES"/>
              <a:pPr/>
              <a:t>‹#›</a:t>
            </a:fld>
            <a:endParaRPr lang="es-ES" dirty="0"/>
          </a:p>
        </p:txBody>
      </p:sp>
    </p:spTree>
  </p:cSld>
  <p:clrMap bg1="lt1" tx1="dk1" bg2="lt2" tx2="dk2" accent1="accent1" accent2="accent2" accent3="accent3" accent4="accent4" accent5="accent5" accent6="accent6" hlink="hlink" folHlink="folHlink"/>
  <p:sldLayoutIdLst>
    <p:sldLayoutId id="2147484393" r:id="rId1"/>
    <p:sldLayoutId id="2147484361" r:id="rId2"/>
    <p:sldLayoutId id="2147484362" r:id="rId3"/>
    <p:sldLayoutId id="2147484363" r:id="rId4"/>
    <p:sldLayoutId id="2147484364" r:id="rId5"/>
    <p:sldLayoutId id="2147484365" r:id="rId6"/>
    <p:sldLayoutId id="2147484366" r:id="rId7"/>
    <p:sldLayoutId id="2147484367" r:id="rId8"/>
    <p:sldLayoutId id="2147484368" r:id="rId9"/>
    <p:sldLayoutId id="2147484369" r:id="rId10"/>
    <p:sldLayoutId id="2147484370" r:id="rId11"/>
    <p:sldLayoutId id="2147484405" r:id="rId12"/>
    <p:sldLayoutId id="2147484407"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 name="Picture 2"/>
          <p:cNvPicPr>
            <a:picLocks noChangeAspect="1" noChangeArrowheads="1"/>
          </p:cNvPicPr>
          <p:nvPr userDrawn="1"/>
        </p:nvPicPr>
        <p:blipFill>
          <a:blip r:embed="rId9" cstate="email"/>
          <a:srcRect/>
          <a:stretch>
            <a:fillRect/>
          </a:stretch>
        </p:blipFill>
        <p:spPr bwMode="auto">
          <a:xfrm>
            <a:off x="-32" y="-24"/>
            <a:ext cx="9144032" cy="6858024"/>
          </a:xfrm>
          <a:prstGeom prst="rect">
            <a:avLst/>
          </a:prstGeom>
          <a:noFill/>
          <a:ln w="9525">
            <a:noFill/>
            <a:miter lim="800000"/>
            <a:headEnd/>
            <a:tailEnd/>
          </a:ln>
          <a:effectLst/>
        </p:spPr>
      </p:pic>
      <p:sp>
        <p:nvSpPr>
          <p:cNvPr id="9218" name="Rectangle 2"/>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endParaRPr lang="es-ES" smtClean="0"/>
          </a:p>
        </p:txBody>
      </p:sp>
      <p:sp>
        <p:nvSpPr>
          <p:cNvPr id="219139" name="Rectangle 3"/>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tx2"/>
                </a:solidFill>
              </a:defRPr>
            </a:lvl1pPr>
          </a:lstStyle>
          <a:p>
            <a:fld id="{2D538ABE-10DA-4799-8D41-4D60EB03D8E3}" type="datetimeFigureOut">
              <a:rPr lang="es-ES"/>
              <a:pPr/>
              <a:t>12/16/16</a:t>
            </a:fld>
            <a:endParaRPr lang="es-ES" dirty="0"/>
          </a:p>
        </p:txBody>
      </p:sp>
      <p:sp>
        <p:nvSpPr>
          <p:cNvPr id="219140" name="Rectangle 4"/>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tx2"/>
                </a:solidFill>
              </a:defRPr>
            </a:lvl1pPr>
          </a:lstStyle>
          <a:p>
            <a:endParaRPr lang="en-US" dirty="0"/>
          </a:p>
        </p:txBody>
      </p:sp>
      <p:sp>
        <p:nvSpPr>
          <p:cNvPr id="219141" name="Rectangle 5"/>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tx2"/>
                </a:solidFill>
              </a:defRPr>
            </a:lvl1pPr>
          </a:lstStyle>
          <a:p>
            <a:fld id="{F97A38D4-113B-4ED9-B9BF-DAEF55EAE4B2}" type="slidenum">
              <a:rPr lang="es-ES"/>
              <a:pPr/>
              <a:t>‹#›</a:t>
            </a:fld>
            <a:endParaRPr lang="es-ES" dirty="0"/>
          </a:p>
        </p:txBody>
      </p:sp>
      <p:pic>
        <p:nvPicPr>
          <p:cNvPr id="9223" name="Imagen 9" descr="pie.jpg"/>
          <p:cNvPicPr>
            <a:picLocks noChangeAspect="1"/>
          </p:cNvPicPr>
          <p:nvPr/>
        </p:nvPicPr>
        <p:blipFill>
          <a:blip r:embed="rId10" cstate="email"/>
          <a:srcRect/>
          <a:stretch>
            <a:fillRect/>
          </a:stretch>
        </p:blipFill>
        <p:spPr bwMode="auto">
          <a:xfrm>
            <a:off x="457200" y="9536113"/>
            <a:ext cx="9144000" cy="407987"/>
          </a:xfrm>
          <a:prstGeom prst="rect">
            <a:avLst/>
          </a:prstGeom>
          <a:noFill/>
          <a:ln w="9525">
            <a:noFill/>
            <a:miter lim="800000"/>
            <a:headEnd/>
            <a:tailEnd/>
          </a:ln>
        </p:spPr>
      </p:pic>
      <p:sp>
        <p:nvSpPr>
          <p:cNvPr id="9224" name="Rectangle 8"/>
          <p:cNvSpPr>
            <a:spLocks noGrp="1" noChangeArrowheads="1"/>
          </p:cNvSpPr>
          <p:nvPr>
            <p:ph type="title"/>
          </p:nvPr>
        </p:nvSpPr>
        <p:spPr bwMode="auto">
          <a:xfrm>
            <a:off x="279400" y="71438"/>
            <a:ext cx="4572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Tree>
  </p:cSld>
  <p:clrMap bg1="lt1" tx1="dk1" bg2="lt2" tx2="dk2" accent1="accent1" accent2="accent2" accent3="accent3" accent4="accent4" accent5="accent5" accent6="accent6" hlink="hlink" folHlink="folHlink"/>
  <p:sldLayoutIdLst>
    <p:sldLayoutId id="2147484371" r:id="rId1"/>
    <p:sldLayoutId id="2147484376" r:id="rId2"/>
    <p:sldLayoutId id="2147484377" r:id="rId3"/>
    <p:sldLayoutId id="2147484379" r:id="rId4"/>
    <p:sldLayoutId id="2147484380" r:id="rId5"/>
    <p:sldLayoutId id="2147484381" r:id="rId6"/>
    <p:sldLayoutId id="2147484406" r:id="rId7"/>
  </p:sldLayoutIdLst>
  <p:txStyles>
    <p:title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Calibri" pitchFamily="34" charset="0"/>
        </a:defRPr>
      </a:lvl2pPr>
      <a:lvl3pPr algn="l" rtl="0" eaLnBrk="0" fontAlgn="base" hangingPunct="0">
        <a:spcBef>
          <a:spcPct val="0"/>
        </a:spcBef>
        <a:spcAft>
          <a:spcPct val="0"/>
        </a:spcAft>
        <a:defRPr sz="3600">
          <a:solidFill>
            <a:schemeClr val="tx2"/>
          </a:solidFill>
          <a:latin typeface="Calibri" pitchFamily="34" charset="0"/>
        </a:defRPr>
      </a:lvl3pPr>
      <a:lvl4pPr algn="l" rtl="0" eaLnBrk="0" fontAlgn="base" hangingPunct="0">
        <a:spcBef>
          <a:spcPct val="0"/>
        </a:spcBef>
        <a:spcAft>
          <a:spcPct val="0"/>
        </a:spcAft>
        <a:defRPr sz="3600">
          <a:solidFill>
            <a:schemeClr val="tx2"/>
          </a:solidFill>
          <a:latin typeface="Calibri" pitchFamily="34" charset="0"/>
        </a:defRPr>
      </a:lvl4pPr>
      <a:lvl5pPr algn="l" rtl="0" eaLnBrk="0" fontAlgn="base" hangingPunct="0">
        <a:spcBef>
          <a:spcPct val="0"/>
        </a:spcBef>
        <a:spcAft>
          <a:spcPct val="0"/>
        </a:spcAft>
        <a:defRPr sz="3600">
          <a:solidFill>
            <a:schemeClr val="tx2"/>
          </a:solidFill>
          <a:latin typeface="Calibri" pitchFamily="34" charset="0"/>
        </a:defRPr>
      </a:lvl5pPr>
      <a:lvl6pPr marL="457200" algn="l" rtl="0" fontAlgn="base">
        <a:spcBef>
          <a:spcPct val="0"/>
        </a:spcBef>
        <a:spcAft>
          <a:spcPct val="0"/>
        </a:spcAft>
        <a:defRPr sz="3600">
          <a:solidFill>
            <a:schemeClr val="tx2"/>
          </a:solidFill>
          <a:latin typeface="Calibri" pitchFamily="34" charset="0"/>
        </a:defRPr>
      </a:lvl6pPr>
      <a:lvl7pPr marL="914400" algn="l" rtl="0" fontAlgn="base">
        <a:spcBef>
          <a:spcPct val="0"/>
        </a:spcBef>
        <a:spcAft>
          <a:spcPct val="0"/>
        </a:spcAft>
        <a:defRPr sz="3600">
          <a:solidFill>
            <a:schemeClr val="tx2"/>
          </a:solidFill>
          <a:latin typeface="Calibri" pitchFamily="34" charset="0"/>
        </a:defRPr>
      </a:lvl7pPr>
      <a:lvl8pPr marL="1371600" algn="l" rtl="0" fontAlgn="base">
        <a:spcBef>
          <a:spcPct val="0"/>
        </a:spcBef>
        <a:spcAft>
          <a:spcPct val="0"/>
        </a:spcAft>
        <a:defRPr sz="3600">
          <a:solidFill>
            <a:schemeClr val="tx2"/>
          </a:solidFill>
          <a:latin typeface="Calibri" pitchFamily="34" charset="0"/>
        </a:defRPr>
      </a:lvl8pPr>
      <a:lvl9pPr marL="1828800" algn="l" rtl="0" fontAlgn="base">
        <a:spcBef>
          <a:spcPct val="0"/>
        </a:spcBef>
        <a:spcAft>
          <a:spcPct val="0"/>
        </a:spcAft>
        <a:defRPr sz="3600">
          <a:solidFill>
            <a:schemeClr val="tx2"/>
          </a:solidFill>
          <a:latin typeface="Calibri" pitchFamily="34"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400">
          <a:solidFill>
            <a:schemeClr val="tx1"/>
          </a:solidFill>
          <a:latin typeface="+mn-lt"/>
        </a:defRPr>
      </a:lvl5pPr>
      <a:lvl6pPr marL="2514600" indent="-228600" algn="l" rtl="0" fontAlgn="base">
        <a:spcBef>
          <a:spcPct val="20000"/>
        </a:spcBef>
        <a:spcAft>
          <a:spcPct val="0"/>
        </a:spcAft>
        <a:buChar char="»"/>
        <a:defRPr sz="2400">
          <a:solidFill>
            <a:schemeClr val="tx1"/>
          </a:solidFill>
          <a:latin typeface="+mn-lt"/>
        </a:defRPr>
      </a:lvl6pPr>
      <a:lvl7pPr marL="2971800" indent="-228600" algn="l" rtl="0" fontAlgn="base">
        <a:spcBef>
          <a:spcPct val="20000"/>
        </a:spcBef>
        <a:spcAft>
          <a:spcPct val="0"/>
        </a:spcAft>
        <a:buChar char="»"/>
        <a:defRPr sz="2400">
          <a:solidFill>
            <a:schemeClr val="tx1"/>
          </a:solidFill>
          <a:latin typeface="+mn-lt"/>
        </a:defRPr>
      </a:lvl7pPr>
      <a:lvl8pPr marL="3429000" indent="-228600" algn="l" rtl="0" fontAlgn="base">
        <a:spcBef>
          <a:spcPct val="20000"/>
        </a:spcBef>
        <a:spcAft>
          <a:spcPct val="0"/>
        </a:spcAft>
        <a:buChar char="»"/>
        <a:defRPr sz="2400">
          <a:solidFill>
            <a:schemeClr val="tx1"/>
          </a:solidFill>
          <a:latin typeface="+mn-lt"/>
        </a:defRPr>
      </a:lvl8pPr>
      <a:lvl9pPr marL="3886200" indent="-228600" algn="l" rtl="0" fontAlgn="base">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6" cstate="email"/>
          <a:srcRect/>
          <a:stretch>
            <a:fillRect/>
          </a:stretch>
        </p:blipFill>
        <p:spPr bwMode="auto">
          <a:xfrm>
            <a:off x="-32" y="-24"/>
            <a:ext cx="9144032" cy="6858024"/>
          </a:xfrm>
          <a:prstGeom prst="rect">
            <a:avLst/>
          </a:prstGeom>
          <a:noFill/>
          <a:ln w="9525">
            <a:noFill/>
            <a:miter lim="800000"/>
            <a:headEnd/>
            <a:tailEnd/>
          </a:ln>
          <a:effectLst/>
        </p:spPr>
      </p:pic>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6E757C-E84C-4A7F-8A5D-C3E409454D55}" type="datetimeFigureOut">
              <a:rPr lang="es-PE" smtClean="0"/>
              <a:pPr/>
              <a:t>12/16/16</a:t>
            </a:fld>
            <a:endParaRPr lang="es-PE" dirty="0"/>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E" dirty="0"/>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667513-DD3E-4D5E-A310-49B8CC88B036}" type="slidenum">
              <a:rPr lang="es-PE" smtClean="0"/>
              <a:pPr/>
              <a:t>‹#›</a:t>
            </a:fld>
            <a:endParaRPr lang="es-PE" dirty="0"/>
          </a:p>
        </p:txBody>
      </p:sp>
    </p:spTree>
  </p:cSld>
  <p:clrMap bg1="lt1" tx1="dk1" bg2="lt2" tx2="dk2" accent1="accent1" accent2="accent2" accent3="accent3" accent4="accent4" accent5="accent5" accent6="accent6" hlink="hlink" folHlink="folHlink"/>
  <p:sldLayoutIdLst>
    <p:sldLayoutId id="2147484395" r:id="rId1"/>
    <p:sldLayoutId id="2147484401" r:id="rId2"/>
    <p:sldLayoutId id="2147484402" r:id="rId3"/>
    <p:sldLayoutId id="2147484403" r:id="rId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chart" Target="../charts/chart12.xml"/><Relationship Id="rId4" Type="http://schemas.openxmlformats.org/officeDocument/2006/relationships/chart" Target="../charts/chart13.xml"/><Relationship Id="rId5" Type="http://schemas.openxmlformats.org/officeDocument/2006/relationships/chart" Target="../charts/chart14.xml"/><Relationship Id="rId1" Type="http://schemas.openxmlformats.org/officeDocument/2006/relationships/slideLayout" Target="../slideLayouts/slideLayout16.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8.xml"/><Relationship Id="rId3" Type="http://schemas.openxmlformats.org/officeDocument/2006/relationships/chart" Target="../charts/chart15.xml"/></Relationships>
</file>

<file path=ppt/slides/_rels/slide12.xml.rels><?xml version="1.0" encoding="UTF-8" standalone="yes"?>
<Relationships xmlns="http://schemas.openxmlformats.org/package/2006/relationships"><Relationship Id="rId3" Type="http://schemas.openxmlformats.org/officeDocument/2006/relationships/chart" Target="../charts/chart16.xml"/><Relationship Id="rId4" Type="http://schemas.openxmlformats.org/officeDocument/2006/relationships/chart" Target="../charts/chart17.xml"/><Relationship Id="rId1" Type="http://schemas.openxmlformats.org/officeDocument/2006/relationships/slideLayout" Target="../slideLayouts/slideLayout16.xml"/><Relationship Id="rId2"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3" Type="http://schemas.openxmlformats.org/officeDocument/2006/relationships/chart" Target="../charts/chart18.xml"/><Relationship Id="rId4" Type="http://schemas.openxmlformats.org/officeDocument/2006/relationships/chart" Target="../charts/chart19.xml"/><Relationship Id="rId1" Type="http://schemas.openxmlformats.org/officeDocument/2006/relationships/slideLayout" Target="../slideLayouts/slideLayout16.xml"/><Relationship Id="rId2" Type="http://schemas.openxmlformats.org/officeDocument/2006/relationships/notesSlide" Target="../notesSlides/notesSlide10.xml"/></Relationships>
</file>

<file path=ppt/slides/_rels/slide14.xml.rels><?xml version="1.0" encoding="UTF-8" standalone="yes"?>
<Relationships xmlns="http://schemas.openxmlformats.org/package/2006/relationships"><Relationship Id="rId3" Type="http://schemas.openxmlformats.org/officeDocument/2006/relationships/chart" Target="../charts/chart20.xml"/><Relationship Id="rId4" Type="http://schemas.openxmlformats.org/officeDocument/2006/relationships/chart" Target="../charts/chart21.xml"/><Relationship Id="rId1" Type="http://schemas.openxmlformats.org/officeDocument/2006/relationships/slideLayout" Target="../slideLayouts/slideLayout16.xml"/><Relationship Id="rId2" Type="http://schemas.openxmlformats.org/officeDocument/2006/relationships/notesSlide" Target="../notesSlides/notesSlide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2.xml"/><Relationship Id="rId3" Type="http://schemas.openxmlformats.org/officeDocument/2006/relationships/chart" Target="../charts/chart2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8.xml"/><Relationship Id="rId3" Type="http://schemas.openxmlformats.org/officeDocument/2006/relationships/image" Target="../media/image5.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9.xml"/><Relationship Id="rId3" Type="http://schemas.openxmlformats.org/officeDocument/2006/relationships/image" Target="../media/image6.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2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1.xml"/><Relationship Id="rId3" Type="http://schemas.openxmlformats.org/officeDocument/2006/relationships/chart" Target="../charts/chart2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3.xml"/><Relationship Id="rId3" Type="http://schemas.openxmlformats.org/officeDocument/2006/relationships/image" Target="../media/image7.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4.xml"/><Relationship Id="rId3" Type="http://schemas.openxmlformats.org/officeDocument/2006/relationships/image" Target="../media/image8.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chart" Target="../charts/chart24.xml"/><Relationship Id="rId5" Type="http://schemas.openxmlformats.org/officeDocument/2006/relationships/chart" Target="../charts/chart25.xml"/><Relationship Id="rId1" Type="http://schemas.openxmlformats.org/officeDocument/2006/relationships/slideLayout" Target="../slideLayouts/slideLayout16.xml"/><Relationship Id="rId2" Type="http://schemas.openxmlformats.org/officeDocument/2006/relationships/notesSlide" Target="../notesSlides/notesSlide2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6.xml"/><Relationship Id="rId3" Type="http://schemas.openxmlformats.org/officeDocument/2006/relationships/image" Target="../media/image10.png"/></Relationships>
</file>

<file path=ppt/slides/_rels/slide32.xml.rels><?xml version="1.0" encoding="UTF-8" standalone="yes"?>
<Relationships xmlns="http://schemas.openxmlformats.org/package/2006/relationships"><Relationship Id="rId3" Type="http://schemas.openxmlformats.org/officeDocument/2006/relationships/chart" Target="../charts/chart26.xml"/><Relationship Id="rId4" Type="http://schemas.openxmlformats.org/officeDocument/2006/relationships/chart" Target="../charts/chart27.xml"/><Relationship Id="rId5" Type="http://schemas.openxmlformats.org/officeDocument/2006/relationships/chart" Target="../charts/chart28.xml"/><Relationship Id="rId1" Type="http://schemas.openxmlformats.org/officeDocument/2006/relationships/slideLayout" Target="../slideLayouts/slideLayout16.xml"/><Relationship Id="rId2" Type="http://schemas.openxmlformats.org/officeDocument/2006/relationships/notesSlide" Target="../notesSlides/notesSlide2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8.xml"/><Relationship Id="rId3" Type="http://schemas.openxmlformats.org/officeDocument/2006/relationships/image" Target="../media/image11.jpeg"/></Relationships>
</file>

<file path=ppt/slides/_rels/slide34.xml.rels><?xml version="1.0" encoding="UTF-8" standalone="yes"?>
<Relationships xmlns="http://schemas.openxmlformats.org/package/2006/relationships"><Relationship Id="rId3" Type="http://schemas.openxmlformats.org/officeDocument/2006/relationships/chart" Target="../charts/chart29.xml"/><Relationship Id="rId4" Type="http://schemas.openxmlformats.org/officeDocument/2006/relationships/chart" Target="../charts/chart30.xml"/><Relationship Id="rId1" Type="http://schemas.openxmlformats.org/officeDocument/2006/relationships/slideLayout" Target="../slideLayouts/slideLayout16.xml"/><Relationship Id="rId2" Type="http://schemas.openxmlformats.org/officeDocument/2006/relationships/notesSlide" Target="../notesSlides/notesSlide2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0.xml"/><Relationship Id="rId3" Type="http://schemas.openxmlformats.org/officeDocument/2006/relationships/image" Target="../media/image12.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1.xml"/><Relationship Id="rId3" Type="http://schemas.openxmlformats.org/officeDocument/2006/relationships/chart" Target="../charts/chart3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2.xml"/><Relationship Id="rId3" Type="http://schemas.openxmlformats.org/officeDocument/2006/relationships/image" Target="../media/image13.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3.xml"/><Relationship Id="rId3" Type="http://schemas.openxmlformats.org/officeDocument/2006/relationships/chart" Target="../charts/chart3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4.xml"/><Relationship Id="rId3" Type="http://schemas.openxmlformats.org/officeDocument/2006/relationships/image" Target="../media/image14.jpe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4" Type="http://schemas.openxmlformats.org/officeDocument/2006/relationships/chart" Target="../charts/chart2.xml"/><Relationship Id="rId1" Type="http://schemas.openxmlformats.org/officeDocument/2006/relationships/slideLayout" Target="../slideLayouts/slideLayout16.xml"/><Relationship Id="rId2" Type="http://schemas.openxmlformats.org/officeDocument/2006/relationships/notesSlide" Target="../notesSlides/notesSlide2.xml"/></Relationships>
</file>

<file path=ppt/slides/_rels/slide40.xml.rels><?xml version="1.0" encoding="UTF-8" standalone="yes"?>
<Relationships xmlns="http://schemas.openxmlformats.org/package/2006/relationships"><Relationship Id="rId3" Type="http://schemas.openxmlformats.org/officeDocument/2006/relationships/chart" Target="../charts/chart33.xml"/><Relationship Id="rId4" Type="http://schemas.openxmlformats.org/officeDocument/2006/relationships/chart" Target="../charts/chart34.xml"/><Relationship Id="rId1" Type="http://schemas.openxmlformats.org/officeDocument/2006/relationships/slideLayout" Target="../slideLayouts/slideLayout16.xml"/><Relationship Id="rId2" Type="http://schemas.openxmlformats.org/officeDocument/2006/relationships/notesSlide" Target="../notesSlides/notesSlide3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15.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6.xml"/><Relationship Id="rId3" Type="http://schemas.openxmlformats.org/officeDocument/2006/relationships/chart" Target="../charts/chart3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7.xml"/><Relationship Id="rId3" Type="http://schemas.openxmlformats.org/officeDocument/2006/relationships/image" Target="../media/image16.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39.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4" Type="http://schemas.openxmlformats.org/officeDocument/2006/relationships/chart" Target="../charts/chart4.xml"/><Relationship Id="rId1" Type="http://schemas.openxmlformats.org/officeDocument/2006/relationships/slideLayout" Target="../slideLayouts/slideLayout16.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3" Type="http://schemas.openxmlformats.org/officeDocument/2006/relationships/chart" Target="../charts/chart5.xml"/><Relationship Id="rId4" Type="http://schemas.openxmlformats.org/officeDocument/2006/relationships/chart" Target="../charts/chart6.xml"/><Relationship Id="rId5" Type="http://schemas.openxmlformats.org/officeDocument/2006/relationships/chart" Target="../charts/chart7.xml"/><Relationship Id="rId1" Type="http://schemas.openxmlformats.org/officeDocument/2006/relationships/slideLayout" Target="../slideLayouts/slideLayout16.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3" Type="http://schemas.openxmlformats.org/officeDocument/2006/relationships/chart" Target="../charts/chart8.xml"/><Relationship Id="rId4" Type="http://schemas.openxmlformats.org/officeDocument/2006/relationships/chart" Target="../charts/chart9.xml"/><Relationship Id="rId1" Type="http://schemas.openxmlformats.org/officeDocument/2006/relationships/slideLayout" Target="../slideLayouts/slideLayout16.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chart" Target="../charts/chart10.xml"/><Relationship Id="rId4" Type="http://schemas.openxmlformats.org/officeDocument/2006/relationships/chart" Target="../charts/chart11.xml"/><Relationship Id="rId1" Type="http://schemas.openxmlformats.org/officeDocument/2006/relationships/slideLayout" Target="../slideLayouts/slideLayout16.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3 CuadroTexto"/>
          <p:cNvSpPr txBox="1">
            <a:spLocks noChangeArrowheads="1"/>
          </p:cNvSpPr>
          <p:nvPr/>
        </p:nvSpPr>
        <p:spPr bwMode="auto">
          <a:xfrm>
            <a:off x="2854707" y="2996952"/>
            <a:ext cx="6300192" cy="2123658"/>
          </a:xfrm>
          <a:prstGeom prst="rect">
            <a:avLst/>
          </a:prstGeom>
          <a:noFill/>
          <a:ln w="9525">
            <a:noFill/>
            <a:miter lim="800000"/>
            <a:headEnd/>
            <a:tailEnd/>
          </a:ln>
        </p:spPr>
        <p:txBody>
          <a:bodyPr wrap="square">
            <a:spAutoFit/>
          </a:bodyPr>
          <a:lstStyle/>
          <a:p>
            <a:r>
              <a:rPr lang="es-PE" sz="4400" b="1" cap="all" dirty="0">
                <a:solidFill>
                  <a:schemeClr val="bg1"/>
                </a:solidFill>
                <a:latin typeface="Calibri" pitchFamily="34" charset="0"/>
                <a:cs typeface="Calibri" pitchFamily="34" charset="0"/>
              </a:rPr>
              <a:t>WHY INVEST IN PERU?</a:t>
            </a:r>
            <a:r>
              <a:rPr lang="es-MX" sz="4400" b="1" cap="all" dirty="0" smtClean="0">
                <a:solidFill>
                  <a:schemeClr val="bg1"/>
                </a:solidFill>
                <a:latin typeface="Calibri" pitchFamily="34" charset="0"/>
                <a:cs typeface="Calibri" pitchFamily="34" charset="0"/>
              </a:rPr>
              <a:t>			</a:t>
            </a:r>
          </a:p>
          <a:p>
            <a:r>
              <a:rPr lang="es-MX" sz="4400" b="1" cap="all" dirty="0" smtClean="0">
                <a:solidFill>
                  <a:schemeClr val="bg1"/>
                </a:solidFill>
                <a:latin typeface="Calibri" pitchFamily="34" charset="0"/>
                <a:cs typeface="Calibri" pitchFamily="34" charset="0"/>
              </a:rPr>
              <a:t>				</a:t>
            </a:r>
            <a:endParaRPr lang="es-ES" sz="2800" cap="all" dirty="0">
              <a:latin typeface="Calibri" pitchFamily="34" charset="0"/>
              <a:cs typeface="Calibri" pitchFamily="34" charset="0"/>
            </a:endParaRPr>
          </a:p>
        </p:txBody>
      </p:sp>
      <p:sp>
        <p:nvSpPr>
          <p:cNvPr id="2" name="CuadroTexto 1"/>
          <p:cNvSpPr txBox="1"/>
          <p:nvPr/>
        </p:nvSpPr>
        <p:spPr>
          <a:xfrm>
            <a:off x="6004803" y="4869160"/>
            <a:ext cx="2592288" cy="707886"/>
          </a:xfrm>
          <a:prstGeom prst="rect">
            <a:avLst/>
          </a:prstGeom>
          <a:noFill/>
        </p:spPr>
        <p:txBody>
          <a:bodyPr wrap="square" rtlCol="0">
            <a:spAutoFit/>
          </a:bodyPr>
          <a:lstStyle/>
          <a:p>
            <a:r>
              <a:rPr lang="it-IT" dirty="0" smtClean="0">
                <a:solidFill>
                  <a:schemeClr val="bg1"/>
                </a:solidFill>
              </a:rPr>
              <a:t>December 6, 2016</a:t>
            </a:r>
          </a:p>
          <a:p>
            <a:endParaRPr lang="it-IT" dirty="0">
              <a:solidFill>
                <a:schemeClr val="bg1"/>
              </a:solidFill>
            </a:endParaRPr>
          </a:p>
        </p:txBody>
      </p:sp>
    </p:spTree>
    <p:extLst>
      <p:ext uri="{BB962C8B-B14F-4D97-AF65-F5344CB8AC3E}">
        <p14:creationId xmlns:p14="http://schemas.microsoft.com/office/powerpoint/2010/main" val="259120377"/>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Rectangle 83"/>
          <p:cNvSpPr>
            <a:spLocks noChangeArrowheads="1"/>
          </p:cNvSpPr>
          <p:nvPr/>
        </p:nvSpPr>
        <p:spPr bwMode="auto">
          <a:xfrm>
            <a:off x="285720" y="1556792"/>
            <a:ext cx="7358114" cy="400110"/>
          </a:xfrm>
          <a:prstGeom prst="rect">
            <a:avLst/>
          </a:prstGeom>
          <a:noFill/>
          <a:ln w="9525">
            <a:noFill/>
            <a:miter lim="800000"/>
            <a:headEnd/>
            <a:tailEnd/>
          </a:ln>
        </p:spPr>
        <p:txBody>
          <a:bodyPr wrap="square" anchor="ctr">
            <a:spAutoFit/>
          </a:bodyPr>
          <a:lstStyle/>
          <a:p>
            <a:pPr defTabSz="877888" eaLnBrk="0" hangingPunct="0"/>
            <a:r>
              <a:rPr lang="en-US" b="1" dirty="0">
                <a:latin typeface="Arial Narrow" pitchFamily="34" charset="0"/>
                <a:cs typeface="Tahoma" pitchFamily="34" charset="0"/>
              </a:rPr>
              <a:t>Furthermore, the domestic demand is strengthening </a:t>
            </a:r>
            <a:r>
              <a:rPr lang="es-PE" b="1" dirty="0" smtClean="0">
                <a:latin typeface="Arial Narrow" pitchFamily="34" charset="0"/>
                <a:cs typeface="Tahoma" pitchFamily="34" charset="0"/>
              </a:rPr>
              <a:t>…</a:t>
            </a:r>
          </a:p>
        </p:txBody>
      </p:sp>
      <p:cxnSp>
        <p:nvCxnSpPr>
          <p:cNvPr id="127" name="126 Conector recto"/>
          <p:cNvCxnSpPr/>
          <p:nvPr/>
        </p:nvCxnSpPr>
        <p:spPr>
          <a:xfrm>
            <a:off x="357158" y="2035586"/>
            <a:ext cx="7000924" cy="158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 Box 17"/>
          <p:cNvSpPr txBox="1">
            <a:spLocks noChangeArrowheads="1"/>
          </p:cNvSpPr>
          <p:nvPr/>
        </p:nvSpPr>
        <p:spPr bwMode="auto">
          <a:xfrm>
            <a:off x="142844" y="226995"/>
            <a:ext cx="4762500" cy="701675"/>
          </a:xfrm>
          <a:prstGeom prst="rect">
            <a:avLst/>
          </a:prstGeom>
          <a:noFill/>
          <a:ln w="9525" algn="ctr">
            <a:noFill/>
            <a:miter lim="800000"/>
            <a:headEnd/>
            <a:tailEnd/>
          </a:ln>
        </p:spPr>
        <p:txBody>
          <a:bodyPr anchor="ctr"/>
          <a:lstStyle/>
          <a:p>
            <a:pPr marL="273050" indent="-273050">
              <a:spcBef>
                <a:spcPct val="50000"/>
              </a:spcBef>
              <a:buFont typeface="Calibri" pitchFamily="34" charset="0"/>
              <a:buAutoNum type="arabicPeriod"/>
            </a:pPr>
            <a:r>
              <a:rPr lang="es-PE" sz="2400" b="1" dirty="0">
                <a:effectLst>
                  <a:outerShdw blurRad="38100" dist="38100" dir="2700000" algn="tl">
                    <a:srgbClr val="000000">
                      <a:alpha val="43137"/>
                    </a:srgbClr>
                  </a:outerShdw>
                </a:effectLst>
                <a:latin typeface="Arial Narrow" pitchFamily="34" charset="0"/>
                <a:cs typeface="Tahoma" pitchFamily="34" charset="0"/>
              </a:rPr>
              <a:t>MACROECONOMIC SOUNDNESS</a:t>
            </a:r>
          </a:p>
        </p:txBody>
      </p:sp>
      <p:sp>
        <p:nvSpPr>
          <p:cNvPr id="11" name="Text Box 6"/>
          <p:cNvSpPr txBox="1">
            <a:spLocks noChangeArrowheads="1"/>
          </p:cNvSpPr>
          <p:nvPr/>
        </p:nvSpPr>
        <p:spPr bwMode="auto">
          <a:xfrm>
            <a:off x="323528" y="2204864"/>
            <a:ext cx="3286148" cy="480129"/>
          </a:xfrm>
          <a:prstGeom prst="rect">
            <a:avLst/>
          </a:prstGeom>
          <a:noFill/>
          <a:ln w="9525">
            <a:noFill/>
            <a:miter lim="800000"/>
            <a:headEnd/>
            <a:tailEnd/>
          </a:ln>
        </p:spPr>
        <p:txBody>
          <a:bodyPr wrap="square" lIns="91438" tIns="45719" rIns="91438" bIns="45719">
            <a:spAutoFit/>
          </a:bodyPr>
          <a:lstStyle/>
          <a:p>
            <a:pPr>
              <a:lnSpc>
                <a:spcPct val="90000"/>
              </a:lnSpc>
              <a:spcBef>
                <a:spcPts val="0"/>
              </a:spcBef>
              <a:defRPr/>
            </a:pPr>
            <a:r>
              <a:rPr lang="en-US" sz="1400" b="1" dirty="0">
                <a:latin typeface="Arial Narrow" pitchFamily="34" charset="0"/>
              </a:rPr>
              <a:t>Real domestic demand  </a:t>
            </a:r>
            <a:r>
              <a:rPr lang="en-US" sz="1400" b="1" dirty="0" smtClean="0">
                <a:latin typeface="Arial Narrow" pitchFamily="34" charset="0"/>
              </a:rPr>
              <a:t>2004–2016*</a:t>
            </a:r>
            <a:endParaRPr lang="en-US" sz="1400" b="1" dirty="0">
              <a:latin typeface="Arial Narrow" pitchFamily="34" charset="0"/>
            </a:endParaRPr>
          </a:p>
          <a:p>
            <a:pPr>
              <a:lnSpc>
                <a:spcPct val="90000"/>
              </a:lnSpc>
              <a:spcBef>
                <a:spcPts val="0"/>
              </a:spcBef>
              <a:defRPr/>
            </a:pPr>
            <a:r>
              <a:rPr lang="en-US" sz="1400" i="1" dirty="0">
                <a:latin typeface="Arial Narrow" pitchFamily="34" charset="0"/>
              </a:rPr>
              <a:t>(real annual Var. % )</a:t>
            </a:r>
          </a:p>
        </p:txBody>
      </p:sp>
      <p:sp>
        <p:nvSpPr>
          <p:cNvPr id="14" name="Text Box 6"/>
          <p:cNvSpPr txBox="1">
            <a:spLocks noChangeArrowheads="1"/>
          </p:cNvSpPr>
          <p:nvPr/>
        </p:nvSpPr>
        <p:spPr bwMode="auto">
          <a:xfrm>
            <a:off x="3662116" y="2204864"/>
            <a:ext cx="2808312" cy="674029"/>
          </a:xfrm>
          <a:prstGeom prst="rect">
            <a:avLst/>
          </a:prstGeom>
          <a:noFill/>
          <a:ln w="9525">
            <a:noFill/>
            <a:miter lim="800000"/>
            <a:headEnd/>
            <a:tailEnd/>
          </a:ln>
        </p:spPr>
        <p:txBody>
          <a:bodyPr wrap="square" lIns="91438" tIns="45719" rIns="91438" bIns="45719">
            <a:spAutoFit/>
          </a:bodyPr>
          <a:lstStyle/>
          <a:p>
            <a:pPr>
              <a:lnSpc>
                <a:spcPct val="90000"/>
              </a:lnSpc>
              <a:spcBef>
                <a:spcPts val="0"/>
              </a:spcBef>
              <a:defRPr/>
            </a:pPr>
            <a:r>
              <a:rPr lang="en-US" sz="1400" b="1" dirty="0">
                <a:latin typeface="Arial Narrow" pitchFamily="34" charset="0"/>
              </a:rPr>
              <a:t>Imports of vehicles </a:t>
            </a:r>
          </a:p>
          <a:p>
            <a:pPr>
              <a:lnSpc>
                <a:spcPct val="90000"/>
              </a:lnSpc>
              <a:spcBef>
                <a:spcPts val="0"/>
              </a:spcBef>
              <a:defRPr/>
            </a:pPr>
            <a:r>
              <a:rPr lang="en-US" sz="1400" b="1" dirty="0">
                <a:latin typeface="Arial Narrow" pitchFamily="34" charset="0"/>
              </a:rPr>
              <a:t>for private use</a:t>
            </a:r>
          </a:p>
          <a:p>
            <a:pPr>
              <a:lnSpc>
                <a:spcPct val="90000"/>
              </a:lnSpc>
              <a:spcBef>
                <a:spcPts val="0"/>
              </a:spcBef>
              <a:defRPr/>
            </a:pPr>
            <a:r>
              <a:rPr lang="en-US" sz="1400" i="1" dirty="0">
                <a:latin typeface="Arial Narrow" pitchFamily="34" charset="0"/>
              </a:rPr>
              <a:t>(US$ million)</a:t>
            </a:r>
          </a:p>
        </p:txBody>
      </p:sp>
      <p:grpSp>
        <p:nvGrpSpPr>
          <p:cNvPr id="2" name="18 Grupo"/>
          <p:cNvGrpSpPr/>
          <p:nvPr/>
        </p:nvGrpSpPr>
        <p:grpSpPr>
          <a:xfrm>
            <a:off x="4283968" y="3212975"/>
            <a:ext cx="941061" cy="1419389"/>
            <a:chOff x="6156176" y="2996952"/>
            <a:chExt cx="1080120" cy="854751"/>
          </a:xfrm>
        </p:grpSpPr>
        <p:cxnSp>
          <p:nvCxnSpPr>
            <p:cNvPr id="16" name="15 Conector recto de flecha"/>
            <p:cNvCxnSpPr/>
            <p:nvPr/>
          </p:nvCxnSpPr>
          <p:spPr>
            <a:xfrm flipV="1">
              <a:off x="6156176" y="2996952"/>
              <a:ext cx="1008112" cy="854751"/>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8" name="17 CuadroTexto"/>
            <p:cNvSpPr txBox="1"/>
            <p:nvPr/>
          </p:nvSpPr>
          <p:spPr>
            <a:xfrm>
              <a:off x="6297271" y="3645024"/>
              <a:ext cx="939025" cy="166808"/>
            </a:xfrm>
            <a:prstGeom prst="rect">
              <a:avLst/>
            </a:prstGeom>
            <a:noFill/>
          </p:spPr>
          <p:txBody>
            <a:bodyPr wrap="square" rtlCol="0">
              <a:spAutoFit/>
            </a:bodyPr>
            <a:lstStyle/>
            <a:p>
              <a:pPr algn="ctr"/>
              <a:r>
                <a:rPr lang="es-PE" sz="1200" b="1" dirty="0" smtClean="0">
                  <a:solidFill>
                    <a:srgbClr val="C00000"/>
                  </a:solidFill>
                  <a:latin typeface="Arial Narrow" pitchFamily="34" charset="0"/>
                </a:rPr>
                <a:t>7 Times</a:t>
              </a:r>
              <a:endParaRPr lang="es-PE" sz="1200" b="1" dirty="0">
                <a:solidFill>
                  <a:srgbClr val="C00000"/>
                </a:solidFill>
                <a:latin typeface="Arial Narrow" pitchFamily="34" charset="0"/>
              </a:endParaRPr>
            </a:p>
          </p:txBody>
        </p:sp>
      </p:grpSp>
      <p:sp>
        <p:nvSpPr>
          <p:cNvPr id="31" name="Text Box 6"/>
          <p:cNvSpPr txBox="1">
            <a:spLocks noChangeArrowheads="1"/>
          </p:cNvSpPr>
          <p:nvPr/>
        </p:nvSpPr>
        <p:spPr bwMode="auto">
          <a:xfrm>
            <a:off x="6228184" y="2204864"/>
            <a:ext cx="2808312" cy="480129"/>
          </a:xfrm>
          <a:prstGeom prst="rect">
            <a:avLst/>
          </a:prstGeom>
          <a:noFill/>
          <a:ln w="9525">
            <a:noFill/>
            <a:miter lim="800000"/>
            <a:headEnd/>
            <a:tailEnd/>
          </a:ln>
        </p:spPr>
        <p:txBody>
          <a:bodyPr wrap="square" lIns="91438" tIns="45719" rIns="91438" bIns="45719">
            <a:spAutoFit/>
          </a:bodyPr>
          <a:lstStyle/>
          <a:p>
            <a:pPr>
              <a:lnSpc>
                <a:spcPct val="90000"/>
              </a:lnSpc>
              <a:spcBef>
                <a:spcPts val="0"/>
              </a:spcBef>
              <a:defRPr/>
            </a:pPr>
            <a:r>
              <a:rPr lang="en-US" sz="1400" b="1" dirty="0">
                <a:latin typeface="Arial Narrow" pitchFamily="34" charset="0"/>
              </a:rPr>
              <a:t>Imports of domestic </a:t>
            </a:r>
            <a:r>
              <a:rPr lang="en-US" sz="1400" b="1" dirty="0" smtClean="0">
                <a:latin typeface="Arial Narrow" pitchFamily="34" charset="0"/>
              </a:rPr>
              <a:t>assets /</a:t>
            </a:r>
            <a:r>
              <a:rPr lang="en-US" sz="1400" dirty="0" smtClean="0">
                <a:latin typeface="Arial Narrow" pitchFamily="34" charset="0"/>
              </a:rPr>
              <a:t>1</a:t>
            </a:r>
            <a:endParaRPr lang="en-US" sz="1400" dirty="0">
              <a:latin typeface="Arial Narrow" pitchFamily="34" charset="0"/>
            </a:endParaRPr>
          </a:p>
          <a:p>
            <a:pPr>
              <a:lnSpc>
                <a:spcPct val="90000"/>
              </a:lnSpc>
              <a:spcBef>
                <a:spcPts val="0"/>
              </a:spcBef>
              <a:defRPr/>
            </a:pPr>
            <a:r>
              <a:rPr lang="en-US" sz="1400" i="1" dirty="0">
                <a:latin typeface="Arial Narrow" pitchFamily="34" charset="0"/>
              </a:rPr>
              <a:t>(US$ million)</a:t>
            </a:r>
          </a:p>
        </p:txBody>
      </p:sp>
      <p:cxnSp>
        <p:nvCxnSpPr>
          <p:cNvPr id="34" name="33 Conector recto de flecha"/>
          <p:cNvCxnSpPr/>
          <p:nvPr/>
        </p:nvCxnSpPr>
        <p:spPr>
          <a:xfrm flipV="1">
            <a:off x="6948264" y="3068961"/>
            <a:ext cx="936104" cy="1224135"/>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35" name="34 CuadroTexto"/>
          <p:cNvSpPr txBox="1"/>
          <p:nvPr/>
        </p:nvSpPr>
        <p:spPr>
          <a:xfrm>
            <a:off x="7201668" y="4088105"/>
            <a:ext cx="733446" cy="276999"/>
          </a:xfrm>
          <a:prstGeom prst="rect">
            <a:avLst/>
          </a:prstGeom>
          <a:noFill/>
        </p:spPr>
        <p:txBody>
          <a:bodyPr wrap="square" rtlCol="0">
            <a:spAutoFit/>
          </a:bodyPr>
          <a:lstStyle/>
          <a:p>
            <a:pPr algn="ctr"/>
            <a:r>
              <a:rPr lang="es-PE" sz="1200" b="1" dirty="0" smtClean="0">
                <a:solidFill>
                  <a:srgbClr val="C00000"/>
                </a:solidFill>
                <a:latin typeface="Arial Narrow" pitchFamily="34" charset="0"/>
              </a:rPr>
              <a:t>3 Times</a:t>
            </a:r>
            <a:endParaRPr lang="es-PE" sz="1200" b="1" dirty="0">
              <a:solidFill>
                <a:srgbClr val="C00000"/>
              </a:solidFill>
              <a:latin typeface="Arial Narrow" pitchFamily="34" charset="0"/>
            </a:endParaRPr>
          </a:p>
        </p:txBody>
      </p:sp>
      <p:sp>
        <p:nvSpPr>
          <p:cNvPr id="30" name="Rectangle 45"/>
          <p:cNvSpPr>
            <a:spLocks noChangeArrowheads="1"/>
          </p:cNvSpPr>
          <p:nvPr/>
        </p:nvSpPr>
        <p:spPr bwMode="auto">
          <a:xfrm>
            <a:off x="3992274" y="6440198"/>
            <a:ext cx="4500594" cy="369332"/>
          </a:xfrm>
          <a:prstGeom prst="rect">
            <a:avLst/>
          </a:prstGeom>
          <a:noFill/>
          <a:ln w="9525" algn="ctr">
            <a:noFill/>
            <a:miter lim="800000"/>
            <a:headEnd/>
            <a:tailEnd/>
          </a:ln>
        </p:spPr>
        <p:txBody>
          <a:bodyPr wrap="square">
            <a:spAutoFit/>
          </a:bodyPr>
          <a:lstStyle/>
          <a:p>
            <a:r>
              <a:rPr lang="en-US" sz="900" dirty="0">
                <a:latin typeface="Arial Narrow" pitchFamily="34" charset="0"/>
              </a:rPr>
              <a:t>Source: SUNAT </a:t>
            </a:r>
            <a:endParaRPr lang="en-US" sz="900" dirty="0" smtClean="0">
              <a:latin typeface="Arial Narrow" pitchFamily="34" charset="0"/>
            </a:endParaRPr>
          </a:p>
          <a:p>
            <a:r>
              <a:rPr lang="en-US" sz="900" dirty="0" smtClean="0">
                <a:latin typeface="Arial Narrow" pitchFamily="34" charset="0"/>
              </a:rPr>
              <a:t>1</a:t>
            </a:r>
            <a:r>
              <a:rPr lang="en-US" sz="900" dirty="0">
                <a:latin typeface="Arial Narrow" pitchFamily="34" charset="0"/>
              </a:rPr>
              <a:t>/ Includes imports </a:t>
            </a:r>
            <a:r>
              <a:rPr lang="en-US" sz="900" dirty="0" smtClean="0">
                <a:latin typeface="Arial Narrow" pitchFamily="34" charset="0"/>
              </a:rPr>
              <a:t>of machines and appliance. Furniture and other house equipment's</a:t>
            </a:r>
            <a:endParaRPr lang="en-US" sz="900" dirty="0">
              <a:latin typeface="Arial Narrow" pitchFamily="34" charset="0"/>
            </a:endParaRPr>
          </a:p>
        </p:txBody>
      </p:sp>
      <p:sp>
        <p:nvSpPr>
          <p:cNvPr id="19" name="Rectangle 45"/>
          <p:cNvSpPr>
            <a:spLocks noChangeArrowheads="1"/>
          </p:cNvSpPr>
          <p:nvPr/>
        </p:nvSpPr>
        <p:spPr bwMode="auto">
          <a:xfrm>
            <a:off x="179512" y="6444044"/>
            <a:ext cx="4500594" cy="369332"/>
          </a:xfrm>
          <a:prstGeom prst="rect">
            <a:avLst/>
          </a:prstGeom>
          <a:noFill/>
          <a:ln w="9525" algn="ctr">
            <a:noFill/>
            <a:miter lim="800000"/>
            <a:headEnd/>
            <a:tailEnd/>
          </a:ln>
        </p:spPr>
        <p:txBody>
          <a:bodyPr wrap="square">
            <a:spAutoFit/>
          </a:bodyPr>
          <a:lstStyle/>
          <a:p>
            <a:r>
              <a:rPr lang="en-US" sz="900" dirty="0">
                <a:latin typeface="Arial Narrow" pitchFamily="34" charset="0"/>
              </a:rPr>
              <a:t>Source: Central Reserve Bank of Peru and MEF</a:t>
            </a:r>
          </a:p>
          <a:p>
            <a:r>
              <a:rPr lang="en-US" sz="900" dirty="0">
                <a:latin typeface="Arial Narrow" pitchFamily="34" charset="0"/>
              </a:rPr>
              <a:t>Estimated figures BCRP (Inflation report, </a:t>
            </a:r>
            <a:r>
              <a:rPr lang="en-US" sz="900" dirty="0" smtClean="0">
                <a:latin typeface="Arial Narrow" pitchFamily="34" charset="0"/>
              </a:rPr>
              <a:t> September 2016) </a:t>
            </a:r>
            <a:endParaRPr lang="en-US" sz="900" dirty="0">
              <a:latin typeface="Arial Narrow" pitchFamily="34" charset="0"/>
            </a:endParaRPr>
          </a:p>
        </p:txBody>
      </p:sp>
      <p:graphicFrame>
        <p:nvGraphicFramePr>
          <p:cNvPr id="22" name="1 Gráfico"/>
          <p:cNvGraphicFramePr>
            <a:graphicFrameLocks/>
          </p:cNvGraphicFramePr>
          <p:nvPr>
            <p:extLst>
              <p:ext uri="{D42A27DB-BD31-4B8C-83A1-F6EECF244321}">
                <p14:modId xmlns:p14="http://schemas.microsoft.com/office/powerpoint/2010/main" val="3133135935"/>
              </p:ext>
            </p:extLst>
          </p:nvPr>
        </p:nvGraphicFramePr>
        <p:xfrm>
          <a:off x="6182396" y="2807225"/>
          <a:ext cx="2782092" cy="278328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1 Gráfico"/>
          <p:cNvGraphicFramePr>
            <a:graphicFrameLocks/>
          </p:cNvGraphicFramePr>
          <p:nvPr>
            <p:extLst>
              <p:ext uri="{D42A27DB-BD31-4B8C-83A1-F6EECF244321}">
                <p14:modId xmlns:p14="http://schemas.microsoft.com/office/powerpoint/2010/main" val="3458779936"/>
              </p:ext>
            </p:extLst>
          </p:nvPr>
        </p:nvGraphicFramePr>
        <p:xfrm>
          <a:off x="3688593" y="2805484"/>
          <a:ext cx="2540893"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0" name="1 Gráfico"/>
          <p:cNvGraphicFramePr>
            <a:graphicFrameLocks/>
          </p:cNvGraphicFramePr>
          <p:nvPr>
            <p:extLst>
              <p:ext uri="{D42A27DB-BD31-4B8C-83A1-F6EECF244321}">
                <p14:modId xmlns:p14="http://schemas.microsoft.com/office/powerpoint/2010/main" val="3291025789"/>
              </p:ext>
            </p:extLst>
          </p:nvPr>
        </p:nvGraphicFramePr>
        <p:xfrm>
          <a:off x="357158" y="2878893"/>
          <a:ext cx="3500462" cy="343732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889665464"/>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125"/>
          <p:cNvSpPr>
            <a:spLocks noChangeArrowheads="1"/>
          </p:cNvSpPr>
          <p:nvPr/>
        </p:nvSpPr>
        <p:spPr bwMode="auto">
          <a:xfrm>
            <a:off x="8959850" y="0"/>
            <a:ext cx="184150" cy="400050"/>
          </a:xfrm>
          <a:prstGeom prst="rect">
            <a:avLst/>
          </a:prstGeom>
          <a:noFill/>
          <a:ln w="9525" algn="ctr">
            <a:noFill/>
            <a:miter lim="800000"/>
            <a:headEnd/>
            <a:tailEnd/>
          </a:ln>
        </p:spPr>
        <p:txBody>
          <a:bodyPr wrap="none" anchor="ctr">
            <a:spAutoFit/>
          </a:bodyPr>
          <a:lstStyle/>
          <a:p>
            <a:pPr algn="r"/>
            <a:endParaRPr lang="es-PE">
              <a:latin typeface="Candara" pitchFamily="34" charset="0"/>
            </a:endParaRPr>
          </a:p>
        </p:txBody>
      </p:sp>
      <p:sp>
        <p:nvSpPr>
          <p:cNvPr id="5" name="Text Box 17"/>
          <p:cNvSpPr txBox="1">
            <a:spLocks noChangeArrowheads="1"/>
          </p:cNvSpPr>
          <p:nvPr/>
        </p:nvSpPr>
        <p:spPr bwMode="auto">
          <a:xfrm>
            <a:off x="241300" y="252413"/>
            <a:ext cx="4618038" cy="701675"/>
          </a:xfrm>
          <a:prstGeom prst="rect">
            <a:avLst/>
          </a:prstGeom>
          <a:noFill/>
          <a:ln w="9525" algn="ctr">
            <a:noFill/>
            <a:miter lim="800000"/>
            <a:headEnd/>
            <a:tailEnd/>
          </a:ln>
        </p:spPr>
        <p:txBody>
          <a:bodyPr anchor="ctr"/>
          <a:lstStyle/>
          <a:p>
            <a:pPr marL="514350" indent="-514350">
              <a:spcBef>
                <a:spcPct val="50000"/>
              </a:spcBef>
            </a:pPr>
            <a:r>
              <a:rPr lang="es-PE" sz="2400" b="1" smtClean="0">
                <a:solidFill>
                  <a:schemeClr val="bg1"/>
                </a:solidFill>
                <a:latin typeface="Calibri" pitchFamily="34" charset="0"/>
                <a:cs typeface="Tahoma" pitchFamily="34" charset="0"/>
              </a:rPr>
              <a:t>ESTABILIDAD MACROECONÓMICA</a:t>
            </a:r>
            <a:r>
              <a:rPr lang="es-PE" sz="3000" b="1" smtClean="0">
                <a:solidFill>
                  <a:schemeClr val="bg1"/>
                </a:solidFill>
                <a:latin typeface="Calibri" pitchFamily="34" charset="0"/>
                <a:cs typeface="Tahoma" pitchFamily="34" charset="0"/>
              </a:rPr>
              <a:t> </a:t>
            </a:r>
            <a:endParaRPr lang="es-PE" sz="3000" b="1">
              <a:solidFill>
                <a:schemeClr val="bg1"/>
              </a:solidFill>
              <a:latin typeface="Calibri" pitchFamily="34" charset="0"/>
              <a:cs typeface="Tahoma" pitchFamily="34" charset="0"/>
            </a:endParaRPr>
          </a:p>
        </p:txBody>
      </p:sp>
      <p:sp>
        <p:nvSpPr>
          <p:cNvPr id="14" name="Text Box 17"/>
          <p:cNvSpPr txBox="1">
            <a:spLocks noChangeArrowheads="1"/>
          </p:cNvSpPr>
          <p:nvPr/>
        </p:nvSpPr>
        <p:spPr bwMode="auto">
          <a:xfrm>
            <a:off x="241300" y="252413"/>
            <a:ext cx="4835525" cy="701675"/>
          </a:xfrm>
          <a:prstGeom prst="rect">
            <a:avLst/>
          </a:prstGeom>
          <a:noFill/>
          <a:ln w="9525" algn="ctr">
            <a:noFill/>
            <a:miter lim="800000"/>
            <a:headEnd/>
            <a:tailEnd/>
          </a:ln>
        </p:spPr>
        <p:txBody>
          <a:bodyPr anchor="ctr"/>
          <a:lstStyle/>
          <a:p>
            <a:pPr marL="514350" indent="-514350">
              <a:spcBef>
                <a:spcPct val="50000"/>
              </a:spcBef>
              <a:buFont typeface="Calibri" pitchFamily="34" charset="0"/>
              <a:buAutoNum type="arabicPeriod"/>
            </a:pPr>
            <a:r>
              <a:rPr lang="es-PE" sz="2400" b="1" smtClean="0">
                <a:solidFill>
                  <a:schemeClr val="bg1"/>
                </a:solidFill>
                <a:latin typeface="Calibri" pitchFamily="34" charset="0"/>
                <a:cs typeface="Tahoma" pitchFamily="34" charset="0"/>
              </a:rPr>
              <a:t>MACROECONOMIC STABILITY</a:t>
            </a:r>
            <a:endParaRPr lang="es-PE" sz="2400" b="1">
              <a:solidFill>
                <a:schemeClr val="bg1"/>
              </a:solidFill>
              <a:latin typeface="Calibri" pitchFamily="34" charset="0"/>
              <a:cs typeface="Tahoma" pitchFamily="34" charset="0"/>
            </a:endParaRPr>
          </a:p>
        </p:txBody>
      </p:sp>
      <p:sp>
        <p:nvSpPr>
          <p:cNvPr id="16" name="Rectangle 83"/>
          <p:cNvSpPr>
            <a:spLocks noChangeArrowheads="1"/>
          </p:cNvSpPr>
          <p:nvPr/>
        </p:nvSpPr>
        <p:spPr bwMode="auto">
          <a:xfrm>
            <a:off x="285720" y="1530951"/>
            <a:ext cx="8389938" cy="400110"/>
          </a:xfrm>
          <a:prstGeom prst="rect">
            <a:avLst/>
          </a:prstGeom>
          <a:noFill/>
          <a:ln w="9525">
            <a:noFill/>
            <a:miter lim="800000"/>
            <a:headEnd/>
            <a:tailEnd/>
          </a:ln>
        </p:spPr>
        <p:txBody>
          <a:bodyPr anchor="ctr">
            <a:spAutoFit/>
          </a:bodyPr>
          <a:lstStyle/>
          <a:p>
            <a:pPr eaLnBrk="0" hangingPunct="0">
              <a:defRPr/>
            </a:pPr>
            <a:r>
              <a:rPr lang="en-US" b="1" dirty="0">
                <a:latin typeface="Arial Narrow" pitchFamily="34" charset="0"/>
                <a:cs typeface="Tahoma" pitchFamily="34" charset="0"/>
              </a:rPr>
              <a:t>This is complemented by a dynamic commercial trade</a:t>
            </a:r>
            <a:r>
              <a:rPr lang="es-PE" b="1" dirty="0" smtClean="0">
                <a:latin typeface="Arial Narrow" pitchFamily="34" charset="0"/>
                <a:cs typeface="Tahoma" pitchFamily="34" charset="0"/>
              </a:rPr>
              <a:t>…</a:t>
            </a:r>
            <a:endParaRPr lang="es-PE" b="1" dirty="0">
              <a:latin typeface="Arial Narrow" pitchFamily="34" charset="0"/>
              <a:cs typeface="Tahoma" pitchFamily="34" charset="0"/>
            </a:endParaRPr>
          </a:p>
        </p:txBody>
      </p:sp>
      <p:cxnSp>
        <p:nvCxnSpPr>
          <p:cNvPr id="17" name="16 Conector recto"/>
          <p:cNvCxnSpPr/>
          <p:nvPr/>
        </p:nvCxnSpPr>
        <p:spPr>
          <a:xfrm>
            <a:off x="357158" y="1963585"/>
            <a:ext cx="7000924" cy="158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Text Box 6"/>
          <p:cNvSpPr txBox="1">
            <a:spLocks noChangeArrowheads="1"/>
          </p:cNvSpPr>
          <p:nvPr/>
        </p:nvSpPr>
        <p:spPr bwMode="auto">
          <a:xfrm>
            <a:off x="428596" y="2143116"/>
            <a:ext cx="3286148" cy="480129"/>
          </a:xfrm>
          <a:prstGeom prst="rect">
            <a:avLst/>
          </a:prstGeom>
          <a:noFill/>
          <a:ln w="9525">
            <a:noFill/>
            <a:miter lim="800000"/>
            <a:headEnd/>
            <a:tailEnd/>
          </a:ln>
        </p:spPr>
        <p:txBody>
          <a:bodyPr wrap="square" lIns="91438" tIns="45719" rIns="91438" bIns="45719">
            <a:spAutoFit/>
          </a:bodyPr>
          <a:lstStyle/>
          <a:p>
            <a:pPr>
              <a:lnSpc>
                <a:spcPct val="90000"/>
              </a:lnSpc>
              <a:spcBef>
                <a:spcPts val="0"/>
              </a:spcBef>
              <a:defRPr/>
            </a:pPr>
            <a:r>
              <a:rPr lang="en-US" sz="1400" b="1" dirty="0">
                <a:latin typeface="Arial Narrow" pitchFamily="34" charset="0"/>
              </a:rPr>
              <a:t>Balance of Trade </a:t>
            </a:r>
            <a:r>
              <a:rPr lang="en-US" sz="1400" b="1" dirty="0" smtClean="0">
                <a:latin typeface="Arial Narrow" pitchFamily="34" charset="0"/>
              </a:rPr>
              <a:t>2004-2016* </a:t>
            </a:r>
            <a:endParaRPr lang="en-US" sz="1400" b="1" dirty="0">
              <a:latin typeface="Arial Narrow" pitchFamily="34" charset="0"/>
            </a:endParaRPr>
          </a:p>
          <a:p>
            <a:pPr>
              <a:lnSpc>
                <a:spcPct val="90000"/>
              </a:lnSpc>
              <a:spcBef>
                <a:spcPts val="0"/>
              </a:spcBef>
              <a:defRPr/>
            </a:pPr>
            <a:r>
              <a:rPr lang="en-US" sz="1400" i="1" dirty="0">
                <a:latin typeface="Arial Narrow" pitchFamily="34" charset="0"/>
              </a:rPr>
              <a:t>(US$ million)</a:t>
            </a:r>
          </a:p>
        </p:txBody>
      </p:sp>
      <p:sp>
        <p:nvSpPr>
          <p:cNvPr id="11" name="Text Box 17"/>
          <p:cNvSpPr txBox="1">
            <a:spLocks noChangeArrowheads="1"/>
          </p:cNvSpPr>
          <p:nvPr/>
        </p:nvSpPr>
        <p:spPr bwMode="auto">
          <a:xfrm>
            <a:off x="142844" y="226995"/>
            <a:ext cx="4762500" cy="701675"/>
          </a:xfrm>
          <a:prstGeom prst="rect">
            <a:avLst/>
          </a:prstGeom>
          <a:noFill/>
          <a:ln w="9525" algn="ctr">
            <a:noFill/>
            <a:miter lim="800000"/>
            <a:headEnd/>
            <a:tailEnd/>
          </a:ln>
        </p:spPr>
        <p:txBody>
          <a:bodyPr anchor="ctr"/>
          <a:lstStyle/>
          <a:p>
            <a:pPr marL="273050" indent="-273050">
              <a:spcBef>
                <a:spcPct val="50000"/>
              </a:spcBef>
              <a:buFont typeface="Calibri" pitchFamily="34" charset="0"/>
              <a:buAutoNum type="arabicPeriod"/>
            </a:pPr>
            <a:r>
              <a:rPr lang="es-PE" sz="2400" b="1" dirty="0">
                <a:effectLst>
                  <a:outerShdw blurRad="38100" dist="38100" dir="2700000" algn="tl">
                    <a:srgbClr val="000000">
                      <a:alpha val="43137"/>
                    </a:srgbClr>
                  </a:outerShdw>
                </a:effectLst>
                <a:latin typeface="Arial Narrow" pitchFamily="34" charset="0"/>
                <a:cs typeface="Tahoma" pitchFamily="34" charset="0"/>
              </a:rPr>
              <a:t>MACROECONOMIC SOUNDNESS</a:t>
            </a:r>
          </a:p>
        </p:txBody>
      </p:sp>
      <p:sp>
        <p:nvSpPr>
          <p:cNvPr id="13" name="Rectangle 45"/>
          <p:cNvSpPr>
            <a:spLocks noChangeArrowheads="1"/>
          </p:cNvSpPr>
          <p:nvPr/>
        </p:nvSpPr>
        <p:spPr bwMode="auto">
          <a:xfrm>
            <a:off x="179512" y="6444044"/>
            <a:ext cx="4500594" cy="369332"/>
          </a:xfrm>
          <a:prstGeom prst="rect">
            <a:avLst/>
          </a:prstGeom>
          <a:noFill/>
          <a:ln w="9525" algn="ctr">
            <a:noFill/>
            <a:miter lim="800000"/>
            <a:headEnd/>
            <a:tailEnd/>
          </a:ln>
        </p:spPr>
        <p:txBody>
          <a:bodyPr wrap="square">
            <a:spAutoFit/>
          </a:bodyPr>
          <a:lstStyle/>
          <a:p>
            <a:r>
              <a:rPr lang="en-US" sz="900" dirty="0">
                <a:latin typeface="Arial Narrow" pitchFamily="34" charset="0"/>
              </a:rPr>
              <a:t>Source: BCRP</a:t>
            </a:r>
          </a:p>
          <a:p>
            <a:r>
              <a:rPr lang="en-US" sz="900" dirty="0">
                <a:latin typeface="Arial Narrow" pitchFamily="34" charset="0"/>
              </a:rPr>
              <a:t>* Estimated figures BCRP ( Inflation report, </a:t>
            </a:r>
            <a:r>
              <a:rPr lang="en-US" sz="900" dirty="0" smtClean="0">
                <a:latin typeface="Arial Narrow" pitchFamily="34" charset="0"/>
              </a:rPr>
              <a:t>September 2016)</a:t>
            </a:r>
            <a:endParaRPr lang="en-US" sz="900" dirty="0">
              <a:latin typeface="Arial Narrow" pitchFamily="34" charset="0"/>
            </a:endParaRPr>
          </a:p>
        </p:txBody>
      </p:sp>
      <p:grpSp>
        <p:nvGrpSpPr>
          <p:cNvPr id="2" name="Grupo 1"/>
          <p:cNvGrpSpPr/>
          <p:nvPr/>
        </p:nvGrpSpPr>
        <p:grpSpPr>
          <a:xfrm>
            <a:off x="90537" y="2708920"/>
            <a:ext cx="8657927" cy="3642702"/>
            <a:chOff x="90537" y="2530823"/>
            <a:chExt cx="9051925" cy="3820799"/>
          </a:xfrm>
        </p:grpSpPr>
        <p:graphicFrame>
          <p:nvGraphicFramePr>
            <p:cNvPr id="21" name="1 Gráfico"/>
            <p:cNvGraphicFramePr>
              <a:graphicFrameLocks/>
            </p:cNvGraphicFramePr>
            <p:nvPr>
              <p:extLst>
                <p:ext uri="{D42A27DB-BD31-4B8C-83A1-F6EECF244321}">
                  <p14:modId xmlns:p14="http://schemas.microsoft.com/office/powerpoint/2010/main" val="4123533725"/>
                </p:ext>
              </p:extLst>
            </p:nvPr>
          </p:nvGraphicFramePr>
          <p:xfrm>
            <a:off x="90537" y="2530823"/>
            <a:ext cx="9051925" cy="3820799"/>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ángulo 2"/>
            <p:cNvSpPr/>
            <p:nvPr/>
          </p:nvSpPr>
          <p:spPr>
            <a:xfrm>
              <a:off x="609568" y="5636339"/>
              <a:ext cx="904425"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chemeClr val="tx1"/>
                  </a:solidFill>
                </a:rPr>
                <a:t>Exports</a:t>
              </a:r>
              <a:endParaRPr lang="en-US" sz="1000" dirty="0">
                <a:solidFill>
                  <a:schemeClr val="tx1"/>
                </a:solidFill>
              </a:endParaRPr>
            </a:p>
          </p:txBody>
        </p:sp>
        <p:sp>
          <p:nvSpPr>
            <p:cNvPr id="19" name="Rectángulo 18"/>
            <p:cNvSpPr/>
            <p:nvPr/>
          </p:nvSpPr>
          <p:spPr>
            <a:xfrm>
              <a:off x="611900" y="5836773"/>
              <a:ext cx="904426" cy="2160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chemeClr val="tx1"/>
                  </a:solidFill>
                </a:rPr>
                <a:t>Imports</a:t>
              </a:r>
              <a:endParaRPr lang="en-US" sz="1000" dirty="0">
                <a:solidFill>
                  <a:schemeClr val="tx1"/>
                </a:solidFill>
              </a:endParaRPr>
            </a:p>
          </p:txBody>
        </p:sp>
        <p:sp>
          <p:nvSpPr>
            <p:cNvPr id="20" name="Rectángulo 19"/>
            <p:cNvSpPr/>
            <p:nvPr/>
          </p:nvSpPr>
          <p:spPr>
            <a:xfrm>
              <a:off x="609568" y="6056617"/>
              <a:ext cx="1073991" cy="2543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chemeClr val="tx1"/>
                  </a:solidFill>
                </a:rPr>
                <a:t>Trade Balance</a:t>
              </a:r>
              <a:endParaRPr lang="en-US" sz="1000" dirty="0">
                <a:solidFill>
                  <a:schemeClr val="tx1"/>
                </a:solidFill>
              </a:endParaRPr>
            </a:p>
          </p:txBody>
        </p:sp>
      </p:grpSp>
    </p:spTree>
    <p:extLst>
      <p:ext uri="{BB962C8B-B14F-4D97-AF65-F5344CB8AC3E}">
        <p14:creationId xmlns:p14="http://schemas.microsoft.com/office/powerpoint/2010/main" val="777814968"/>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1 Gráfico"/>
          <p:cNvGraphicFramePr>
            <a:graphicFrameLocks/>
          </p:cNvGraphicFramePr>
          <p:nvPr>
            <p:extLst>
              <p:ext uri="{D42A27DB-BD31-4B8C-83A1-F6EECF244321}">
                <p14:modId xmlns:p14="http://schemas.microsoft.com/office/powerpoint/2010/main" val="3127759420"/>
              </p:ext>
            </p:extLst>
          </p:nvPr>
        </p:nvGraphicFramePr>
        <p:xfrm>
          <a:off x="251520" y="3049973"/>
          <a:ext cx="3961658" cy="317524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2 Gráfico"/>
          <p:cNvGraphicFramePr>
            <a:graphicFrameLocks/>
          </p:cNvGraphicFramePr>
          <p:nvPr>
            <p:extLst>
              <p:ext uri="{D42A27DB-BD31-4B8C-83A1-F6EECF244321}">
                <p14:modId xmlns:p14="http://schemas.microsoft.com/office/powerpoint/2010/main" val="1368702919"/>
              </p:ext>
            </p:extLst>
          </p:nvPr>
        </p:nvGraphicFramePr>
        <p:xfrm>
          <a:off x="4459190" y="2844746"/>
          <a:ext cx="4583907" cy="3538220"/>
        </p:xfrm>
        <a:graphic>
          <a:graphicData uri="http://schemas.openxmlformats.org/drawingml/2006/chart">
            <c:chart xmlns:c="http://schemas.openxmlformats.org/drawingml/2006/chart" xmlns:r="http://schemas.openxmlformats.org/officeDocument/2006/relationships" r:id="rId4"/>
          </a:graphicData>
        </a:graphic>
      </p:graphicFrame>
      <p:sp>
        <p:nvSpPr>
          <p:cNvPr id="2" name="Rectangle 125"/>
          <p:cNvSpPr>
            <a:spLocks noChangeArrowheads="1"/>
          </p:cNvSpPr>
          <p:nvPr/>
        </p:nvSpPr>
        <p:spPr bwMode="auto">
          <a:xfrm>
            <a:off x="8959850" y="0"/>
            <a:ext cx="184150" cy="400050"/>
          </a:xfrm>
          <a:prstGeom prst="rect">
            <a:avLst/>
          </a:prstGeom>
          <a:noFill/>
          <a:ln w="9525" algn="ctr">
            <a:noFill/>
            <a:miter lim="800000"/>
            <a:headEnd/>
            <a:tailEnd/>
          </a:ln>
        </p:spPr>
        <p:txBody>
          <a:bodyPr wrap="none" anchor="ctr">
            <a:spAutoFit/>
          </a:bodyPr>
          <a:lstStyle/>
          <a:p>
            <a:pPr algn="r"/>
            <a:endParaRPr lang="es-PE">
              <a:solidFill>
                <a:prstClr val="black"/>
              </a:solidFill>
              <a:latin typeface="Arial Narrow" pitchFamily="34" charset="0"/>
            </a:endParaRPr>
          </a:p>
        </p:txBody>
      </p:sp>
      <p:sp>
        <p:nvSpPr>
          <p:cNvPr id="4" name="Rectangle 83"/>
          <p:cNvSpPr>
            <a:spLocks noChangeArrowheads="1"/>
          </p:cNvSpPr>
          <p:nvPr/>
        </p:nvSpPr>
        <p:spPr bwMode="auto">
          <a:xfrm>
            <a:off x="285720" y="1346286"/>
            <a:ext cx="8030696" cy="707886"/>
          </a:xfrm>
          <a:prstGeom prst="rect">
            <a:avLst/>
          </a:prstGeom>
          <a:noFill/>
          <a:ln w="9525">
            <a:noFill/>
            <a:miter lim="800000"/>
            <a:headEnd/>
            <a:tailEnd/>
          </a:ln>
        </p:spPr>
        <p:txBody>
          <a:bodyPr wrap="square" anchor="ctr">
            <a:spAutoFit/>
          </a:bodyPr>
          <a:lstStyle/>
          <a:p>
            <a:pPr defTabSz="877888" eaLnBrk="0" hangingPunct="0"/>
            <a:r>
              <a:rPr lang="es-PE" b="1" dirty="0" smtClean="0">
                <a:solidFill>
                  <a:prstClr val="black"/>
                </a:solidFill>
                <a:latin typeface="Arial Narrow" pitchFamily="34" charset="0"/>
                <a:cs typeface="Tahoma" pitchFamily="34" charset="0"/>
              </a:rPr>
              <a:t>... </a:t>
            </a:r>
            <a:r>
              <a:rPr lang="en-US" b="1" dirty="0" smtClean="0">
                <a:solidFill>
                  <a:prstClr val="black"/>
                </a:solidFill>
                <a:latin typeface="Arial Narrow" pitchFamily="34" charset="0"/>
                <a:cs typeface="Tahoma" pitchFamily="34" charset="0"/>
              </a:rPr>
              <a:t>all this, in a  frame of macroeconomic stability, Peru records the lowest inflation rate at a regional level….</a:t>
            </a:r>
          </a:p>
        </p:txBody>
      </p:sp>
      <p:cxnSp>
        <p:nvCxnSpPr>
          <p:cNvPr id="7" name="6 Conector recto"/>
          <p:cNvCxnSpPr/>
          <p:nvPr/>
        </p:nvCxnSpPr>
        <p:spPr>
          <a:xfrm>
            <a:off x="357158" y="2059260"/>
            <a:ext cx="7000924" cy="158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Text Box 17"/>
          <p:cNvSpPr txBox="1">
            <a:spLocks noChangeArrowheads="1"/>
          </p:cNvSpPr>
          <p:nvPr/>
        </p:nvSpPr>
        <p:spPr bwMode="auto">
          <a:xfrm>
            <a:off x="142844" y="226995"/>
            <a:ext cx="4762500" cy="701675"/>
          </a:xfrm>
          <a:prstGeom prst="rect">
            <a:avLst/>
          </a:prstGeom>
          <a:noFill/>
          <a:ln w="9525" algn="ctr">
            <a:noFill/>
            <a:miter lim="800000"/>
            <a:headEnd/>
            <a:tailEnd/>
          </a:ln>
        </p:spPr>
        <p:txBody>
          <a:bodyPr anchor="ctr"/>
          <a:lstStyle/>
          <a:p>
            <a:pPr eaLnBrk="1" hangingPunct="1">
              <a:spcBef>
                <a:spcPct val="50000"/>
              </a:spcBef>
              <a:buFont typeface="Calibri" pitchFamily="34" charset="0"/>
              <a:buAutoNum type="arabicPeriod"/>
            </a:pPr>
            <a:r>
              <a:rPr lang="en-US" sz="2400" b="1" dirty="0">
                <a:effectLst>
                  <a:outerShdw blurRad="38100" dist="38100" dir="2700000" algn="tl">
                    <a:srgbClr val="000000">
                      <a:alpha val="43137"/>
                    </a:srgbClr>
                  </a:outerShdw>
                </a:effectLst>
                <a:latin typeface="Arial Narrow" pitchFamily="34" charset="0"/>
                <a:cs typeface="Tahoma" pitchFamily="34" charset="0"/>
              </a:rPr>
              <a:t> MACROECONOMIC</a:t>
            </a:r>
            <a:r>
              <a:rPr lang="en-US" sz="2400" b="1" dirty="0">
                <a:solidFill>
                  <a:srgbClr val="000000"/>
                </a:solidFill>
                <a:latin typeface="Calibri" pitchFamily="34" charset="0"/>
                <a:cs typeface="Calibri" pitchFamily="34" charset="0"/>
              </a:rPr>
              <a:t> </a:t>
            </a:r>
            <a:r>
              <a:rPr lang="en-US" sz="2400" b="1" dirty="0">
                <a:effectLst>
                  <a:outerShdw blurRad="38100" dist="38100" dir="2700000" algn="tl">
                    <a:srgbClr val="000000">
                      <a:alpha val="43137"/>
                    </a:srgbClr>
                  </a:outerShdw>
                </a:effectLst>
                <a:latin typeface="Arial Narrow" pitchFamily="34" charset="0"/>
                <a:cs typeface="Tahoma" pitchFamily="34" charset="0"/>
              </a:rPr>
              <a:t>SOUNDNESS</a:t>
            </a:r>
          </a:p>
        </p:txBody>
      </p:sp>
      <p:sp>
        <p:nvSpPr>
          <p:cNvPr id="13" name="Rectangle 45"/>
          <p:cNvSpPr>
            <a:spLocks noChangeArrowheads="1"/>
          </p:cNvSpPr>
          <p:nvPr/>
        </p:nvSpPr>
        <p:spPr bwMode="auto">
          <a:xfrm>
            <a:off x="142894" y="6247728"/>
            <a:ext cx="4861154" cy="246221"/>
          </a:xfrm>
          <a:prstGeom prst="rect">
            <a:avLst/>
          </a:prstGeom>
          <a:noFill/>
          <a:ln w="9525" algn="ctr">
            <a:noFill/>
            <a:miter lim="800000"/>
            <a:headEnd/>
            <a:tailEnd/>
          </a:ln>
        </p:spPr>
        <p:txBody>
          <a:bodyPr wrap="square">
            <a:spAutoFit/>
          </a:bodyPr>
          <a:lstStyle/>
          <a:p>
            <a:r>
              <a:rPr lang="en-US" sz="1000" dirty="0">
                <a:latin typeface="Arial Narrow" pitchFamily="34" charset="0"/>
              </a:rPr>
              <a:t>Source: Central Bank of Reserve of </a:t>
            </a:r>
            <a:r>
              <a:rPr lang="en-US" sz="1000" dirty="0" err="1" smtClean="0">
                <a:latin typeface="Arial Narrow" pitchFamily="34" charset="0"/>
              </a:rPr>
              <a:t>Peru,IMF</a:t>
            </a:r>
            <a:r>
              <a:rPr lang="en-US" sz="1000" dirty="0" smtClean="0">
                <a:latin typeface="Arial Narrow" pitchFamily="34" charset="0"/>
              </a:rPr>
              <a:t> (World Economic  outlook Database – October 2016 </a:t>
            </a:r>
            <a:endParaRPr lang="en-US" sz="1000" dirty="0">
              <a:latin typeface="Arial Narrow" pitchFamily="34" charset="0"/>
            </a:endParaRPr>
          </a:p>
        </p:txBody>
      </p:sp>
      <p:sp>
        <p:nvSpPr>
          <p:cNvPr id="14" name="Text Box 6"/>
          <p:cNvSpPr txBox="1">
            <a:spLocks noChangeArrowheads="1"/>
          </p:cNvSpPr>
          <p:nvPr/>
        </p:nvSpPr>
        <p:spPr bwMode="auto">
          <a:xfrm>
            <a:off x="357158" y="2147227"/>
            <a:ext cx="3782224" cy="480129"/>
          </a:xfrm>
          <a:prstGeom prst="rect">
            <a:avLst/>
          </a:prstGeom>
          <a:noFill/>
          <a:ln w="9525">
            <a:noFill/>
            <a:miter lim="800000"/>
            <a:headEnd/>
            <a:tailEnd/>
          </a:ln>
        </p:spPr>
        <p:txBody>
          <a:bodyPr wrap="square" lIns="91438" tIns="45719" rIns="91438" bIns="45719">
            <a:spAutoFit/>
          </a:bodyPr>
          <a:lstStyle/>
          <a:p>
            <a:pPr>
              <a:lnSpc>
                <a:spcPct val="90000"/>
              </a:lnSpc>
              <a:spcBef>
                <a:spcPts val="0"/>
              </a:spcBef>
              <a:defRPr/>
            </a:pPr>
            <a:r>
              <a:rPr lang="es-PE" sz="1400" b="1" dirty="0" smtClean="0">
                <a:solidFill>
                  <a:prstClr val="black"/>
                </a:solidFill>
                <a:latin typeface="Arial Narrow" pitchFamily="34" charset="0"/>
              </a:rPr>
              <a:t>CPI – </a:t>
            </a:r>
            <a:r>
              <a:rPr lang="es-PE" sz="1400" b="1" dirty="0" err="1" smtClean="0">
                <a:solidFill>
                  <a:prstClr val="black"/>
                </a:solidFill>
                <a:latin typeface="Arial Narrow" pitchFamily="34" charset="0"/>
              </a:rPr>
              <a:t>Latin</a:t>
            </a:r>
            <a:r>
              <a:rPr lang="es-PE" sz="1400" b="1" dirty="0" smtClean="0">
                <a:solidFill>
                  <a:prstClr val="black"/>
                </a:solidFill>
                <a:latin typeface="Arial Narrow" pitchFamily="34" charset="0"/>
              </a:rPr>
              <a:t> </a:t>
            </a:r>
            <a:r>
              <a:rPr lang="es-PE" sz="1400" b="1" dirty="0" err="1" smtClean="0">
                <a:solidFill>
                  <a:prstClr val="black"/>
                </a:solidFill>
                <a:latin typeface="Arial Narrow" pitchFamily="34" charset="0"/>
              </a:rPr>
              <a:t>America</a:t>
            </a:r>
            <a:r>
              <a:rPr lang="es-PE" sz="1400" b="1" dirty="0" smtClean="0">
                <a:solidFill>
                  <a:prstClr val="black"/>
                </a:solidFill>
                <a:latin typeface="Arial Narrow" pitchFamily="34" charset="0"/>
              </a:rPr>
              <a:t> 2005- 2015</a:t>
            </a:r>
          </a:p>
          <a:p>
            <a:pPr>
              <a:lnSpc>
                <a:spcPct val="90000"/>
              </a:lnSpc>
              <a:spcBef>
                <a:spcPts val="0"/>
              </a:spcBef>
              <a:defRPr/>
            </a:pPr>
            <a:r>
              <a:rPr lang="es-PE" sz="1400" i="1" dirty="0" smtClean="0">
                <a:solidFill>
                  <a:prstClr val="black"/>
                </a:solidFill>
                <a:latin typeface="Arial Narrow" pitchFamily="34" charset="0"/>
              </a:rPr>
              <a:t>(</a:t>
            </a:r>
            <a:r>
              <a:rPr lang="en-US" sz="1400" i="1" dirty="0">
                <a:latin typeface="Arial Narrow" pitchFamily="34" charset="0"/>
              </a:rPr>
              <a:t>Annual Average Variation %)</a:t>
            </a:r>
            <a:endParaRPr lang="es-PE" sz="1400" i="1" dirty="0">
              <a:solidFill>
                <a:prstClr val="black"/>
              </a:solidFill>
              <a:latin typeface="Arial Narrow" pitchFamily="34" charset="0"/>
            </a:endParaRPr>
          </a:p>
        </p:txBody>
      </p:sp>
      <p:sp>
        <p:nvSpPr>
          <p:cNvPr id="15" name="Text Box 6"/>
          <p:cNvSpPr txBox="1">
            <a:spLocks noChangeArrowheads="1"/>
          </p:cNvSpPr>
          <p:nvPr/>
        </p:nvSpPr>
        <p:spPr bwMode="auto">
          <a:xfrm>
            <a:off x="4860032" y="2153507"/>
            <a:ext cx="3782224" cy="480129"/>
          </a:xfrm>
          <a:prstGeom prst="rect">
            <a:avLst/>
          </a:prstGeom>
          <a:noFill/>
          <a:ln w="9525">
            <a:noFill/>
            <a:miter lim="800000"/>
            <a:headEnd/>
            <a:tailEnd/>
          </a:ln>
        </p:spPr>
        <p:txBody>
          <a:bodyPr wrap="square" lIns="91438" tIns="45719" rIns="91438" bIns="45719">
            <a:spAutoFit/>
          </a:bodyPr>
          <a:lstStyle/>
          <a:p>
            <a:pPr>
              <a:lnSpc>
                <a:spcPct val="90000"/>
              </a:lnSpc>
              <a:spcBef>
                <a:spcPts val="0"/>
              </a:spcBef>
              <a:defRPr/>
            </a:pPr>
            <a:r>
              <a:rPr lang="es-PE" sz="1400" b="1" dirty="0">
                <a:solidFill>
                  <a:prstClr val="black"/>
                </a:solidFill>
                <a:latin typeface="Arial Narrow" pitchFamily="34" charset="0"/>
              </a:rPr>
              <a:t>CPI – </a:t>
            </a:r>
            <a:r>
              <a:rPr lang="es-PE" sz="1400" b="1" dirty="0" err="1">
                <a:solidFill>
                  <a:prstClr val="black"/>
                </a:solidFill>
                <a:latin typeface="Arial Narrow" pitchFamily="34" charset="0"/>
              </a:rPr>
              <a:t>Latin</a:t>
            </a:r>
            <a:r>
              <a:rPr lang="es-PE" sz="1400" b="1" dirty="0">
                <a:solidFill>
                  <a:prstClr val="black"/>
                </a:solidFill>
                <a:latin typeface="Arial Narrow" pitchFamily="34" charset="0"/>
              </a:rPr>
              <a:t> </a:t>
            </a:r>
            <a:r>
              <a:rPr lang="es-PE" sz="1400" b="1" dirty="0" err="1">
                <a:solidFill>
                  <a:prstClr val="black"/>
                </a:solidFill>
                <a:latin typeface="Arial Narrow" pitchFamily="34" charset="0"/>
              </a:rPr>
              <a:t>America</a:t>
            </a:r>
            <a:r>
              <a:rPr lang="es-PE" sz="1400" b="1" dirty="0">
                <a:solidFill>
                  <a:prstClr val="black"/>
                </a:solidFill>
                <a:latin typeface="Arial Narrow" pitchFamily="34" charset="0"/>
              </a:rPr>
              <a:t> </a:t>
            </a:r>
            <a:r>
              <a:rPr lang="es-PE" sz="1400" b="1" dirty="0" smtClean="0">
                <a:solidFill>
                  <a:prstClr val="black"/>
                </a:solidFill>
                <a:latin typeface="Arial Narrow" pitchFamily="34" charset="0"/>
              </a:rPr>
              <a:t>2015</a:t>
            </a:r>
            <a:endParaRPr lang="es-PE" sz="1400" b="1" dirty="0">
              <a:solidFill>
                <a:prstClr val="black"/>
              </a:solidFill>
              <a:latin typeface="Arial Narrow" pitchFamily="34" charset="0"/>
            </a:endParaRPr>
          </a:p>
          <a:p>
            <a:pPr>
              <a:lnSpc>
                <a:spcPct val="90000"/>
              </a:lnSpc>
              <a:spcBef>
                <a:spcPts val="0"/>
              </a:spcBef>
              <a:defRPr/>
            </a:pPr>
            <a:r>
              <a:rPr lang="es-PE" sz="1400" i="1" dirty="0">
                <a:solidFill>
                  <a:prstClr val="black"/>
                </a:solidFill>
                <a:latin typeface="Arial Narrow" pitchFamily="34" charset="0"/>
              </a:rPr>
              <a:t>(</a:t>
            </a:r>
            <a:r>
              <a:rPr lang="en-US" sz="1400" i="1" dirty="0">
                <a:latin typeface="Arial Narrow" pitchFamily="34" charset="0"/>
              </a:rPr>
              <a:t>Annual Average Variation %)</a:t>
            </a:r>
            <a:endParaRPr lang="es-PE" sz="1400" i="1" dirty="0">
              <a:solidFill>
                <a:prstClr val="black"/>
              </a:solidFill>
              <a:latin typeface="Arial Narrow" pitchFamily="34" charset="0"/>
            </a:endParaRPr>
          </a:p>
        </p:txBody>
      </p:sp>
      <p:sp>
        <p:nvSpPr>
          <p:cNvPr id="5" name="4 CuadroTexto"/>
          <p:cNvSpPr txBox="1"/>
          <p:nvPr/>
        </p:nvSpPr>
        <p:spPr>
          <a:xfrm>
            <a:off x="8242281" y="5936202"/>
            <a:ext cx="553981" cy="261610"/>
          </a:xfrm>
          <a:prstGeom prst="rect">
            <a:avLst/>
          </a:prstGeom>
          <a:solidFill>
            <a:schemeClr val="bg1"/>
          </a:solidFill>
        </p:spPr>
        <p:txBody>
          <a:bodyPr wrap="square" rtlCol="0">
            <a:spAutoFit/>
          </a:bodyPr>
          <a:lstStyle/>
          <a:p>
            <a:r>
              <a:rPr lang="es-PE" sz="1100" dirty="0" smtClean="0"/>
              <a:t>Brazil</a:t>
            </a:r>
            <a:endParaRPr lang="es-PE" sz="1100" dirty="0"/>
          </a:p>
        </p:txBody>
      </p:sp>
      <p:sp>
        <p:nvSpPr>
          <p:cNvPr id="6" name="CuadroTexto 5"/>
          <p:cNvSpPr txBox="1"/>
          <p:nvPr/>
        </p:nvSpPr>
        <p:spPr>
          <a:xfrm>
            <a:off x="4748152" y="5986776"/>
            <a:ext cx="4198585" cy="246221"/>
          </a:xfrm>
          <a:prstGeom prst="rect">
            <a:avLst/>
          </a:prstGeom>
          <a:solidFill>
            <a:schemeClr val="bg1"/>
          </a:solidFill>
        </p:spPr>
        <p:txBody>
          <a:bodyPr wrap="none" rtlCol="0">
            <a:spAutoFit/>
          </a:bodyPr>
          <a:lstStyle/>
          <a:p>
            <a:r>
              <a:rPr lang="it-IT" sz="1000" dirty="0" smtClean="0"/>
              <a:t>Mexico                 Peru               Chile               Colombia             Brazil </a:t>
            </a:r>
            <a:endParaRPr lang="it-IT" sz="1000" dirty="0"/>
          </a:p>
        </p:txBody>
      </p:sp>
      <p:sp>
        <p:nvSpPr>
          <p:cNvPr id="20" name="CuadroTexto 19"/>
          <p:cNvSpPr txBox="1"/>
          <p:nvPr/>
        </p:nvSpPr>
        <p:spPr>
          <a:xfrm>
            <a:off x="409540" y="5943896"/>
            <a:ext cx="3775393" cy="246221"/>
          </a:xfrm>
          <a:prstGeom prst="rect">
            <a:avLst/>
          </a:prstGeom>
          <a:solidFill>
            <a:schemeClr val="bg1"/>
          </a:solidFill>
        </p:spPr>
        <p:txBody>
          <a:bodyPr wrap="none" rtlCol="0">
            <a:spAutoFit/>
          </a:bodyPr>
          <a:lstStyle/>
          <a:p>
            <a:r>
              <a:rPr lang="it-IT" sz="1000" dirty="0" smtClean="0"/>
              <a:t>Peru                 Chile            Mexico       Colombia             Brazil </a:t>
            </a:r>
            <a:endParaRPr lang="it-IT" sz="1000" dirty="0"/>
          </a:p>
        </p:txBody>
      </p:sp>
    </p:spTree>
    <p:extLst>
      <p:ext uri="{BB962C8B-B14F-4D97-AF65-F5344CB8AC3E}">
        <p14:creationId xmlns:p14="http://schemas.microsoft.com/office/powerpoint/2010/main" val="654018869"/>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Chart 1"/>
          <p:cNvGraphicFramePr>
            <a:graphicFrameLocks/>
          </p:cNvGraphicFramePr>
          <p:nvPr>
            <p:extLst>
              <p:ext uri="{D42A27DB-BD31-4B8C-83A1-F6EECF244321}">
                <p14:modId xmlns:p14="http://schemas.microsoft.com/office/powerpoint/2010/main" val="3944123658"/>
              </p:ext>
            </p:extLst>
          </p:nvPr>
        </p:nvGraphicFramePr>
        <p:xfrm>
          <a:off x="4572000" y="2708920"/>
          <a:ext cx="4104456" cy="3573790"/>
        </p:xfrm>
        <a:graphic>
          <a:graphicData uri="http://schemas.openxmlformats.org/drawingml/2006/chart">
            <c:chart xmlns:c="http://schemas.openxmlformats.org/drawingml/2006/chart" xmlns:r="http://schemas.openxmlformats.org/officeDocument/2006/relationships" r:id="rId3"/>
          </a:graphicData>
        </a:graphic>
      </p:graphicFrame>
      <p:sp>
        <p:nvSpPr>
          <p:cNvPr id="2" name="Rectangle 125"/>
          <p:cNvSpPr>
            <a:spLocks noChangeArrowheads="1"/>
          </p:cNvSpPr>
          <p:nvPr/>
        </p:nvSpPr>
        <p:spPr bwMode="auto">
          <a:xfrm>
            <a:off x="8959850" y="0"/>
            <a:ext cx="184150" cy="400050"/>
          </a:xfrm>
          <a:prstGeom prst="rect">
            <a:avLst/>
          </a:prstGeom>
          <a:noFill/>
          <a:ln w="9525" algn="ctr">
            <a:noFill/>
            <a:miter lim="800000"/>
            <a:headEnd/>
            <a:tailEnd/>
          </a:ln>
        </p:spPr>
        <p:txBody>
          <a:bodyPr wrap="none" anchor="ctr">
            <a:spAutoFit/>
          </a:bodyPr>
          <a:lstStyle/>
          <a:p>
            <a:pPr algn="r"/>
            <a:endParaRPr lang="es-PE" dirty="0">
              <a:latin typeface="Arial Narrow" pitchFamily="34" charset="0"/>
            </a:endParaRPr>
          </a:p>
        </p:txBody>
      </p:sp>
      <p:sp>
        <p:nvSpPr>
          <p:cNvPr id="4" name="Rectangle 83"/>
          <p:cNvSpPr>
            <a:spLocks noChangeArrowheads="1"/>
          </p:cNvSpPr>
          <p:nvPr/>
        </p:nvSpPr>
        <p:spPr bwMode="auto">
          <a:xfrm>
            <a:off x="285720" y="1340768"/>
            <a:ext cx="7958688" cy="707886"/>
          </a:xfrm>
          <a:prstGeom prst="rect">
            <a:avLst/>
          </a:prstGeom>
          <a:noFill/>
          <a:ln w="9525">
            <a:noFill/>
            <a:miter lim="800000"/>
            <a:headEnd/>
            <a:tailEnd/>
          </a:ln>
        </p:spPr>
        <p:txBody>
          <a:bodyPr wrap="square" anchor="ctr">
            <a:spAutoFit/>
          </a:bodyPr>
          <a:lstStyle/>
          <a:p>
            <a:pPr defTabSz="877888" eaLnBrk="0" hangingPunct="0"/>
            <a:r>
              <a:rPr lang="es-PE" b="1" dirty="0" smtClean="0">
                <a:latin typeface="Arial Narrow" pitchFamily="34" charset="0"/>
                <a:cs typeface="Tahoma" pitchFamily="34" charset="0"/>
              </a:rPr>
              <a:t>… has maintained  stable exchange rates and a level of risk under the regional average</a:t>
            </a:r>
          </a:p>
        </p:txBody>
      </p:sp>
      <p:sp>
        <p:nvSpPr>
          <p:cNvPr id="5" name="Text Box 6"/>
          <p:cNvSpPr txBox="1">
            <a:spLocks noChangeArrowheads="1"/>
          </p:cNvSpPr>
          <p:nvPr/>
        </p:nvSpPr>
        <p:spPr bwMode="auto">
          <a:xfrm>
            <a:off x="323528" y="2228791"/>
            <a:ext cx="3495332" cy="480129"/>
          </a:xfrm>
          <a:prstGeom prst="rect">
            <a:avLst/>
          </a:prstGeom>
          <a:noFill/>
          <a:ln w="9525">
            <a:noFill/>
            <a:miter lim="800000"/>
            <a:headEnd/>
            <a:tailEnd/>
          </a:ln>
        </p:spPr>
        <p:txBody>
          <a:bodyPr wrap="square" lIns="91438" tIns="45719" rIns="91438" bIns="45719">
            <a:spAutoFit/>
          </a:bodyPr>
          <a:lstStyle/>
          <a:p>
            <a:pPr>
              <a:lnSpc>
                <a:spcPct val="90000"/>
              </a:lnSpc>
              <a:spcBef>
                <a:spcPts val="0"/>
              </a:spcBef>
              <a:defRPr/>
            </a:pPr>
            <a:r>
              <a:rPr lang="es-PE" sz="1400" b="1" dirty="0" smtClean="0">
                <a:latin typeface="Arial Narrow" pitchFamily="34" charset="0"/>
              </a:rPr>
              <a:t>Exchange Rate in Latin </a:t>
            </a:r>
            <a:r>
              <a:rPr lang="es-PE" sz="1400" b="1" dirty="0" err="1" smtClean="0">
                <a:latin typeface="Arial Narrow" pitchFamily="34" charset="0"/>
              </a:rPr>
              <a:t>America</a:t>
            </a:r>
            <a:r>
              <a:rPr lang="es-PE" sz="1400" b="1" dirty="0" smtClean="0">
                <a:latin typeface="Arial Narrow" pitchFamily="34" charset="0"/>
              </a:rPr>
              <a:t> 2004-2016 (*)</a:t>
            </a:r>
          </a:p>
          <a:p>
            <a:pPr>
              <a:lnSpc>
                <a:spcPct val="90000"/>
              </a:lnSpc>
              <a:spcBef>
                <a:spcPts val="0"/>
              </a:spcBef>
              <a:defRPr/>
            </a:pPr>
            <a:r>
              <a:rPr lang="es-PE" sz="1400" i="1" dirty="0" smtClean="0">
                <a:latin typeface="Arial Narrow" pitchFamily="34" charset="0"/>
              </a:rPr>
              <a:t>(Index, Base year 2005 = 100)</a:t>
            </a:r>
            <a:endParaRPr lang="es-PE" sz="1400" i="1" dirty="0">
              <a:latin typeface="Arial Narrow" pitchFamily="34" charset="0"/>
            </a:endParaRPr>
          </a:p>
        </p:txBody>
      </p:sp>
      <p:cxnSp>
        <p:nvCxnSpPr>
          <p:cNvPr id="7" name="6 Conector recto"/>
          <p:cNvCxnSpPr/>
          <p:nvPr/>
        </p:nvCxnSpPr>
        <p:spPr>
          <a:xfrm>
            <a:off x="357158" y="2059260"/>
            <a:ext cx="7000924" cy="158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Text Box 6"/>
          <p:cNvSpPr txBox="1">
            <a:spLocks noChangeArrowheads="1"/>
          </p:cNvSpPr>
          <p:nvPr/>
        </p:nvSpPr>
        <p:spPr bwMode="auto">
          <a:xfrm>
            <a:off x="4644008" y="2228791"/>
            <a:ext cx="3857652" cy="480129"/>
          </a:xfrm>
          <a:prstGeom prst="rect">
            <a:avLst/>
          </a:prstGeom>
          <a:noFill/>
          <a:ln w="9525">
            <a:noFill/>
            <a:miter lim="800000"/>
            <a:headEnd/>
            <a:tailEnd/>
          </a:ln>
        </p:spPr>
        <p:txBody>
          <a:bodyPr wrap="square" lIns="91438" tIns="45719" rIns="91438" bIns="45719">
            <a:spAutoFit/>
          </a:bodyPr>
          <a:lstStyle/>
          <a:p>
            <a:pPr>
              <a:lnSpc>
                <a:spcPct val="90000"/>
              </a:lnSpc>
              <a:spcBef>
                <a:spcPts val="0"/>
              </a:spcBef>
              <a:defRPr/>
            </a:pPr>
            <a:r>
              <a:rPr lang="es-ES_tradnl" sz="1400" b="1" dirty="0" smtClean="0">
                <a:latin typeface="Arial Narrow" pitchFamily="34" charset="0"/>
              </a:rPr>
              <a:t>JP Morgan EMBI+ </a:t>
            </a:r>
          </a:p>
          <a:p>
            <a:pPr>
              <a:lnSpc>
                <a:spcPct val="90000"/>
              </a:lnSpc>
              <a:spcBef>
                <a:spcPts val="0"/>
              </a:spcBef>
              <a:defRPr/>
            </a:pPr>
            <a:r>
              <a:rPr lang="es-PE" sz="1400" i="1" dirty="0" smtClean="0">
                <a:latin typeface="Arial Narrow" pitchFamily="34" charset="0"/>
              </a:rPr>
              <a:t>(Basic points)</a:t>
            </a:r>
            <a:endParaRPr lang="es-PE" sz="1400" i="1" dirty="0">
              <a:latin typeface="Arial Narrow" pitchFamily="34" charset="0"/>
            </a:endParaRPr>
          </a:p>
        </p:txBody>
      </p:sp>
      <p:sp>
        <p:nvSpPr>
          <p:cNvPr id="12" name="Text Box 17"/>
          <p:cNvSpPr txBox="1">
            <a:spLocks noChangeArrowheads="1"/>
          </p:cNvSpPr>
          <p:nvPr/>
        </p:nvSpPr>
        <p:spPr bwMode="auto">
          <a:xfrm>
            <a:off x="142844" y="226995"/>
            <a:ext cx="4762500" cy="701675"/>
          </a:xfrm>
          <a:prstGeom prst="rect">
            <a:avLst/>
          </a:prstGeom>
          <a:noFill/>
          <a:ln w="9525" algn="ctr">
            <a:noFill/>
            <a:miter lim="800000"/>
            <a:headEnd/>
            <a:tailEnd/>
          </a:ln>
        </p:spPr>
        <p:txBody>
          <a:bodyPr anchor="ctr"/>
          <a:lstStyle/>
          <a:p>
            <a:pPr eaLnBrk="1" hangingPunct="1">
              <a:spcBef>
                <a:spcPct val="50000"/>
              </a:spcBef>
              <a:buFont typeface="Calibri" pitchFamily="34" charset="0"/>
              <a:buAutoNum type="arabicPeriod"/>
            </a:pPr>
            <a:r>
              <a:rPr lang="en-US" sz="2400" b="1" dirty="0" smtClean="0">
                <a:effectLst>
                  <a:outerShdw blurRad="38100" dist="38100" dir="2700000" algn="tl">
                    <a:srgbClr val="000000">
                      <a:alpha val="43137"/>
                    </a:srgbClr>
                  </a:outerShdw>
                </a:effectLst>
                <a:latin typeface="Arial Narrow" pitchFamily="34" charset="0"/>
                <a:cs typeface="Tahoma" pitchFamily="34" charset="0"/>
              </a:rPr>
              <a:t> MACROECONOMIC</a:t>
            </a:r>
            <a:r>
              <a:rPr lang="en-US" sz="2400" b="1" dirty="0" smtClean="0">
                <a:solidFill>
                  <a:srgbClr val="000000"/>
                </a:solidFill>
                <a:latin typeface="Calibri" pitchFamily="34" charset="0"/>
                <a:cs typeface="Calibri" pitchFamily="34" charset="0"/>
              </a:rPr>
              <a:t> </a:t>
            </a:r>
            <a:r>
              <a:rPr lang="en-US" sz="2400" b="1" dirty="0" smtClean="0">
                <a:effectLst>
                  <a:outerShdw blurRad="38100" dist="38100" dir="2700000" algn="tl">
                    <a:srgbClr val="000000">
                      <a:alpha val="43137"/>
                    </a:srgbClr>
                  </a:outerShdw>
                </a:effectLst>
                <a:latin typeface="Arial Narrow" pitchFamily="34" charset="0"/>
                <a:cs typeface="Tahoma" pitchFamily="34" charset="0"/>
              </a:rPr>
              <a:t>SOUNDNESS</a:t>
            </a:r>
            <a:endParaRPr lang="en-US" sz="2400" b="1" dirty="0">
              <a:effectLst>
                <a:outerShdw blurRad="38100" dist="38100" dir="2700000" algn="tl">
                  <a:srgbClr val="000000">
                    <a:alpha val="43137"/>
                  </a:srgbClr>
                </a:outerShdw>
              </a:effectLst>
              <a:latin typeface="Arial Narrow" pitchFamily="34" charset="0"/>
              <a:cs typeface="Tahoma" pitchFamily="34" charset="0"/>
            </a:endParaRPr>
          </a:p>
        </p:txBody>
      </p:sp>
      <p:sp>
        <p:nvSpPr>
          <p:cNvPr id="13" name="Rectangle 45"/>
          <p:cNvSpPr>
            <a:spLocks noChangeArrowheads="1"/>
          </p:cNvSpPr>
          <p:nvPr/>
        </p:nvSpPr>
        <p:spPr bwMode="auto">
          <a:xfrm>
            <a:off x="174693" y="6349634"/>
            <a:ext cx="4500594" cy="553998"/>
          </a:xfrm>
          <a:prstGeom prst="rect">
            <a:avLst/>
          </a:prstGeom>
          <a:noFill/>
          <a:ln w="9525" algn="ctr">
            <a:noFill/>
            <a:miter lim="800000"/>
            <a:headEnd/>
            <a:tailEnd/>
          </a:ln>
        </p:spPr>
        <p:txBody>
          <a:bodyPr wrap="square">
            <a:spAutoFit/>
          </a:bodyPr>
          <a:lstStyle/>
          <a:p>
            <a:endParaRPr lang="es-PE" sz="1000" dirty="0" smtClean="0">
              <a:latin typeface="Arial Narrow" pitchFamily="34" charset="0"/>
            </a:endParaRPr>
          </a:p>
          <a:p>
            <a:r>
              <a:rPr lang="es-PE" sz="1000" dirty="0" smtClean="0">
                <a:latin typeface="Arial Narrow" pitchFamily="34" charset="0"/>
              </a:rPr>
              <a:t>(*) As of </a:t>
            </a:r>
            <a:r>
              <a:rPr lang="es-PE" sz="1000" dirty="0" err="1" smtClean="0">
                <a:latin typeface="Arial Narrow" pitchFamily="34" charset="0"/>
              </a:rPr>
              <a:t>August</a:t>
            </a:r>
            <a:r>
              <a:rPr lang="es-PE" sz="1000" dirty="0" smtClean="0">
                <a:latin typeface="Arial Narrow" pitchFamily="34" charset="0"/>
              </a:rPr>
              <a:t> 2016</a:t>
            </a:r>
          </a:p>
          <a:p>
            <a:r>
              <a:rPr lang="es-PE" sz="1000" dirty="0" err="1" smtClean="0">
                <a:latin typeface="Arial Narrow" pitchFamily="34" charset="0"/>
              </a:rPr>
              <a:t>Source</a:t>
            </a:r>
            <a:r>
              <a:rPr lang="es-PE" sz="1000" dirty="0" smtClean="0">
                <a:latin typeface="Arial Narrow" pitchFamily="34" charset="0"/>
              </a:rPr>
              <a:t>: CEPAL </a:t>
            </a:r>
            <a:endParaRPr lang="es-PE" sz="1000" dirty="0">
              <a:latin typeface="Arial Narrow" pitchFamily="34" charset="0"/>
            </a:endParaRPr>
          </a:p>
        </p:txBody>
      </p:sp>
      <p:sp>
        <p:nvSpPr>
          <p:cNvPr id="16" name="15 Rectángulo"/>
          <p:cNvSpPr/>
          <p:nvPr/>
        </p:nvSpPr>
        <p:spPr>
          <a:xfrm>
            <a:off x="3563888" y="3772669"/>
            <a:ext cx="701176"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dirty="0">
              <a:solidFill>
                <a:schemeClr val="tx1"/>
              </a:solidFill>
            </a:endParaRPr>
          </a:p>
        </p:txBody>
      </p:sp>
      <p:sp>
        <p:nvSpPr>
          <p:cNvPr id="6" name="5 Rectángulo"/>
          <p:cNvSpPr/>
          <p:nvPr/>
        </p:nvSpPr>
        <p:spPr>
          <a:xfrm>
            <a:off x="7452320" y="2843935"/>
            <a:ext cx="1561207" cy="2070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Spread  Peru (</a:t>
            </a:r>
            <a:r>
              <a:rPr lang="en-US" sz="1200" dirty="0" err="1" smtClean="0">
                <a:solidFill>
                  <a:schemeClr val="tx1"/>
                </a:solidFill>
              </a:rPr>
              <a:t>pbs</a:t>
            </a:r>
            <a:r>
              <a:rPr lang="en-US" sz="1200" dirty="0" smtClean="0">
                <a:solidFill>
                  <a:schemeClr val="tx1"/>
                </a:solidFill>
              </a:rPr>
              <a:t>) </a:t>
            </a:r>
            <a:endParaRPr lang="en-US" sz="1200" dirty="0">
              <a:solidFill>
                <a:schemeClr val="tx1"/>
              </a:solidFill>
            </a:endParaRPr>
          </a:p>
        </p:txBody>
      </p:sp>
      <p:sp>
        <p:nvSpPr>
          <p:cNvPr id="18" name="17 Rectángulo"/>
          <p:cNvSpPr/>
          <p:nvPr/>
        </p:nvSpPr>
        <p:spPr>
          <a:xfrm>
            <a:off x="7431410" y="3262379"/>
            <a:ext cx="1224136" cy="3332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Spread  LATAM  (</a:t>
            </a:r>
            <a:r>
              <a:rPr lang="en-US" sz="1200" dirty="0" err="1" smtClean="0">
                <a:solidFill>
                  <a:schemeClr val="tx1"/>
                </a:solidFill>
              </a:rPr>
              <a:t>pbs</a:t>
            </a:r>
            <a:r>
              <a:rPr lang="en-US" sz="1200" dirty="0" smtClean="0">
                <a:solidFill>
                  <a:schemeClr val="tx1"/>
                </a:solidFill>
              </a:rPr>
              <a:t>) </a:t>
            </a:r>
            <a:endParaRPr lang="en-US" sz="1200" dirty="0">
              <a:solidFill>
                <a:schemeClr val="tx1"/>
              </a:solidFill>
            </a:endParaRPr>
          </a:p>
        </p:txBody>
      </p:sp>
      <p:sp>
        <p:nvSpPr>
          <p:cNvPr id="8" name="7 CuadroTexto"/>
          <p:cNvSpPr txBox="1"/>
          <p:nvPr/>
        </p:nvSpPr>
        <p:spPr>
          <a:xfrm>
            <a:off x="4770682" y="6597351"/>
            <a:ext cx="3044694" cy="246221"/>
          </a:xfrm>
          <a:prstGeom prst="rect">
            <a:avLst/>
          </a:prstGeom>
          <a:noFill/>
        </p:spPr>
        <p:txBody>
          <a:bodyPr wrap="square" rtlCol="0">
            <a:spAutoFit/>
          </a:bodyPr>
          <a:lstStyle/>
          <a:p>
            <a:r>
              <a:rPr lang="es-PE" sz="1000" dirty="0" smtClean="0">
                <a:latin typeface="Arial Narrow" panose="020B0606020202030204" pitchFamily="34" charset="0"/>
              </a:rPr>
              <a:t>Source: </a:t>
            </a:r>
            <a:r>
              <a:rPr lang="es-PE" sz="1000" dirty="0">
                <a:latin typeface="Arial Narrow" panose="020B0606020202030204" pitchFamily="34" charset="0"/>
              </a:rPr>
              <a:t>BCRP</a:t>
            </a:r>
          </a:p>
        </p:txBody>
      </p:sp>
      <p:grpSp>
        <p:nvGrpSpPr>
          <p:cNvPr id="9" name="Grupo 8"/>
          <p:cNvGrpSpPr/>
          <p:nvPr/>
        </p:nvGrpSpPr>
        <p:grpSpPr>
          <a:xfrm>
            <a:off x="79298" y="3010647"/>
            <a:ext cx="4269835" cy="3474386"/>
            <a:chOff x="79298" y="3010647"/>
            <a:chExt cx="4269835" cy="3474386"/>
          </a:xfrm>
        </p:grpSpPr>
        <p:graphicFrame>
          <p:nvGraphicFramePr>
            <p:cNvPr id="17" name="2 Gráfico"/>
            <p:cNvGraphicFramePr>
              <a:graphicFrameLocks/>
            </p:cNvGraphicFramePr>
            <p:nvPr>
              <p:extLst>
                <p:ext uri="{D42A27DB-BD31-4B8C-83A1-F6EECF244321}">
                  <p14:modId xmlns:p14="http://schemas.microsoft.com/office/powerpoint/2010/main" val="578021732"/>
                </p:ext>
              </p:extLst>
            </p:nvPr>
          </p:nvGraphicFramePr>
          <p:xfrm>
            <a:off x="79298" y="3010647"/>
            <a:ext cx="4269835" cy="3474386"/>
          </p:xfrm>
          <a:graphic>
            <a:graphicData uri="http://schemas.openxmlformats.org/drawingml/2006/chart">
              <c:chart xmlns:c="http://schemas.openxmlformats.org/drawingml/2006/chart" xmlns:r="http://schemas.openxmlformats.org/officeDocument/2006/relationships" r:id="rId4"/>
            </a:graphicData>
          </a:graphic>
        </p:graphicFrame>
        <p:sp>
          <p:nvSpPr>
            <p:cNvPr id="3" name="2 Rectángulo"/>
            <p:cNvSpPr/>
            <p:nvPr/>
          </p:nvSpPr>
          <p:spPr>
            <a:xfrm>
              <a:off x="827584" y="3289611"/>
              <a:ext cx="449674"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smtClean="0">
                  <a:solidFill>
                    <a:schemeClr val="tx1"/>
                  </a:solidFill>
                </a:rPr>
                <a:t>Peru</a:t>
              </a:r>
              <a:endParaRPr lang="en-US" sz="1100" dirty="0">
                <a:solidFill>
                  <a:schemeClr val="tx1"/>
                </a:solidFill>
              </a:endParaRPr>
            </a:p>
          </p:txBody>
        </p:sp>
        <p:sp>
          <p:nvSpPr>
            <p:cNvPr id="14" name="13 Rectángulo"/>
            <p:cNvSpPr/>
            <p:nvPr/>
          </p:nvSpPr>
          <p:spPr>
            <a:xfrm>
              <a:off x="2915816" y="3265932"/>
              <a:ext cx="701176"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smtClean="0">
                  <a:solidFill>
                    <a:schemeClr val="tx1"/>
                  </a:solidFill>
                </a:rPr>
                <a:t>Mexico</a:t>
              </a:r>
              <a:endParaRPr lang="en-US" sz="1100" dirty="0">
                <a:solidFill>
                  <a:schemeClr val="tx1"/>
                </a:solidFill>
              </a:endParaRPr>
            </a:p>
          </p:txBody>
        </p:sp>
        <p:sp>
          <p:nvSpPr>
            <p:cNvPr id="20" name="13 Rectángulo"/>
            <p:cNvSpPr/>
            <p:nvPr/>
          </p:nvSpPr>
          <p:spPr>
            <a:xfrm>
              <a:off x="3792964" y="3265932"/>
              <a:ext cx="556169"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smtClean="0">
                  <a:solidFill>
                    <a:schemeClr val="tx1"/>
                  </a:solidFill>
                </a:rPr>
                <a:t>Brazil</a:t>
              </a:r>
              <a:endParaRPr lang="en-US" sz="1100" dirty="0">
                <a:solidFill>
                  <a:schemeClr val="tx1"/>
                </a:solidFill>
              </a:endParaRPr>
            </a:p>
          </p:txBody>
        </p:sp>
      </p:grpSp>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3"/>
          <p:cNvSpPr>
            <a:spLocks noChangeArrowheads="1"/>
          </p:cNvSpPr>
          <p:nvPr/>
        </p:nvSpPr>
        <p:spPr bwMode="auto">
          <a:xfrm>
            <a:off x="285720" y="1500174"/>
            <a:ext cx="8102704" cy="400110"/>
          </a:xfrm>
          <a:prstGeom prst="rect">
            <a:avLst/>
          </a:prstGeom>
          <a:noFill/>
          <a:ln w="9525">
            <a:noFill/>
            <a:miter lim="800000"/>
            <a:headEnd/>
            <a:tailEnd/>
          </a:ln>
        </p:spPr>
        <p:txBody>
          <a:bodyPr wrap="square" anchor="ctr">
            <a:spAutoFit/>
          </a:bodyPr>
          <a:lstStyle/>
          <a:p>
            <a:r>
              <a:rPr lang="en-US" b="1" dirty="0">
                <a:latin typeface="Arial Narrow" pitchFamily="34" charset="0"/>
                <a:cs typeface="Tahoma" pitchFamily="34" charset="0"/>
              </a:rPr>
              <a:t>Peru maintains a healthy level of debt</a:t>
            </a:r>
            <a:r>
              <a:rPr lang="es-PE" b="1" dirty="0" smtClean="0">
                <a:latin typeface="Arial Narrow" pitchFamily="34" charset="0"/>
                <a:cs typeface="Tahoma" pitchFamily="34" charset="0"/>
              </a:rPr>
              <a:t>…</a:t>
            </a:r>
          </a:p>
        </p:txBody>
      </p:sp>
      <p:cxnSp>
        <p:nvCxnSpPr>
          <p:cNvPr id="13" name="12 Conector recto"/>
          <p:cNvCxnSpPr/>
          <p:nvPr/>
        </p:nvCxnSpPr>
        <p:spPr>
          <a:xfrm>
            <a:off x="357158" y="1963585"/>
            <a:ext cx="7000924" cy="158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Text Box 6"/>
          <p:cNvSpPr txBox="1">
            <a:spLocks noChangeArrowheads="1"/>
          </p:cNvSpPr>
          <p:nvPr/>
        </p:nvSpPr>
        <p:spPr bwMode="auto">
          <a:xfrm>
            <a:off x="357158" y="2143116"/>
            <a:ext cx="3286148" cy="480129"/>
          </a:xfrm>
          <a:prstGeom prst="rect">
            <a:avLst/>
          </a:prstGeom>
          <a:noFill/>
          <a:ln w="9525">
            <a:noFill/>
            <a:miter lim="800000"/>
            <a:headEnd/>
            <a:tailEnd/>
          </a:ln>
        </p:spPr>
        <p:txBody>
          <a:bodyPr wrap="square" lIns="91438" tIns="45719" rIns="91438" bIns="45719">
            <a:spAutoFit/>
          </a:bodyPr>
          <a:lstStyle/>
          <a:p>
            <a:pPr>
              <a:lnSpc>
                <a:spcPct val="90000"/>
              </a:lnSpc>
              <a:spcBef>
                <a:spcPts val="0"/>
              </a:spcBef>
              <a:defRPr/>
            </a:pPr>
            <a:r>
              <a:rPr lang="en-US" sz="1400" b="1" dirty="0">
                <a:latin typeface="Arial Narrow" pitchFamily="34" charset="0"/>
              </a:rPr>
              <a:t>Public Debt– Peru </a:t>
            </a:r>
            <a:r>
              <a:rPr lang="en-US" sz="1400" b="1" dirty="0" smtClean="0">
                <a:latin typeface="Arial Narrow" pitchFamily="34" charset="0"/>
              </a:rPr>
              <a:t>2004-2016*</a:t>
            </a:r>
            <a:endParaRPr lang="en-US" sz="1400" b="1" dirty="0">
              <a:latin typeface="Arial Narrow" pitchFamily="34" charset="0"/>
            </a:endParaRPr>
          </a:p>
          <a:p>
            <a:pPr>
              <a:lnSpc>
                <a:spcPct val="90000"/>
              </a:lnSpc>
              <a:spcBef>
                <a:spcPts val="0"/>
              </a:spcBef>
              <a:defRPr/>
            </a:pPr>
            <a:r>
              <a:rPr lang="en-US" sz="1400" i="1" dirty="0">
                <a:latin typeface="Arial Narrow" pitchFamily="34" charset="0"/>
              </a:rPr>
              <a:t>(% of GDP)</a:t>
            </a:r>
          </a:p>
        </p:txBody>
      </p:sp>
      <p:sp>
        <p:nvSpPr>
          <p:cNvPr id="10" name="Text Box 17"/>
          <p:cNvSpPr txBox="1">
            <a:spLocks noChangeArrowheads="1"/>
          </p:cNvSpPr>
          <p:nvPr/>
        </p:nvSpPr>
        <p:spPr bwMode="auto">
          <a:xfrm>
            <a:off x="142844" y="226995"/>
            <a:ext cx="4762500" cy="701675"/>
          </a:xfrm>
          <a:prstGeom prst="rect">
            <a:avLst/>
          </a:prstGeom>
          <a:noFill/>
          <a:ln w="9525" algn="ctr">
            <a:noFill/>
            <a:miter lim="800000"/>
            <a:headEnd/>
            <a:tailEnd/>
          </a:ln>
        </p:spPr>
        <p:txBody>
          <a:bodyPr anchor="ctr"/>
          <a:lstStyle/>
          <a:p>
            <a:pPr marL="273050" indent="-273050">
              <a:spcBef>
                <a:spcPct val="50000"/>
              </a:spcBef>
              <a:buFont typeface="Calibri" pitchFamily="34" charset="0"/>
              <a:buAutoNum type="arabicPeriod"/>
            </a:pPr>
            <a:r>
              <a:rPr lang="es-PE" sz="2400" b="1" dirty="0">
                <a:effectLst>
                  <a:outerShdw blurRad="38100" dist="38100" dir="2700000" algn="tl">
                    <a:srgbClr val="000000">
                      <a:alpha val="43137"/>
                    </a:srgbClr>
                  </a:outerShdw>
                </a:effectLst>
                <a:latin typeface="Arial Narrow" pitchFamily="34" charset="0"/>
                <a:cs typeface="Tahoma" pitchFamily="34" charset="0"/>
              </a:rPr>
              <a:t>MACROECONOMIC SOUNDNESS</a:t>
            </a:r>
          </a:p>
        </p:txBody>
      </p:sp>
      <p:sp>
        <p:nvSpPr>
          <p:cNvPr id="21" name="Text Box 6"/>
          <p:cNvSpPr txBox="1">
            <a:spLocks noChangeArrowheads="1"/>
          </p:cNvSpPr>
          <p:nvPr/>
        </p:nvSpPr>
        <p:spPr bwMode="auto">
          <a:xfrm>
            <a:off x="4572000" y="2132856"/>
            <a:ext cx="3286148" cy="480129"/>
          </a:xfrm>
          <a:prstGeom prst="rect">
            <a:avLst/>
          </a:prstGeom>
          <a:noFill/>
          <a:ln w="9525">
            <a:noFill/>
            <a:miter lim="800000"/>
            <a:headEnd/>
            <a:tailEnd/>
          </a:ln>
        </p:spPr>
        <p:txBody>
          <a:bodyPr wrap="square" lIns="91438" tIns="45719" rIns="91438" bIns="45719">
            <a:spAutoFit/>
          </a:bodyPr>
          <a:lstStyle/>
          <a:p>
            <a:pPr>
              <a:lnSpc>
                <a:spcPct val="90000"/>
              </a:lnSpc>
              <a:spcBef>
                <a:spcPts val="0"/>
              </a:spcBef>
              <a:defRPr/>
            </a:pPr>
            <a:r>
              <a:rPr lang="en-US" sz="1400" b="1" dirty="0">
                <a:latin typeface="Arial Narrow" pitchFamily="34" charset="0"/>
              </a:rPr>
              <a:t>Public Debt– Latin America </a:t>
            </a:r>
            <a:r>
              <a:rPr lang="en-US" sz="1400" b="1" dirty="0" smtClean="0">
                <a:latin typeface="Arial Narrow" pitchFamily="34" charset="0"/>
              </a:rPr>
              <a:t>2015</a:t>
            </a:r>
            <a:endParaRPr lang="en-US" sz="1400" b="1" dirty="0">
              <a:latin typeface="Arial Narrow" pitchFamily="34" charset="0"/>
            </a:endParaRPr>
          </a:p>
          <a:p>
            <a:pPr>
              <a:lnSpc>
                <a:spcPct val="90000"/>
              </a:lnSpc>
              <a:spcBef>
                <a:spcPts val="0"/>
              </a:spcBef>
              <a:defRPr/>
            </a:pPr>
            <a:r>
              <a:rPr lang="en-US" sz="1400" i="1" dirty="0">
                <a:latin typeface="Arial Narrow" pitchFamily="34" charset="0"/>
              </a:rPr>
              <a:t>(% of GDP)</a:t>
            </a:r>
          </a:p>
        </p:txBody>
      </p:sp>
      <p:sp>
        <p:nvSpPr>
          <p:cNvPr id="15" name="Rectangle 45"/>
          <p:cNvSpPr>
            <a:spLocks noChangeArrowheads="1"/>
          </p:cNvSpPr>
          <p:nvPr/>
        </p:nvSpPr>
        <p:spPr bwMode="auto">
          <a:xfrm>
            <a:off x="4499992" y="6582544"/>
            <a:ext cx="4500594" cy="230832"/>
          </a:xfrm>
          <a:prstGeom prst="rect">
            <a:avLst/>
          </a:prstGeom>
          <a:noFill/>
          <a:ln w="9525" algn="ctr">
            <a:noFill/>
            <a:miter lim="800000"/>
            <a:headEnd/>
            <a:tailEnd/>
          </a:ln>
        </p:spPr>
        <p:txBody>
          <a:bodyPr wrap="square">
            <a:spAutoFit/>
          </a:bodyPr>
          <a:lstStyle/>
          <a:p>
            <a:r>
              <a:rPr lang="en-US" sz="900" dirty="0" smtClean="0">
                <a:latin typeface="Arial Narrow" pitchFamily="34" charset="0"/>
              </a:rPr>
              <a:t>Source: </a:t>
            </a:r>
            <a:r>
              <a:rPr lang="es-PE" sz="900" dirty="0" smtClean="0">
                <a:latin typeface="Arial Narrow" pitchFamily="34" charset="0"/>
              </a:rPr>
              <a:t>IMF;  and Peru figures </a:t>
            </a:r>
            <a:r>
              <a:rPr lang="es-PE" sz="900" dirty="0" err="1" smtClean="0">
                <a:latin typeface="Arial Narrow" pitchFamily="34" charset="0"/>
              </a:rPr>
              <a:t>source</a:t>
            </a:r>
            <a:r>
              <a:rPr lang="es-PE" sz="900" dirty="0" smtClean="0">
                <a:latin typeface="Arial Narrow" pitchFamily="34" charset="0"/>
              </a:rPr>
              <a:t>  </a:t>
            </a:r>
            <a:r>
              <a:rPr lang="es-PE" sz="900" dirty="0">
                <a:latin typeface="Arial Narrow" pitchFamily="34" charset="0"/>
              </a:rPr>
              <a:t>BCRP</a:t>
            </a:r>
          </a:p>
        </p:txBody>
      </p:sp>
      <p:sp>
        <p:nvSpPr>
          <p:cNvPr id="14" name="Rectangle 45"/>
          <p:cNvSpPr>
            <a:spLocks noChangeArrowheads="1"/>
          </p:cNvSpPr>
          <p:nvPr/>
        </p:nvSpPr>
        <p:spPr bwMode="auto">
          <a:xfrm>
            <a:off x="179512" y="6444044"/>
            <a:ext cx="4500594" cy="369332"/>
          </a:xfrm>
          <a:prstGeom prst="rect">
            <a:avLst/>
          </a:prstGeom>
          <a:noFill/>
          <a:ln w="9525" algn="ctr">
            <a:noFill/>
            <a:miter lim="800000"/>
            <a:headEnd/>
            <a:tailEnd/>
          </a:ln>
        </p:spPr>
        <p:txBody>
          <a:bodyPr wrap="square">
            <a:spAutoFit/>
          </a:bodyPr>
          <a:lstStyle/>
          <a:p>
            <a:r>
              <a:rPr lang="en-US" sz="900" dirty="0">
                <a:latin typeface="Arial Narrow" pitchFamily="34" charset="0"/>
              </a:rPr>
              <a:t>Source: Central Bank of Reserve of Peru </a:t>
            </a:r>
          </a:p>
          <a:p>
            <a:r>
              <a:rPr lang="en-US" sz="900" dirty="0">
                <a:latin typeface="Arial Narrow" pitchFamily="34" charset="0"/>
              </a:rPr>
              <a:t>*Estimated figures, </a:t>
            </a:r>
            <a:r>
              <a:rPr lang="en-US" sz="900" dirty="0" smtClean="0">
                <a:latin typeface="Arial Narrow" pitchFamily="34" charset="0"/>
              </a:rPr>
              <a:t>BCRP  </a:t>
            </a:r>
            <a:r>
              <a:rPr lang="en-US" sz="900" dirty="0">
                <a:latin typeface="Arial Narrow" pitchFamily="34" charset="0"/>
              </a:rPr>
              <a:t>(Inflation report  </a:t>
            </a:r>
            <a:r>
              <a:rPr lang="en-US" sz="900" dirty="0" smtClean="0">
                <a:latin typeface="Arial Narrow" pitchFamily="34" charset="0"/>
              </a:rPr>
              <a:t>September 2016)</a:t>
            </a:r>
            <a:endParaRPr lang="en-US" sz="900" dirty="0">
              <a:latin typeface="Arial Narrow" pitchFamily="34" charset="0"/>
            </a:endParaRPr>
          </a:p>
        </p:txBody>
      </p:sp>
      <p:graphicFrame>
        <p:nvGraphicFramePr>
          <p:cNvPr id="18" name="5 Gráfico"/>
          <p:cNvGraphicFramePr>
            <a:graphicFrameLocks/>
          </p:cNvGraphicFramePr>
          <p:nvPr>
            <p:extLst>
              <p:ext uri="{D42A27DB-BD31-4B8C-83A1-F6EECF244321}">
                <p14:modId xmlns:p14="http://schemas.microsoft.com/office/powerpoint/2010/main" val="4186066750"/>
              </p:ext>
            </p:extLst>
          </p:nvPr>
        </p:nvGraphicFramePr>
        <p:xfrm>
          <a:off x="4337072" y="2884160"/>
          <a:ext cx="4337072" cy="355988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1 Gráfico"/>
          <p:cNvGraphicFramePr>
            <a:graphicFrameLocks/>
          </p:cNvGraphicFramePr>
          <p:nvPr>
            <p:extLst>
              <p:ext uri="{D42A27DB-BD31-4B8C-83A1-F6EECF244321}">
                <p14:modId xmlns:p14="http://schemas.microsoft.com/office/powerpoint/2010/main" val="2348072142"/>
              </p:ext>
            </p:extLst>
          </p:nvPr>
        </p:nvGraphicFramePr>
        <p:xfrm>
          <a:off x="179512" y="2623245"/>
          <a:ext cx="4032448" cy="337846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254753809"/>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3"/>
          <p:cNvSpPr>
            <a:spLocks noChangeArrowheads="1"/>
          </p:cNvSpPr>
          <p:nvPr/>
        </p:nvSpPr>
        <p:spPr bwMode="auto">
          <a:xfrm>
            <a:off x="285720" y="1500174"/>
            <a:ext cx="8102704" cy="400110"/>
          </a:xfrm>
          <a:prstGeom prst="rect">
            <a:avLst/>
          </a:prstGeom>
          <a:noFill/>
          <a:ln w="9525">
            <a:noFill/>
            <a:miter lim="800000"/>
            <a:headEnd/>
            <a:tailEnd/>
          </a:ln>
        </p:spPr>
        <p:txBody>
          <a:bodyPr wrap="square" anchor="ctr">
            <a:spAutoFit/>
          </a:bodyPr>
          <a:lstStyle/>
          <a:p>
            <a:r>
              <a:rPr lang="es-PE" b="1" dirty="0" smtClean="0">
                <a:latin typeface="Arial Narrow" pitchFamily="34" charset="0"/>
                <a:cs typeface="Tahoma" pitchFamily="34" charset="0"/>
              </a:rPr>
              <a:t>… </a:t>
            </a:r>
            <a:r>
              <a:rPr lang="en-US" b="1" dirty="0">
                <a:latin typeface="Arial Narrow" pitchFamily="34" charset="0"/>
                <a:cs typeface="Tahoma" pitchFamily="34" charset="0"/>
              </a:rPr>
              <a:t>and has accumulated international reserves for a third of the </a:t>
            </a:r>
            <a:r>
              <a:rPr lang="en-US" b="1" dirty="0" smtClean="0">
                <a:latin typeface="Arial Narrow" pitchFamily="34" charset="0"/>
                <a:cs typeface="Tahoma" pitchFamily="34" charset="0"/>
              </a:rPr>
              <a:t>GDP</a:t>
            </a:r>
            <a:endParaRPr lang="en-US" b="1" dirty="0">
              <a:latin typeface="Arial Narrow" pitchFamily="34" charset="0"/>
              <a:cs typeface="Tahoma" pitchFamily="34" charset="0"/>
            </a:endParaRPr>
          </a:p>
        </p:txBody>
      </p:sp>
      <p:cxnSp>
        <p:nvCxnSpPr>
          <p:cNvPr id="13" name="12 Conector recto"/>
          <p:cNvCxnSpPr/>
          <p:nvPr/>
        </p:nvCxnSpPr>
        <p:spPr>
          <a:xfrm>
            <a:off x="357158" y="1987252"/>
            <a:ext cx="7000924" cy="158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Text Box 6"/>
          <p:cNvSpPr txBox="1">
            <a:spLocks noChangeArrowheads="1"/>
          </p:cNvSpPr>
          <p:nvPr/>
        </p:nvSpPr>
        <p:spPr bwMode="auto">
          <a:xfrm>
            <a:off x="357158" y="2121480"/>
            <a:ext cx="3286148" cy="480129"/>
          </a:xfrm>
          <a:prstGeom prst="rect">
            <a:avLst/>
          </a:prstGeom>
          <a:noFill/>
          <a:ln w="9525">
            <a:noFill/>
            <a:miter lim="800000"/>
            <a:headEnd/>
            <a:tailEnd/>
          </a:ln>
        </p:spPr>
        <p:txBody>
          <a:bodyPr wrap="square" lIns="91438" tIns="45719" rIns="91438" bIns="45719">
            <a:spAutoFit/>
          </a:bodyPr>
          <a:lstStyle/>
          <a:p>
            <a:pPr>
              <a:lnSpc>
                <a:spcPct val="90000"/>
              </a:lnSpc>
              <a:spcBef>
                <a:spcPts val="0"/>
              </a:spcBef>
              <a:defRPr/>
            </a:pPr>
            <a:r>
              <a:rPr lang="en-US" sz="1400" b="1" dirty="0">
                <a:latin typeface="Arial Narrow" pitchFamily="34" charset="0"/>
              </a:rPr>
              <a:t>Net International Reserves  </a:t>
            </a:r>
          </a:p>
          <a:p>
            <a:pPr>
              <a:lnSpc>
                <a:spcPct val="90000"/>
              </a:lnSpc>
              <a:spcBef>
                <a:spcPts val="0"/>
              </a:spcBef>
              <a:defRPr/>
            </a:pPr>
            <a:r>
              <a:rPr lang="en-US" sz="1400" i="1" dirty="0">
                <a:latin typeface="Arial Narrow" pitchFamily="34" charset="0"/>
              </a:rPr>
              <a:t>( US$ Billion)</a:t>
            </a:r>
          </a:p>
        </p:txBody>
      </p:sp>
      <p:sp>
        <p:nvSpPr>
          <p:cNvPr id="10" name="Text Box 17"/>
          <p:cNvSpPr txBox="1">
            <a:spLocks noChangeArrowheads="1"/>
          </p:cNvSpPr>
          <p:nvPr/>
        </p:nvSpPr>
        <p:spPr bwMode="auto">
          <a:xfrm>
            <a:off x="142844" y="226995"/>
            <a:ext cx="4762500" cy="701675"/>
          </a:xfrm>
          <a:prstGeom prst="rect">
            <a:avLst/>
          </a:prstGeom>
          <a:noFill/>
          <a:ln w="9525" algn="ctr">
            <a:noFill/>
            <a:miter lim="800000"/>
            <a:headEnd/>
            <a:tailEnd/>
          </a:ln>
        </p:spPr>
        <p:txBody>
          <a:bodyPr anchor="ctr"/>
          <a:lstStyle/>
          <a:p>
            <a:pPr marL="273050" indent="-273050">
              <a:spcBef>
                <a:spcPct val="50000"/>
              </a:spcBef>
              <a:buFont typeface="Calibri" pitchFamily="34" charset="0"/>
              <a:buAutoNum type="arabicPeriod"/>
            </a:pPr>
            <a:r>
              <a:rPr lang="es-PE" sz="2400" b="1" dirty="0">
                <a:effectLst>
                  <a:outerShdw blurRad="38100" dist="38100" dir="2700000" algn="tl">
                    <a:srgbClr val="000000">
                      <a:alpha val="43137"/>
                    </a:srgbClr>
                  </a:outerShdw>
                </a:effectLst>
                <a:latin typeface="Arial Narrow" pitchFamily="34" charset="0"/>
                <a:cs typeface="Tahoma" pitchFamily="34" charset="0"/>
              </a:rPr>
              <a:t>MACROECONOMIC SOUNDNESS</a:t>
            </a:r>
          </a:p>
        </p:txBody>
      </p:sp>
      <p:sp>
        <p:nvSpPr>
          <p:cNvPr id="12" name="11 CuadroTexto"/>
          <p:cNvSpPr txBox="1"/>
          <p:nvPr/>
        </p:nvSpPr>
        <p:spPr>
          <a:xfrm>
            <a:off x="357158" y="6279704"/>
            <a:ext cx="2807172" cy="369332"/>
          </a:xfrm>
          <a:prstGeom prst="rect">
            <a:avLst/>
          </a:prstGeom>
          <a:noFill/>
        </p:spPr>
        <p:txBody>
          <a:bodyPr wrap="square" rtlCol="0">
            <a:spAutoFit/>
          </a:bodyPr>
          <a:lstStyle/>
          <a:p>
            <a:r>
              <a:rPr lang="en-US" sz="900" dirty="0">
                <a:latin typeface="Arial Narrow" pitchFamily="34" charset="0"/>
              </a:rPr>
              <a:t>Source: Central Reserve Bank of Peru</a:t>
            </a:r>
          </a:p>
          <a:p>
            <a:r>
              <a:rPr lang="en-US" sz="900" dirty="0">
                <a:latin typeface="Arial Narrow" pitchFamily="34" charset="0"/>
              </a:rPr>
              <a:t>*Up to </a:t>
            </a:r>
            <a:r>
              <a:rPr lang="en-US" sz="900" dirty="0" smtClean="0">
                <a:latin typeface="Arial Narrow" pitchFamily="34" charset="0"/>
              </a:rPr>
              <a:t>May 31 </a:t>
            </a:r>
            <a:r>
              <a:rPr lang="en-US" sz="900" dirty="0" err="1" smtClean="0">
                <a:latin typeface="Arial Narrow" pitchFamily="34" charset="0"/>
              </a:rPr>
              <a:t>th</a:t>
            </a:r>
            <a:r>
              <a:rPr lang="en-US" sz="900" dirty="0" smtClean="0">
                <a:latin typeface="Arial Narrow" pitchFamily="34" charset="0"/>
              </a:rPr>
              <a:t>, 2016</a:t>
            </a:r>
            <a:endParaRPr lang="en-US" sz="900" dirty="0">
              <a:latin typeface="Arial Narrow" pitchFamily="34" charset="0"/>
            </a:endParaRPr>
          </a:p>
        </p:txBody>
      </p:sp>
      <p:sp>
        <p:nvSpPr>
          <p:cNvPr id="18" name="Text Box 6"/>
          <p:cNvSpPr txBox="1">
            <a:spLocks noChangeArrowheads="1"/>
          </p:cNvSpPr>
          <p:nvPr/>
        </p:nvSpPr>
        <p:spPr bwMode="auto">
          <a:xfrm>
            <a:off x="4271354" y="2140288"/>
            <a:ext cx="3286148" cy="286230"/>
          </a:xfrm>
          <a:prstGeom prst="rect">
            <a:avLst/>
          </a:prstGeom>
          <a:noFill/>
          <a:ln w="9525">
            <a:noFill/>
            <a:miter lim="800000"/>
            <a:headEnd/>
            <a:tailEnd/>
          </a:ln>
        </p:spPr>
        <p:txBody>
          <a:bodyPr wrap="square" lIns="91438" tIns="45719" rIns="91438" bIns="45719">
            <a:spAutoFit/>
          </a:bodyPr>
          <a:lstStyle/>
          <a:p>
            <a:pPr>
              <a:lnSpc>
                <a:spcPct val="90000"/>
              </a:lnSpc>
              <a:spcBef>
                <a:spcPts val="0"/>
              </a:spcBef>
              <a:defRPr/>
            </a:pPr>
            <a:r>
              <a:rPr lang="es-PE" sz="1400" b="1" dirty="0">
                <a:latin typeface="Arial Narrow" pitchFamily="34" charset="0"/>
              </a:rPr>
              <a:t>NIR </a:t>
            </a:r>
            <a:r>
              <a:rPr lang="en-US" sz="1400" b="1" dirty="0" smtClean="0">
                <a:latin typeface="Arial Narrow" pitchFamily="34" charset="0"/>
              </a:rPr>
              <a:t>Adequacy Indicators </a:t>
            </a:r>
            <a:endParaRPr lang="en-US" sz="1400" b="1" dirty="0">
              <a:latin typeface="Arial Narrow" pitchFamily="34" charset="0"/>
            </a:endParaRPr>
          </a:p>
        </p:txBody>
      </p:sp>
      <p:sp>
        <p:nvSpPr>
          <p:cNvPr id="19" name="Rectangle 45"/>
          <p:cNvSpPr>
            <a:spLocks noChangeArrowheads="1"/>
          </p:cNvSpPr>
          <p:nvPr/>
        </p:nvSpPr>
        <p:spPr bwMode="auto">
          <a:xfrm>
            <a:off x="4319878" y="6309320"/>
            <a:ext cx="4500594" cy="369332"/>
          </a:xfrm>
          <a:prstGeom prst="rect">
            <a:avLst/>
          </a:prstGeom>
          <a:noFill/>
          <a:ln w="9525" algn="ctr">
            <a:noFill/>
            <a:miter lim="800000"/>
            <a:headEnd/>
            <a:tailEnd/>
          </a:ln>
        </p:spPr>
        <p:txBody>
          <a:bodyPr wrap="square">
            <a:spAutoFit/>
          </a:bodyPr>
          <a:lstStyle/>
          <a:p>
            <a:r>
              <a:rPr lang="en-US" sz="900" dirty="0">
                <a:latin typeface="Arial Narrow" pitchFamily="34" charset="0"/>
              </a:rPr>
              <a:t>Source: BCRP. Inflation report </a:t>
            </a:r>
            <a:r>
              <a:rPr lang="en-US" sz="900" dirty="0" smtClean="0">
                <a:latin typeface="Arial Narrow" pitchFamily="34" charset="0"/>
              </a:rPr>
              <a:t> June 2016</a:t>
            </a:r>
            <a:endParaRPr lang="en-US" sz="900" dirty="0">
              <a:latin typeface="Arial Narrow" pitchFamily="34" charset="0"/>
            </a:endParaRPr>
          </a:p>
          <a:p>
            <a:r>
              <a:rPr lang="en-US" sz="900" dirty="0">
                <a:latin typeface="Arial Narrow" pitchFamily="34" charset="0"/>
              </a:rPr>
              <a:t>*Projection</a:t>
            </a:r>
          </a:p>
        </p:txBody>
      </p:sp>
      <p:graphicFrame>
        <p:nvGraphicFramePr>
          <p:cNvPr id="15" name="13 Tabla"/>
          <p:cNvGraphicFramePr>
            <a:graphicFrameLocks noGrp="1"/>
          </p:cNvGraphicFramePr>
          <p:nvPr>
            <p:extLst>
              <p:ext uri="{D42A27DB-BD31-4B8C-83A1-F6EECF244321}">
                <p14:modId xmlns:p14="http://schemas.microsoft.com/office/powerpoint/2010/main" val="4169896743"/>
              </p:ext>
            </p:extLst>
          </p:nvPr>
        </p:nvGraphicFramePr>
        <p:xfrm>
          <a:off x="4337072" y="2853924"/>
          <a:ext cx="4608512" cy="2087244"/>
        </p:xfrm>
        <a:graphic>
          <a:graphicData uri="http://schemas.openxmlformats.org/drawingml/2006/table">
            <a:tbl>
              <a:tblPr firstRow="1" bandRow="1">
                <a:tableStyleId>{21E4AEA4-8DFA-4A89-87EB-49C32662AFE0}</a:tableStyleId>
              </a:tblPr>
              <a:tblGrid>
                <a:gridCol w="2771264"/>
                <a:gridCol w="612416"/>
                <a:gridCol w="612416"/>
                <a:gridCol w="612416"/>
              </a:tblGrid>
              <a:tr h="521811">
                <a:tc>
                  <a:txBody>
                    <a:bodyPr/>
                    <a:lstStyle/>
                    <a:p>
                      <a:pPr algn="l" fontAlgn="b"/>
                      <a:endParaRPr lang="es-PE" sz="1100" b="1" i="0" u="none" strike="noStrike" dirty="0">
                        <a:solidFill>
                          <a:schemeClr val="bg1"/>
                        </a:solidFill>
                        <a:effectLst/>
                        <a:latin typeface="Arial Narrow"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solidFill>
                      <a:srgbClr val="C0504D"/>
                    </a:solidFill>
                  </a:tcPr>
                </a:tc>
                <a:tc>
                  <a:txBody>
                    <a:bodyPr/>
                    <a:lstStyle/>
                    <a:p>
                      <a:pPr algn="ctr" fontAlgn="ctr"/>
                      <a:r>
                        <a:rPr lang="es-PE" sz="1100" b="1" u="none" strike="noStrike" dirty="0" smtClean="0">
                          <a:solidFill>
                            <a:schemeClr val="bg1"/>
                          </a:solidFill>
                          <a:effectLst/>
                          <a:latin typeface="Arial Narrow" pitchFamily="34" charset="0"/>
                        </a:rPr>
                        <a:t>2006</a:t>
                      </a:r>
                      <a:endParaRPr lang="es-PE" sz="1100" b="1" i="0" u="none" strike="noStrike" dirty="0">
                        <a:solidFill>
                          <a:schemeClr val="bg1"/>
                        </a:solidFill>
                        <a:effectLst/>
                        <a:latin typeface="Arial Narrow"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solidFill>
                      <a:srgbClr val="C0504D"/>
                    </a:solidFill>
                  </a:tcPr>
                </a:tc>
                <a:tc>
                  <a:txBody>
                    <a:bodyPr/>
                    <a:lstStyle/>
                    <a:p>
                      <a:pPr algn="ctr" fontAlgn="ctr"/>
                      <a:r>
                        <a:rPr lang="es-PE" sz="1100" b="1" u="none" strike="noStrike" dirty="0" smtClean="0">
                          <a:solidFill>
                            <a:schemeClr val="bg1"/>
                          </a:solidFill>
                          <a:effectLst/>
                          <a:latin typeface="Arial Narrow" pitchFamily="34" charset="0"/>
                        </a:rPr>
                        <a:t>2011</a:t>
                      </a:r>
                      <a:endParaRPr lang="es-PE" sz="1100" b="1" i="0" u="none" strike="noStrike" dirty="0">
                        <a:solidFill>
                          <a:schemeClr val="bg1"/>
                        </a:solidFill>
                        <a:effectLst/>
                        <a:latin typeface="Arial Narrow"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solidFill>
                      <a:srgbClr val="C0504D"/>
                    </a:solidFill>
                  </a:tcPr>
                </a:tc>
                <a:tc>
                  <a:txBody>
                    <a:bodyPr/>
                    <a:lstStyle/>
                    <a:p>
                      <a:pPr algn="ctr" fontAlgn="ctr"/>
                      <a:r>
                        <a:rPr lang="es-PE" sz="1100" b="1" u="none" strike="noStrike" dirty="0" smtClean="0">
                          <a:solidFill>
                            <a:schemeClr val="bg1"/>
                          </a:solidFill>
                          <a:effectLst/>
                          <a:latin typeface="Arial Narrow" pitchFamily="34" charset="0"/>
                        </a:rPr>
                        <a:t>2016*</a:t>
                      </a:r>
                      <a:endParaRPr lang="es-PE" sz="1100" b="1" i="0" u="none" strike="noStrike" dirty="0">
                        <a:solidFill>
                          <a:schemeClr val="bg1"/>
                        </a:solidFill>
                        <a:effectLst/>
                        <a:latin typeface="Arial Narrow" pitchFamily="34" charset="0"/>
                      </a:endParaRPr>
                    </a:p>
                  </a:txBody>
                  <a:tcPr marL="0" marR="0" marT="0" marB="0"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solidFill>
                      <a:srgbClr val="C0504D"/>
                    </a:solidFill>
                  </a:tcPr>
                </a:tc>
              </a:tr>
              <a:tr h="521811">
                <a:tc>
                  <a:txBody>
                    <a:bodyPr/>
                    <a:lstStyle/>
                    <a:p>
                      <a:pPr algn="l" fontAlgn="b"/>
                      <a:r>
                        <a:rPr lang="es-PE" sz="1100" u="none" strike="noStrike" dirty="0" smtClean="0">
                          <a:effectLst/>
                          <a:latin typeface="Arial Narrow" pitchFamily="34" charset="0"/>
                        </a:rPr>
                        <a:t>NIR (% del GDP)</a:t>
                      </a:r>
                      <a:endParaRPr lang="es-PE" sz="1100" b="0" i="0" u="none" strike="noStrike" dirty="0">
                        <a:solidFill>
                          <a:srgbClr val="000000"/>
                        </a:solidFill>
                        <a:effectLst/>
                        <a:latin typeface="Arial Narrow" pitchFamily="34" charset="0"/>
                      </a:endParaRPr>
                    </a:p>
                  </a:txBody>
                  <a:tcPr marL="72000" marR="72000" marT="0" marB="0" anchor="ctr"/>
                </a:tc>
                <a:tc>
                  <a:txBody>
                    <a:bodyPr/>
                    <a:lstStyle/>
                    <a:p>
                      <a:pPr algn="r" fontAlgn="b"/>
                      <a:r>
                        <a:rPr lang="es-PE" sz="1100" b="0" i="0" u="none" strike="noStrike" dirty="0" smtClean="0">
                          <a:solidFill>
                            <a:srgbClr val="000000"/>
                          </a:solidFill>
                          <a:effectLst/>
                          <a:latin typeface="Arial Narrow" pitchFamily="34" charset="0"/>
                        </a:rPr>
                        <a:t>19.6</a:t>
                      </a:r>
                      <a:endParaRPr lang="es-PE" sz="1100" b="0" i="0" u="none" strike="noStrike" dirty="0">
                        <a:solidFill>
                          <a:srgbClr val="000000"/>
                        </a:solidFill>
                        <a:effectLst/>
                        <a:latin typeface="Arial Narrow" pitchFamily="34" charset="0"/>
                      </a:endParaRPr>
                    </a:p>
                  </a:txBody>
                  <a:tcPr marL="108000" marR="108000" marT="0" marB="0" anchor="ctr"/>
                </a:tc>
                <a:tc>
                  <a:txBody>
                    <a:bodyPr/>
                    <a:lstStyle/>
                    <a:p>
                      <a:pPr algn="r" fontAlgn="b"/>
                      <a:r>
                        <a:rPr lang="es-PE" sz="1100" b="0" i="0" u="none" strike="noStrike" dirty="0" smtClean="0">
                          <a:solidFill>
                            <a:srgbClr val="000000"/>
                          </a:solidFill>
                          <a:effectLst/>
                          <a:latin typeface="Arial Narrow" pitchFamily="34" charset="0"/>
                        </a:rPr>
                        <a:t>28.6</a:t>
                      </a:r>
                      <a:endParaRPr lang="es-PE" sz="1100" b="0" i="0" u="none" strike="noStrike" dirty="0">
                        <a:solidFill>
                          <a:srgbClr val="000000"/>
                        </a:solidFill>
                        <a:effectLst/>
                        <a:latin typeface="Arial Narrow" pitchFamily="34" charset="0"/>
                      </a:endParaRPr>
                    </a:p>
                  </a:txBody>
                  <a:tcPr marL="108000" marR="108000" marT="0" marB="0" anchor="ctr"/>
                </a:tc>
                <a:tc>
                  <a:txBody>
                    <a:bodyPr/>
                    <a:lstStyle/>
                    <a:p>
                      <a:pPr algn="r" fontAlgn="b"/>
                      <a:r>
                        <a:rPr lang="es-PE" sz="1100" b="0" i="0" u="none" strike="noStrike" dirty="0" smtClean="0">
                          <a:solidFill>
                            <a:srgbClr val="000000"/>
                          </a:solidFill>
                          <a:effectLst/>
                          <a:latin typeface="Arial Narrow" pitchFamily="34" charset="0"/>
                        </a:rPr>
                        <a:t>32.4</a:t>
                      </a:r>
                      <a:endParaRPr lang="es-PE" sz="1100" b="0" i="0" u="none" strike="noStrike" dirty="0">
                        <a:solidFill>
                          <a:srgbClr val="000000"/>
                        </a:solidFill>
                        <a:effectLst/>
                        <a:latin typeface="Arial Narrow" pitchFamily="34" charset="0"/>
                      </a:endParaRPr>
                    </a:p>
                  </a:txBody>
                  <a:tcPr marL="108000" marR="108000" marT="0" marB="0" anchor="ctr"/>
                </a:tc>
              </a:tr>
              <a:tr h="521811">
                <a:tc>
                  <a:txBody>
                    <a:bodyPr/>
                    <a:lstStyle/>
                    <a:p>
                      <a:pPr algn="l" fontAlgn="b"/>
                      <a:r>
                        <a:rPr lang="es-PE" sz="1100" u="none" strike="noStrike" dirty="0" smtClean="0">
                          <a:effectLst/>
                          <a:latin typeface="Arial Narrow" pitchFamily="34" charset="0"/>
                        </a:rPr>
                        <a:t>NIR (% short -</a:t>
                      </a:r>
                      <a:r>
                        <a:rPr lang="en-US" sz="1100" u="none" strike="noStrike" baseline="0" noProof="0" dirty="0" smtClean="0">
                          <a:effectLst/>
                          <a:latin typeface="Arial Narrow" pitchFamily="34" charset="0"/>
                        </a:rPr>
                        <a:t>term foreign debt</a:t>
                      </a:r>
                      <a:r>
                        <a:rPr lang="es-PE" sz="1100" u="none" strike="noStrike" dirty="0" smtClean="0">
                          <a:effectLst/>
                          <a:latin typeface="Arial Narrow" pitchFamily="34" charset="0"/>
                        </a:rPr>
                        <a:t>)</a:t>
                      </a:r>
                      <a:endParaRPr lang="es-PE" sz="1100" b="0" i="0" u="none" strike="noStrike" dirty="0">
                        <a:solidFill>
                          <a:srgbClr val="000000"/>
                        </a:solidFill>
                        <a:effectLst/>
                        <a:latin typeface="Arial Narrow" pitchFamily="34" charset="0"/>
                      </a:endParaRPr>
                    </a:p>
                  </a:txBody>
                  <a:tcPr marL="72000" marR="72000" marT="0" marB="0" anchor="ctr"/>
                </a:tc>
                <a:tc>
                  <a:txBody>
                    <a:bodyPr/>
                    <a:lstStyle/>
                    <a:p>
                      <a:pPr algn="r" fontAlgn="b"/>
                      <a:r>
                        <a:rPr lang="es-PE" sz="1100" b="0" i="0" u="none" strike="noStrike" dirty="0" smtClean="0">
                          <a:solidFill>
                            <a:srgbClr val="000000"/>
                          </a:solidFill>
                          <a:effectLst/>
                          <a:latin typeface="Arial Narrow" pitchFamily="34" charset="0"/>
                        </a:rPr>
                        <a:t>166</a:t>
                      </a:r>
                      <a:endParaRPr lang="es-PE" sz="1100" b="0" i="0" u="none" strike="noStrike" dirty="0">
                        <a:solidFill>
                          <a:srgbClr val="000000"/>
                        </a:solidFill>
                        <a:effectLst/>
                        <a:latin typeface="Arial Narrow" pitchFamily="34" charset="0"/>
                      </a:endParaRPr>
                    </a:p>
                  </a:txBody>
                  <a:tcPr marL="108000" marR="108000" marT="0" marB="0" anchor="ctr"/>
                </a:tc>
                <a:tc>
                  <a:txBody>
                    <a:bodyPr/>
                    <a:lstStyle/>
                    <a:p>
                      <a:pPr algn="r" fontAlgn="b"/>
                      <a:r>
                        <a:rPr lang="es-PE" sz="1100" b="0" i="0" u="none" strike="noStrike" dirty="0" smtClean="0">
                          <a:solidFill>
                            <a:srgbClr val="000000"/>
                          </a:solidFill>
                          <a:effectLst/>
                          <a:latin typeface="Arial Narrow" pitchFamily="34" charset="0"/>
                        </a:rPr>
                        <a:t>471</a:t>
                      </a:r>
                      <a:endParaRPr lang="es-PE" sz="1100" b="0" i="0" u="none" strike="noStrike" dirty="0">
                        <a:solidFill>
                          <a:srgbClr val="000000"/>
                        </a:solidFill>
                        <a:effectLst/>
                        <a:latin typeface="Arial Narrow" pitchFamily="34" charset="0"/>
                      </a:endParaRPr>
                    </a:p>
                  </a:txBody>
                  <a:tcPr marL="108000" marR="108000" marT="0" marB="0" anchor="ctr"/>
                </a:tc>
                <a:tc>
                  <a:txBody>
                    <a:bodyPr/>
                    <a:lstStyle/>
                    <a:p>
                      <a:pPr algn="r" fontAlgn="b"/>
                      <a:r>
                        <a:rPr lang="es-PE" sz="1100" b="0" i="0" u="none" strike="noStrike" dirty="0" smtClean="0">
                          <a:solidFill>
                            <a:srgbClr val="000000"/>
                          </a:solidFill>
                          <a:effectLst/>
                          <a:latin typeface="Arial Narrow" pitchFamily="34" charset="0"/>
                        </a:rPr>
                        <a:t>580</a:t>
                      </a:r>
                      <a:endParaRPr lang="es-PE" sz="1100" b="0" i="0" u="none" strike="noStrike" dirty="0">
                        <a:solidFill>
                          <a:srgbClr val="000000"/>
                        </a:solidFill>
                        <a:effectLst/>
                        <a:latin typeface="Arial Narrow" pitchFamily="34" charset="0"/>
                      </a:endParaRPr>
                    </a:p>
                  </a:txBody>
                  <a:tcPr marL="108000" marR="108000" marT="0" marB="0" anchor="ctr"/>
                </a:tc>
              </a:tr>
              <a:tr h="521811">
                <a:tc>
                  <a:txBody>
                    <a:bodyPr/>
                    <a:lstStyle/>
                    <a:p>
                      <a:pPr algn="l" fontAlgn="b"/>
                      <a:r>
                        <a:rPr lang="es-PE" sz="1100" u="none" strike="noStrike" dirty="0" smtClean="0">
                          <a:effectLst/>
                          <a:latin typeface="Arial Narrow" pitchFamily="34" charset="0"/>
                        </a:rPr>
                        <a:t>RIN (% </a:t>
                      </a:r>
                      <a:r>
                        <a:rPr lang="en-US" sz="1100" b="0" i="0" u="none" strike="noStrike" kern="1200" dirty="0" smtClean="0">
                          <a:solidFill>
                            <a:schemeClr val="tx1"/>
                          </a:solidFill>
                          <a:effectLst/>
                          <a:latin typeface="+mn-lt"/>
                          <a:ea typeface="+mn-ea"/>
                          <a:cs typeface="+mn-cs"/>
                        </a:rPr>
                        <a:t>Short-term Foreign Debt plus Current Account deficit</a:t>
                      </a:r>
                      <a:r>
                        <a:rPr lang="es-PE" sz="1100" u="none" strike="noStrike" dirty="0" smtClean="0">
                          <a:effectLst/>
                          <a:latin typeface="Arial Narrow" pitchFamily="34" charset="0"/>
                        </a:rPr>
                        <a:t>)</a:t>
                      </a:r>
                      <a:endParaRPr lang="es-PE" sz="1100" b="0" i="0" u="none" strike="noStrike" dirty="0">
                        <a:solidFill>
                          <a:srgbClr val="000000"/>
                        </a:solidFill>
                        <a:effectLst/>
                        <a:latin typeface="Arial Narrow" pitchFamily="34" charset="0"/>
                      </a:endParaRPr>
                    </a:p>
                  </a:txBody>
                  <a:tcPr marL="72000" marR="72000" marT="0" marB="0" anchor="ctr"/>
                </a:tc>
                <a:tc>
                  <a:txBody>
                    <a:bodyPr/>
                    <a:lstStyle/>
                    <a:p>
                      <a:pPr algn="r" fontAlgn="b"/>
                      <a:r>
                        <a:rPr lang="es-PE" sz="1100" b="0" i="0" u="none" strike="noStrike" dirty="0" smtClean="0">
                          <a:solidFill>
                            <a:srgbClr val="000000"/>
                          </a:solidFill>
                          <a:effectLst/>
                          <a:latin typeface="Arial Narrow" pitchFamily="34" charset="0"/>
                        </a:rPr>
                        <a:t>230</a:t>
                      </a:r>
                      <a:endParaRPr lang="es-PE" sz="1100" b="0" i="0" u="none" strike="noStrike" dirty="0">
                        <a:solidFill>
                          <a:srgbClr val="000000"/>
                        </a:solidFill>
                        <a:effectLst/>
                        <a:latin typeface="Arial Narrow" pitchFamily="34" charset="0"/>
                      </a:endParaRPr>
                    </a:p>
                  </a:txBody>
                  <a:tcPr marL="108000" marR="108000" marT="0" marB="0" anchor="ctr"/>
                </a:tc>
                <a:tc>
                  <a:txBody>
                    <a:bodyPr/>
                    <a:lstStyle/>
                    <a:p>
                      <a:pPr algn="r" fontAlgn="b"/>
                      <a:r>
                        <a:rPr lang="es-PE" sz="1100" b="0" i="0" u="none" strike="noStrike" dirty="0" smtClean="0">
                          <a:solidFill>
                            <a:srgbClr val="000000"/>
                          </a:solidFill>
                          <a:effectLst/>
                          <a:latin typeface="Arial Narrow" pitchFamily="34" charset="0"/>
                        </a:rPr>
                        <a:t>360</a:t>
                      </a:r>
                      <a:endParaRPr lang="es-PE" sz="1100" b="0" i="0" u="none" strike="noStrike" dirty="0">
                        <a:solidFill>
                          <a:srgbClr val="000000"/>
                        </a:solidFill>
                        <a:effectLst/>
                        <a:latin typeface="Arial Narrow" pitchFamily="34" charset="0"/>
                      </a:endParaRPr>
                    </a:p>
                  </a:txBody>
                  <a:tcPr marL="108000" marR="108000" marT="0" marB="0" anchor="ctr"/>
                </a:tc>
                <a:tc>
                  <a:txBody>
                    <a:bodyPr/>
                    <a:lstStyle/>
                    <a:p>
                      <a:pPr algn="r" fontAlgn="b"/>
                      <a:r>
                        <a:rPr lang="es-PE" sz="1100" b="0" i="0" u="none" strike="noStrike" dirty="0" smtClean="0">
                          <a:solidFill>
                            <a:srgbClr val="000000"/>
                          </a:solidFill>
                          <a:effectLst/>
                          <a:latin typeface="Arial Narrow" pitchFamily="34" charset="0"/>
                        </a:rPr>
                        <a:t>346</a:t>
                      </a:r>
                      <a:endParaRPr lang="es-PE" sz="1100" b="0" i="0" u="none" strike="noStrike" dirty="0">
                        <a:solidFill>
                          <a:srgbClr val="000000"/>
                        </a:solidFill>
                        <a:effectLst/>
                        <a:latin typeface="Arial Narrow" pitchFamily="34" charset="0"/>
                      </a:endParaRPr>
                    </a:p>
                  </a:txBody>
                  <a:tcPr marL="108000" marR="108000" marT="0" marB="0" anchor="ctr"/>
                </a:tc>
              </a:tr>
            </a:tbl>
          </a:graphicData>
        </a:graphic>
      </p:graphicFrame>
      <p:graphicFrame>
        <p:nvGraphicFramePr>
          <p:cNvPr id="11" name="2 Gráfico"/>
          <p:cNvGraphicFramePr>
            <a:graphicFrameLocks/>
          </p:cNvGraphicFramePr>
          <p:nvPr>
            <p:extLst>
              <p:ext uri="{D42A27DB-BD31-4B8C-83A1-F6EECF244321}">
                <p14:modId xmlns:p14="http://schemas.microsoft.com/office/powerpoint/2010/main" val="569886173"/>
              </p:ext>
            </p:extLst>
          </p:nvPr>
        </p:nvGraphicFramePr>
        <p:xfrm>
          <a:off x="321449" y="2601609"/>
          <a:ext cx="3782794" cy="349664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96706119"/>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3"/>
          <p:cNvSpPr>
            <a:spLocks noChangeArrowheads="1"/>
          </p:cNvSpPr>
          <p:nvPr/>
        </p:nvSpPr>
        <p:spPr bwMode="auto">
          <a:xfrm>
            <a:off x="261789" y="6310307"/>
            <a:ext cx="29400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p>
            <a:r>
              <a:rPr lang="en-US" sz="1000" dirty="0">
                <a:solidFill>
                  <a:srgbClr val="000000"/>
                </a:solidFill>
                <a:latin typeface="Arial Narrow" pitchFamily="34" charset="0"/>
              </a:rPr>
              <a:t>Source</a:t>
            </a:r>
            <a:r>
              <a:rPr kumimoji="1" lang="en-US" sz="1000" dirty="0">
                <a:solidFill>
                  <a:srgbClr val="000000"/>
                </a:solidFill>
                <a:latin typeface="Arial Narrow" pitchFamily="34" charset="0"/>
                <a:cs typeface="Tahoma" pitchFamily="34" charset="0"/>
              </a:rPr>
              <a:t>:  Standard &amp; Poor`s, Fitch Ratings and Moody´s.  </a:t>
            </a:r>
          </a:p>
          <a:p>
            <a:r>
              <a:rPr kumimoji="1" lang="en-US" sz="1000" dirty="0">
                <a:solidFill>
                  <a:srgbClr val="000000"/>
                </a:solidFill>
                <a:latin typeface="Arial Narrow" pitchFamily="34" charset="0"/>
                <a:cs typeface="Tahoma" pitchFamily="34" charset="0"/>
              </a:rPr>
              <a:t>Updated </a:t>
            </a:r>
            <a:r>
              <a:rPr kumimoji="1" lang="en-US" sz="1000" dirty="0" smtClean="0">
                <a:solidFill>
                  <a:srgbClr val="000000"/>
                </a:solidFill>
                <a:latin typeface="Arial Narrow" pitchFamily="34" charset="0"/>
                <a:cs typeface="Tahoma" pitchFamily="34" charset="0"/>
              </a:rPr>
              <a:t>as of August 24</a:t>
            </a:r>
            <a:r>
              <a:rPr kumimoji="1" lang="en-US" sz="1000" baseline="30000" dirty="0" smtClean="0">
                <a:solidFill>
                  <a:srgbClr val="000000"/>
                </a:solidFill>
                <a:latin typeface="Arial Narrow" pitchFamily="34" charset="0"/>
                <a:cs typeface="Tahoma" pitchFamily="34" charset="0"/>
              </a:rPr>
              <a:t>th</a:t>
            </a:r>
            <a:r>
              <a:rPr kumimoji="1" lang="en-US" sz="1000" dirty="0" smtClean="0">
                <a:solidFill>
                  <a:srgbClr val="000000"/>
                </a:solidFill>
                <a:latin typeface="Arial Narrow" pitchFamily="34" charset="0"/>
                <a:cs typeface="Tahoma" pitchFamily="34" charset="0"/>
              </a:rPr>
              <a:t>, 2016</a:t>
            </a:r>
            <a:endParaRPr kumimoji="1" lang="en-US" sz="1000" dirty="0">
              <a:solidFill>
                <a:srgbClr val="000000"/>
              </a:solidFill>
              <a:latin typeface="Arial Narrow" pitchFamily="34" charset="0"/>
              <a:cs typeface="Tahoma" pitchFamily="34" charset="0"/>
            </a:endParaRPr>
          </a:p>
        </p:txBody>
      </p:sp>
      <p:sp>
        <p:nvSpPr>
          <p:cNvPr id="29699" name="Text Box 17"/>
          <p:cNvSpPr txBox="1">
            <a:spLocks noChangeArrowheads="1"/>
          </p:cNvSpPr>
          <p:nvPr/>
        </p:nvSpPr>
        <p:spPr bwMode="auto">
          <a:xfrm>
            <a:off x="142875" y="227013"/>
            <a:ext cx="47625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lvl1pPr marL="273050" indent="-273050"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spcBef>
                <a:spcPct val="50000"/>
              </a:spcBef>
              <a:buFont typeface="Calibri" pitchFamily="34" charset="0"/>
              <a:buAutoNum type="arabicPeriod"/>
            </a:pPr>
            <a:r>
              <a:rPr lang="en-US" sz="2400" b="1" dirty="0">
                <a:effectLst>
                  <a:outerShdw blurRad="38100" dist="38100" dir="2700000" algn="tl">
                    <a:srgbClr val="000000">
                      <a:alpha val="43137"/>
                    </a:srgbClr>
                  </a:outerShdw>
                </a:effectLst>
                <a:latin typeface="Arial Narrow" pitchFamily="34" charset="0"/>
                <a:cs typeface="Tahoma" pitchFamily="34" charset="0"/>
              </a:rPr>
              <a:t>MACROECONOMIC</a:t>
            </a:r>
            <a:r>
              <a:rPr lang="en-US" b="1" dirty="0">
                <a:solidFill>
                  <a:srgbClr val="000000"/>
                </a:solidFill>
                <a:latin typeface="Calibri" pitchFamily="34" charset="0"/>
                <a:cs typeface="Calibri" pitchFamily="34" charset="0"/>
              </a:rPr>
              <a:t> </a:t>
            </a:r>
            <a:r>
              <a:rPr lang="en-US" sz="2400" b="1" dirty="0">
                <a:effectLst>
                  <a:outerShdw blurRad="38100" dist="38100" dir="2700000" algn="tl">
                    <a:srgbClr val="000000">
                      <a:alpha val="43137"/>
                    </a:srgbClr>
                  </a:outerShdw>
                </a:effectLst>
                <a:latin typeface="Arial Narrow" pitchFamily="34" charset="0"/>
                <a:cs typeface="Tahoma" pitchFamily="34" charset="0"/>
              </a:rPr>
              <a:t>SOUNDNESS</a:t>
            </a:r>
          </a:p>
        </p:txBody>
      </p:sp>
      <p:sp>
        <p:nvSpPr>
          <p:cNvPr id="16" name="Rectangle 83"/>
          <p:cNvSpPr>
            <a:spLocks noChangeArrowheads="1"/>
          </p:cNvSpPr>
          <p:nvPr/>
        </p:nvSpPr>
        <p:spPr bwMode="auto">
          <a:xfrm>
            <a:off x="285750" y="1428819"/>
            <a:ext cx="721518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defTabSz="877888" eaLnBrk="0" hangingPunct="0"/>
            <a:r>
              <a:rPr lang="en-US" b="1" dirty="0" smtClean="0">
                <a:solidFill>
                  <a:srgbClr val="000000"/>
                </a:solidFill>
                <a:latin typeface="Calibri" pitchFamily="34" charset="0"/>
                <a:cs typeface="Calibri" pitchFamily="34" charset="0"/>
              </a:rPr>
              <a:t>Peru earned the investment grade and investor´s confidence by practicing a responsible political economy </a:t>
            </a:r>
            <a:endParaRPr lang="en-US" b="1" dirty="0">
              <a:solidFill>
                <a:srgbClr val="000000"/>
              </a:solidFill>
              <a:latin typeface="Calibri" pitchFamily="34" charset="0"/>
              <a:cs typeface="Calibri" pitchFamily="34" charset="0"/>
            </a:endParaRPr>
          </a:p>
        </p:txBody>
      </p:sp>
      <p:cxnSp>
        <p:nvCxnSpPr>
          <p:cNvPr id="17" name="16 Conector recto"/>
          <p:cNvCxnSpPr/>
          <p:nvPr/>
        </p:nvCxnSpPr>
        <p:spPr>
          <a:xfrm>
            <a:off x="357188" y="2141538"/>
            <a:ext cx="7000875" cy="158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Text Box 6"/>
          <p:cNvSpPr txBox="1">
            <a:spLocks noChangeArrowheads="1"/>
          </p:cNvSpPr>
          <p:nvPr/>
        </p:nvSpPr>
        <p:spPr bwMode="auto">
          <a:xfrm>
            <a:off x="2383979" y="2428875"/>
            <a:ext cx="3286125"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lnSpc>
                <a:spcPct val="90000"/>
              </a:lnSpc>
            </a:pPr>
            <a:r>
              <a:rPr lang="en-US" sz="1400" b="1" dirty="0">
                <a:solidFill>
                  <a:srgbClr val="000000"/>
                </a:solidFill>
                <a:latin typeface="Calibri" pitchFamily="34" charset="0"/>
                <a:cs typeface="Calibri" pitchFamily="34" charset="0"/>
              </a:rPr>
              <a:t>Investment grade</a:t>
            </a:r>
          </a:p>
          <a:p>
            <a:pPr eaLnBrk="1" hangingPunct="1">
              <a:lnSpc>
                <a:spcPct val="90000"/>
              </a:lnSpc>
            </a:pPr>
            <a:r>
              <a:rPr lang="en-US" sz="1400" i="1" dirty="0">
                <a:solidFill>
                  <a:srgbClr val="000000"/>
                </a:solidFill>
                <a:latin typeface="Calibri" pitchFamily="34" charset="0"/>
                <a:cs typeface="Calibri" pitchFamily="34" charset="0"/>
              </a:rPr>
              <a:t>Latin America benchmarking</a:t>
            </a:r>
          </a:p>
        </p:txBody>
      </p:sp>
      <p:graphicFrame>
        <p:nvGraphicFramePr>
          <p:cNvPr id="3" name="Tabla 2"/>
          <p:cNvGraphicFramePr>
            <a:graphicFrameLocks noGrp="1"/>
          </p:cNvGraphicFramePr>
          <p:nvPr>
            <p:extLst>
              <p:ext uri="{D42A27DB-BD31-4B8C-83A1-F6EECF244321}">
                <p14:modId xmlns:p14="http://schemas.microsoft.com/office/powerpoint/2010/main" val="3152155704"/>
              </p:ext>
            </p:extLst>
          </p:nvPr>
        </p:nvGraphicFramePr>
        <p:xfrm>
          <a:off x="1835696" y="3068960"/>
          <a:ext cx="4680520" cy="2726312"/>
        </p:xfrm>
        <a:graphic>
          <a:graphicData uri="http://schemas.openxmlformats.org/drawingml/2006/table">
            <a:tbl>
              <a:tblPr/>
              <a:tblGrid>
                <a:gridCol w="1440160"/>
                <a:gridCol w="1080120"/>
                <a:gridCol w="1080120"/>
                <a:gridCol w="1080120"/>
              </a:tblGrid>
              <a:tr h="237562">
                <a:tc>
                  <a:txBody>
                    <a:bodyPr/>
                    <a:lstStyle/>
                    <a:p>
                      <a:pPr algn="ctr" fontAlgn="ctr"/>
                      <a:r>
                        <a:rPr lang="es-ES" sz="1200" b="1" i="0" u="none" strike="noStrike">
                          <a:solidFill>
                            <a:srgbClr val="FFFFFF"/>
                          </a:solidFill>
                          <a:effectLst/>
                          <a:latin typeface="Calibri" panose="020F0502020204030204" pitchFamily="34" charset="0"/>
                        </a:rPr>
                        <a:t>Country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181"/>
                    </a:solidFill>
                  </a:tcPr>
                </a:tc>
                <a:tc>
                  <a:txBody>
                    <a:bodyPr/>
                    <a:lstStyle/>
                    <a:p>
                      <a:pPr algn="ctr" fontAlgn="ctr"/>
                      <a:r>
                        <a:rPr lang="es-ES" sz="1200" b="1" i="0" u="none" strike="noStrike">
                          <a:solidFill>
                            <a:srgbClr val="FFFFFF"/>
                          </a:solidFill>
                          <a:effectLst/>
                          <a:latin typeface="Calibri" panose="020F0502020204030204" pitchFamily="34" charset="0"/>
                        </a:rPr>
                        <a:t>Moody's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181"/>
                    </a:solidFill>
                  </a:tcPr>
                </a:tc>
                <a:tc>
                  <a:txBody>
                    <a:bodyPr/>
                    <a:lstStyle/>
                    <a:p>
                      <a:pPr algn="ctr" fontAlgn="ctr"/>
                      <a:r>
                        <a:rPr lang="es-ES" sz="1200" b="1" i="0" u="none" strike="noStrike">
                          <a:solidFill>
                            <a:srgbClr val="FFFFFF"/>
                          </a:solidFill>
                          <a:effectLst/>
                          <a:latin typeface="Calibri" panose="020F0502020204030204" pitchFamily="34" charset="0"/>
                        </a:rPr>
                        <a:t>S&amp;P</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181"/>
                    </a:solidFill>
                  </a:tcPr>
                </a:tc>
                <a:tc>
                  <a:txBody>
                    <a:bodyPr/>
                    <a:lstStyle/>
                    <a:p>
                      <a:pPr algn="ctr" fontAlgn="ctr"/>
                      <a:r>
                        <a:rPr lang="es-ES" sz="1200" b="1" i="0" u="none" strike="noStrike">
                          <a:solidFill>
                            <a:srgbClr val="FFFFFF"/>
                          </a:solidFill>
                          <a:effectLst/>
                          <a:latin typeface="Calibri" panose="020F0502020204030204" pitchFamily="34" charset="0"/>
                        </a:rPr>
                        <a:t>Fitch</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181"/>
                    </a:solidFill>
                  </a:tcPr>
                </a:tc>
              </a:tr>
              <a:tr h="226250">
                <a:tc>
                  <a:txBody>
                    <a:bodyPr/>
                    <a:lstStyle/>
                    <a:p>
                      <a:pPr algn="l" fontAlgn="ctr"/>
                      <a:r>
                        <a:rPr lang="es-ES" sz="1100" b="1" i="0" u="none" strike="noStrike">
                          <a:solidFill>
                            <a:srgbClr val="000000"/>
                          </a:solidFill>
                          <a:effectLst/>
                          <a:latin typeface="Calibri" panose="020F0502020204030204" pitchFamily="34" charset="0"/>
                        </a:rPr>
                        <a:t>Chile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100" b="0" i="0" u="none" strike="noStrike">
                          <a:solidFill>
                            <a:srgbClr val="000000"/>
                          </a:solidFill>
                          <a:effectLst/>
                          <a:latin typeface="Calibri" panose="020F0502020204030204" pitchFamily="34" charset="0"/>
                        </a:rPr>
                        <a:t>Aa3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100" b="0" i="0" u="none" strike="noStrike">
                          <a:solidFill>
                            <a:srgbClr val="000000"/>
                          </a:solidFill>
                          <a:effectLst/>
                          <a:latin typeface="Calibri" panose="020F0502020204030204" pitchFamily="34" charset="0"/>
                        </a:rPr>
                        <a:t>AA-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100" b="0" i="0" u="none" strike="noStrike">
                          <a:solidFill>
                            <a:srgbClr val="000000"/>
                          </a:solidFill>
                          <a:effectLst/>
                          <a:latin typeface="Calibri" panose="020F0502020204030204" pitchFamily="34" charset="0"/>
                        </a:rPr>
                        <a: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6250">
                <a:tc>
                  <a:txBody>
                    <a:bodyPr/>
                    <a:lstStyle/>
                    <a:p>
                      <a:pPr algn="ctr" fontAlgn="ctr"/>
                      <a:r>
                        <a:rPr lang="es-ES" sz="1100" b="1" i="0" u="none" strike="noStrike">
                          <a:solidFill>
                            <a:srgbClr val="FFFFFF"/>
                          </a:solidFill>
                          <a:effectLst/>
                          <a:latin typeface="Calibri" panose="020F0502020204030204" pitchFamily="34" charset="0"/>
                        </a:rPr>
                        <a:t>Peru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s-ES" sz="1100" b="0" i="0" u="none" strike="noStrike">
                          <a:solidFill>
                            <a:srgbClr val="FFFFFF"/>
                          </a:solidFill>
                          <a:effectLst/>
                          <a:latin typeface="Calibri" panose="020F0502020204030204" pitchFamily="34" charset="0"/>
                        </a:rPr>
                        <a:t>A3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s-ES" sz="1100" b="0" i="0" u="none" strike="noStrike">
                          <a:solidFill>
                            <a:srgbClr val="FFFFFF"/>
                          </a:solidFill>
                          <a:effectLst/>
                          <a:latin typeface="Calibri" panose="020F0502020204030204" pitchFamily="34" charset="0"/>
                        </a:rPr>
                        <a:t>BBB+</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s-ES" sz="1100" b="0" i="0" u="none" strike="noStrike">
                          <a:solidFill>
                            <a:srgbClr val="FFFFFF"/>
                          </a:solidFill>
                          <a:effectLst/>
                          <a:latin typeface="Calibri" panose="020F0502020204030204" pitchFamily="34" charset="0"/>
                        </a:rPr>
                        <a:t>BBB+</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r>
              <a:tr h="226250">
                <a:tc>
                  <a:txBody>
                    <a:bodyPr/>
                    <a:lstStyle/>
                    <a:p>
                      <a:pPr algn="l" fontAlgn="ctr"/>
                      <a:r>
                        <a:rPr lang="es-ES" sz="1100" b="1" i="0" u="none" strike="noStrike">
                          <a:solidFill>
                            <a:srgbClr val="000000"/>
                          </a:solidFill>
                          <a:effectLst/>
                          <a:latin typeface="Calibri" panose="020F0502020204030204" pitchFamily="34" charset="0"/>
                        </a:rPr>
                        <a:t>Mexico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100" b="0" i="0" u="none" strike="noStrike">
                          <a:solidFill>
                            <a:srgbClr val="000000"/>
                          </a:solidFill>
                          <a:effectLst/>
                          <a:latin typeface="Calibri" panose="020F0502020204030204" pitchFamily="34" charset="0"/>
                        </a:rPr>
                        <a:t>A3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100" b="0" i="0" u="none" strike="noStrike">
                          <a:solidFill>
                            <a:srgbClr val="000000"/>
                          </a:solidFill>
                          <a:effectLst/>
                          <a:latin typeface="Calibri" panose="020F0502020204030204" pitchFamily="34" charset="0"/>
                        </a:rPr>
                        <a:t>BBB+</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100" b="0" i="0" u="none" strike="noStrike">
                          <a:solidFill>
                            <a:srgbClr val="000000"/>
                          </a:solidFill>
                          <a:effectLst/>
                          <a:latin typeface="Calibri" panose="020F0502020204030204" pitchFamily="34" charset="0"/>
                        </a:rPr>
                        <a:t>BBB+</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6250">
                <a:tc>
                  <a:txBody>
                    <a:bodyPr/>
                    <a:lstStyle/>
                    <a:p>
                      <a:pPr algn="l" fontAlgn="ctr"/>
                      <a:r>
                        <a:rPr lang="es-ES" sz="1100" b="1" i="0" u="none" strike="noStrike">
                          <a:solidFill>
                            <a:srgbClr val="000000"/>
                          </a:solidFill>
                          <a:effectLst/>
                          <a:latin typeface="Calibri" panose="020F0502020204030204" pitchFamily="34" charset="0"/>
                        </a:rPr>
                        <a:t>Colombia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100" b="0" i="0" u="none" strike="noStrike">
                          <a:solidFill>
                            <a:srgbClr val="000000"/>
                          </a:solidFill>
                          <a:effectLst/>
                          <a:latin typeface="Calibri" panose="020F0502020204030204" pitchFamily="34" charset="0"/>
                        </a:rPr>
                        <a:t>Baa2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100" b="0" i="0" u="none" strike="noStrike">
                          <a:solidFill>
                            <a:srgbClr val="000000"/>
                          </a:solidFill>
                          <a:effectLst/>
                          <a:latin typeface="Calibri" panose="020F0502020204030204" pitchFamily="34" charset="0"/>
                        </a:rPr>
                        <a:t>BBB</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100" b="0" i="0" u="none" strike="noStrike">
                          <a:solidFill>
                            <a:srgbClr val="000000"/>
                          </a:solidFill>
                          <a:effectLst/>
                          <a:latin typeface="Calibri" panose="020F0502020204030204" pitchFamily="34" charset="0"/>
                        </a:rPr>
                        <a:t>BBB</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6250">
                <a:tc>
                  <a:txBody>
                    <a:bodyPr/>
                    <a:lstStyle/>
                    <a:p>
                      <a:pPr algn="l" fontAlgn="ctr"/>
                      <a:r>
                        <a:rPr lang="es-ES" sz="1100" b="1" i="0" u="none" strike="noStrike">
                          <a:solidFill>
                            <a:srgbClr val="000000"/>
                          </a:solidFill>
                          <a:effectLst/>
                          <a:latin typeface="Calibri" panose="020F0502020204030204" pitchFamily="34" charset="0"/>
                        </a:rPr>
                        <a:t>Uruguay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100" b="0" i="0" u="none" strike="noStrike">
                          <a:solidFill>
                            <a:srgbClr val="000000"/>
                          </a:solidFill>
                          <a:effectLst/>
                          <a:latin typeface="Calibri" panose="020F0502020204030204" pitchFamily="34" charset="0"/>
                        </a:rPr>
                        <a:t>Baa2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100" b="0" i="0" u="none" strike="noStrike">
                          <a:solidFill>
                            <a:srgbClr val="000000"/>
                          </a:solidFill>
                          <a:effectLst/>
                          <a:latin typeface="Calibri" panose="020F0502020204030204" pitchFamily="34" charset="0"/>
                        </a:rPr>
                        <a:t>BBB</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100" b="0" i="0" u="none" strike="noStrike">
                          <a:solidFill>
                            <a:srgbClr val="000000"/>
                          </a:solidFill>
                          <a:effectLst/>
                          <a:latin typeface="Calibri" panose="020F0502020204030204" pitchFamily="34" charset="0"/>
                        </a:rPr>
                        <a:t>BBB-</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6250">
                <a:tc>
                  <a:txBody>
                    <a:bodyPr/>
                    <a:lstStyle/>
                    <a:p>
                      <a:pPr algn="l" fontAlgn="ctr"/>
                      <a:r>
                        <a:rPr lang="es-ES" sz="1100" b="1" i="0" u="none" strike="noStrike">
                          <a:solidFill>
                            <a:srgbClr val="000000"/>
                          </a:solidFill>
                          <a:effectLst/>
                          <a:latin typeface="Calibri" panose="020F0502020204030204" pitchFamily="34" charset="0"/>
                        </a:rPr>
                        <a:t>Paraguay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100" b="0" i="0" u="none" strike="noStrike">
                          <a:solidFill>
                            <a:srgbClr val="000000"/>
                          </a:solidFill>
                          <a:effectLst/>
                          <a:latin typeface="Calibri" panose="020F0502020204030204" pitchFamily="34" charset="0"/>
                        </a:rPr>
                        <a:t>Ba1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100" b="0" i="0" u="none" strike="noStrike">
                          <a:solidFill>
                            <a:srgbClr val="000000"/>
                          </a:solidFill>
                          <a:effectLst/>
                          <a:latin typeface="Calibri" panose="020F0502020204030204" pitchFamily="34" charset="0"/>
                        </a:rPr>
                        <a:t>BB</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100" b="0" i="0" u="none" strike="noStrike">
                          <a:solidFill>
                            <a:srgbClr val="000000"/>
                          </a:solidFill>
                          <a:effectLst/>
                          <a:latin typeface="Calibri" panose="020F0502020204030204" pitchFamily="34" charset="0"/>
                        </a:rPr>
                        <a:t>BB</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6250">
                <a:tc>
                  <a:txBody>
                    <a:bodyPr/>
                    <a:lstStyle/>
                    <a:p>
                      <a:pPr algn="l" fontAlgn="ctr"/>
                      <a:r>
                        <a:rPr lang="es-ES" sz="1100" b="1" i="0" u="none" strike="noStrike">
                          <a:solidFill>
                            <a:srgbClr val="000000"/>
                          </a:solidFill>
                          <a:effectLst/>
                          <a:latin typeface="Calibri" panose="020F0502020204030204" pitchFamily="34" charset="0"/>
                        </a:rPr>
                        <a:t>Brazil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100" b="0" i="0" u="none" strike="noStrike">
                          <a:solidFill>
                            <a:srgbClr val="000000"/>
                          </a:solidFill>
                          <a:effectLst/>
                          <a:latin typeface="Calibri" panose="020F0502020204030204" pitchFamily="34" charset="0"/>
                        </a:rPr>
                        <a:t>Ba2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100" b="0" i="0" u="none" strike="noStrike">
                          <a:solidFill>
                            <a:srgbClr val="000000"/>
                          </a:solidFill>
                          <a:effectLst/>
                          <a:latin typeface="Calibri" panose="020F0502020204030204" pitchFamily="34" charset="0"/>
                        </a:rPr>
                        <a:t>BB</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100" b="0" i="0" u="none" strike="noStrike">
                          <a:solidFill>
                            <a:srgbClr val="000000"/>
                          </a:solidFill>
                          <a:effectLst/>
                          <a:latin typeface="Calibri" panose="020F0502020204030204" pitchFamily="34" charset="0"/>
                        </a:rPr>
                        <a:t>BB</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6250">
                <a:tc>
                  <a:txBody>
                    <a:bodyPr/>
                    <a:lstStyle/>
                    <a:p>
                      <a:pPr algn="l" fontAlgn="ctr"/>
                      <a:r>
                        <a:rPr lang="es-ES" sz="1100" b="1" i="0" u="none" strike="noStrike">
                          <a:solidFill>
                            <a:srgbClr val="000000"/>
                          </a:solidFill>
                          <a:effectLst/>
                          <a:latin typeface="Calibri" panose="020F0502020204030204" pitchFamily="34" charset="0"/>
                        </a:rPr>
                        <a:t>Bolivia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100" b="0" i="0" u="none" strike="noStrike">
                          <a:solidFill>
                            <a:srgbClr val="000000"/>
                          </a:solidFill>
                          <a:effectLst/>
                          <a:latin typeface="Calibri" panose="020F0502020204030204" pitchFamily="34" charset="0"/>
                        </a:rPr>
                        <a:t>Ba3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100" b="0" i="0" u="none" strike="noStrike">
                          <a:solidFill>
                            <a:srgbClr val="000000"/>
                          </a:solidFill>
                          <a:effectLst/>
                          <a:latin typeface="Calibri" panose="020F0502020204030204" pitchFamily="34" charset="0"/>
                        </a:rPr>
                        <a:t>BB</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100" b="0" i="0" u="none" strike="noStrike">
                          <a:solidFill>
                            <a:srgbClr val="000000"/>
                          </a:solidFill>
                          <a:effectLst/>
                          <a:latin typeface="Calibri" panose="020F0502020204030204" pitchFamily="34" charset="0"/>
                        </a:rPr>
                        <a:t>BB-</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6250">
                <a:tc>
                  <a:txBody>
                    <a:bodyPr/>
                    <a:lstStyle/>
                    <a:p>
                      <a:pPr algn="l" fontAlgn="ctr"/>
                      <a:r>
                        <a:rPr lang="es-ES" sz="1100" b="1" i="0" u="none" strike="noStrike">
                          <a:solidFill>
                            <a:srgbClr val="000000"/>
                          </a:solidFill>
                          <a:effectLst/>
                          <a:latin typeface="Calibri" panose="020F0502020204030204" pitchFamily="34" charset="0"/>
                        </a:rPr>
                        <a:t>Ecuador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100" b="0" i="0" u="none" strike="noStrike">
                          <a:solidFill>
                            <a:srgbClr val="000000"/>
                          </a:solidFill>
                          <a:effectLst/>
                          <a:latin typeface="Calibri" panose="020F0502020204030204" pitchFamily="34" charset="0"/>
                        </a:rPr>
                        <a:t>B3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100" b="0" i="0" u="none" strike="noStrike">
                          <a:solidFill>
                            <a:srgbClr val="000000"/>
                          </a:solidFill>
                          <a:effectLst/>
                          <a:latin typeface="Calibri" panose="020F0502020204030204" pitchFamily="34" charset="0"/>
                        </a:rPr>
                        <a:t>B</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100" b="0" i="0" u="none" strike="noStrike">
                          <a:solidFill>
                            <a:srgbClr val="000000"/>
                          </a:solidFill>
                          <a:effectLst/>
                          <a:latin typeface="Calibri" panose="020F0502020204030204" pitchFamily="34" charset="0"/>
                        </a:rPr>
                        <a:t>B</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6250">
                <a:tc>
                  <a:txBody>
                    <a:bodyPr/>
                    <a:lstStyle/>
                    <a:p>
                      <a:pPr algn="l" fontAlgn="ctr"/>
                      <a:r>
                        <a:rPr lang="es-ES" sz="1100" b="1" i="0" u="none" strike="noStrike">
                          <a:solidFill>
                            <a:srgbClr val="000000"/>
                          </a:solidFill>
                          <a:effectLst/>
                          <a:latin typeface="Calibri" panose="020F0502020204030204" pitchFamily="34" charset="0"/>
                        </a:rPr>
                        <a:t>Argentina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100" b="0" i="0" u="none" strike="noStrike">
                          <a:solidFill>
                            <a:srgbClr val="000000"/>
                          </a:solidFill>
                          <a:effectLst/>
                          <a:latin typeface="Calibri" panose="020F0502020204030204" pitchFamily="34" charset="0"/>
                        </a:rPr>
                        <a:t>B3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100" b="0" i="0" u="none" strike="noStrike">
                          <a:solidFill>
                            <a:srgbClr val="000000"/>
                          </a:solidFill>
                          <a:effectLst/>
                          <a:latin typeface="Calibri" panose="020F0502020204030204" pitchFamily="34" charset="0"/>
                        </a:rPr>
                        <a:t>B-</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100" b="0" i="0" u="none" strike="noStrike">
                          <a:solidFill>
                            <a:srgbClr val="000000"/>
                          </a:solidFill>
                          <a:effectLst/>
                          <a:latin typeface="Calibri" panose="020F0502020204030204" pitchFamily="34" charset="0"/>
                        </a:rPr>
                        <a:t>B</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6250">
                <a:tc>
                  <a:txBody>
                    <a:bodyPr/>
                    <a:lstStyle/>
                    <a:p>
                      <a:pPr algn="l" fontAlgn="ctr"/>
                      <a:r>
                        <a:rPr lang="es-ES" sz="1100" b="1" i="0" u="none" strike="noStrike">
                          <a:solidFill>
                            <a:srgbClr val="000000"/>
                          </a:solidFill>
                          <a:effectLst/>
                          <a:latin typeface="Calibri" panose="020F0502020204030204" pitchFamily="34" charset="0"/>
                        </a:rPr>
                        <a:t>Venezuela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100" b="0" i="0" u="none" strike="noStrike">
                          <a:solidFill>
                            <a:srgbClr val="000000"/>
                          </a:solidFill>
                          <a:effectLst/>
                          <a:latin typeface="Calibri" panose="020F0502020204030204" pitchFamily="34" charset="0"/>
                        </a:rPr>
                        <a:t>Caa3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100" b="0" i="0" u="none" strike="noStrike">
                          <a:solidFill>
                            <a:srgbClr val="000000"/>
                          </a:solidFill>
                          <a:effectLst/>
                          <a:latin typeface="Calibri" panose="020F0502020204030204" pitchFamily="34" charset="0"/>
                        </a:rPr>
                        <a:t>CCC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100" b="0" i="0" u="none" strike="noStrike" dirty="0">
                          <a:solidFill>
                            <a:srgbClr val="000000"/>
                          </a:solidFill>
                          <a:effectLst/>
                          <a:latin typeface="Calibri" panose="020F0502020204030204" pitchFamily="34" charset="0"/>
                        </a:rPr>
                        <a:t>CCC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511845678"/>
      </p:ext>
    </p:extLst>
  </p:cSld>
  <p:clrMapOvr>
    <a:masterClrMapping/>
  </p:clrMapOvr>
  <p:transition xmlns:p14="http://schemas.microsoft.com/office/powerpoint/2010/main">
    <p:pull dir="r"/>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1000"/>
                                        <p:tgtEl>
                                          <p:spTgt spid="16"/>
                                        </p:tgtEl>
                                      </p:cBhvr>
                                    </p:animEffect>
                                  </p:childTnLst>
                                </p:cTn>
                              </p:par>
                            </p:childTnLst>
                          </p:cTn>
                        </p:par>
                        <p:par>
                          <p:cTn id="8" fill="hold" nodeType="afterGroup">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up)">
                                      <p:cBhvr>
                                        <p:cTn id="11"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2 CuadroTexto"/>
          <p:cNvSpPr txBox="1">
            <a:spLocks noChangeArrowheads="1"/>
          </p:cNvSpPr>
          <p:nvPr/>
        </p:nvSpPr>
        <p:spPr bwMode="auto">
          <a:xfrm>
            <a:off x="2339752" y="3212976"/>
            <a:ext cx="6408961"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r>
              <a:rPr lang="en-US" sz="4400" b="1" cap="all" dirty="0">
                <a:solidFill>
                  <a:schemeClr val="bg1"/>
                </a:solidFill>
                <a:latin typeface="Calibri" pitchFamily="34" charset="0"/>
                <a:cs typeface="Calibri" pitchFamily="34" charset="0"/>
              </a:rPr>
              <a:t>FRIENDLY</a:t>
            </a:r>
            <a:r>
              <a:rPr lang="en-US" sz="3000" b="1" dirty="0">
                <a:solidFill>
                  <a:srgbClr val="FFFFFF"/>
                </a:solidFill>
                <a:latin typeface="Calibri" pitchFamily="34" charset="0"/>
                <a:cs typeface="Calibri" pitchFamily="34" charset="0"/>
              </a:rPr>
              <a:t> </a:t>
            </a:r>
            <a:r>
              <a:rPr lang="en-US" sz="4400" b="1" cap="all" dirty="0">
                <a:solidFill>
                  <a:schemeClr val="bg1"/>
                </a:solidFill>
                <a:latin typeface="Calibri" pitchFamily="34" charset="0"/>
                <a:cs typeface="Calibri" pitchFamily="34" charset="0"/>
              </a:rPr>
              <a:t>INVESTMENT</a:t>
            </a:r>
            <a:r>
              <a:rPr lang="en-US" sz="3000" b="1" dirty="0">
                <a:solidFill>
                  <a:srgbClr val="FFFFFF"/>
                </a:solidFill>
                <a:latin typeface="Calibri" pitchFamily="34" charset="0"/>
                <a:cs typeface="Calibri" pitchFamily="34" charset="0"/>
              </a:rPr>
              <a:t> </a:t>
            </a:r>
            <a:r>
              <a:rPr lang="en-US" sz="4400" b="1" cap="all" dirty="0">
                <a:solidFill>
                  <a:schemeClr val="bg1"/>
                </a:solidFill>
                <a:latin typeface="Calibri" pitchFamily="34" charset="0"/>
                <a:cs typeface="Calibri" pitchFamily="34" charset="0"/>
              </a:rPr>
              <a:t>ENVIRONMENT</a:t>
            </a:r>
          </a:p>
          <a:p>
            <a:pPr eaLnBrk="1" hangingPunct="1"/>
            <a:endParaRPr lang="de-DE" dirty="0"/>
          </a:p>
        </p:txBody>
      </p:sp>
    </p:spTree>
    <p:extLst>
      <p:ext uri="{BB962C8B-B14F-4D97-AF65-F5344CB8AC3E}">
        <p14:creationId xmlns:p14="http://schemas.microsoft.com/office/powerpoint/2010/main" val="3254534871"/>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4"/>
          <p:cNvSpPr>
            <a:spLocks noChangeArrowheads="1"/>
          </p:cNvSpPr>
          <p:nvPr/>
        </p:nvSpPr>
        <p:spPr bwMode="auto">
          <a:xfrm>
            <a:off x="395288" y="2435225"/>
            <a:ext cx="8218487" cy="33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61950" lvl="1" indent="-188913" eaLnBrk="0" hangingPunct="0">
              <a:lnSpc>
                <a:spcPct val="80000"/>
              </a:lnSpc>
              <a:spcBef>
                <a:spcPts val="900"/>
              </a:spcBef>
              <a:buClr>
                <a:srgbClr val="ED3F09"/>
              </a:buClr>
              <a:buFont typeface="Wingdings" pitchFamily="2" charset="2"/>
              <a:buChar char="§"/>
            </a:pPr>
            <a:r>
              <a:rPr lang="en-US" sz="1600" dirty="0">
                <a:solidFill>
                  <a:srgbClr val="000000"/>
                </a:solidFill>
                <a:latin typeface="Calibri" pitchFamily="34" charset="0"/>
                <a:cs typeface="Calibri" pitchFamily="34" charset="0"/>
              </a:rPr>
              <a:t>Non discriminatory treatment: Foreign investors receive the same treatment as local investors. </a:t>
            </a:r>
          </a:p>
          <a:p>
            <a:pPr marL="361950" lvl="1" indent="-188913" eaLnBrk="0" hangingPunct="0">
              <a:lnSpc>
                <a:spcPct val="80000"/>
              </a:lnSpc>
              <a:spcBef>
                <a:spcPts val="900"/>
              </a:spcBef>
              <a:buClr>
                <a:srgbClr val="ED3F09"/>
              </a:buClr>
              <a:buFont typeface="Wingdings" pitchFamily="2" charset="2"/>
              <a:buChar char="§"/>
            </a:pPr>
            <a:r>
              <a:rPr lang="en-US" sz="1600" dirty="0">
                <a:solidFill>
                  <a:srgbClr val="000000"/>
                </a:solidFill>
                <a:latin typeface="Calibri" pitchFamily="34" charset="0"/>
                <a:cs typeface="Calibri" pitchFamily="34" charset="0"/>
              </a:rPr>
              <a:t>Unrestrictive access to most economic sectors *.</a:t>
            </a:r>
          </a:p>
          <a:p>
            <a:pPr marL="361950" lvl="1" indent="-188913" eaLnBrk="0" hangingPunct="0">
              <a:lnSpc>
                <a:spcPct val="80000"/>
              </a:lnSpc>
              <a:spcBef>
                <a:spcPts val="900"/>
              </a:spcBef>
              <a:buClr>
                <a:srgbClr val="FF0000"/>
              </a:buClr>
              <a:buFont typeface="Wingdings" pitchFamily="2" charset="2"/>
              <a:buChar char="§"/>
            </a:pPr>
            <a:r>
              <a:rPr lang="en-US" sz="1600" dirty="0">
                <a:solidFill>
                  <a:srgbClr val="000000"/>
                </a:solidFill>
                <a:latin typeface="Calibri" pitchFamily="34" charset="0"/>
                <a:cs typeface="Calibri" pitchFamily="34" charset="0"/>
              </a:rPr>
              <a:t>Free transfer of capital.</a:t>
            </a:r>
          </a:p>
          <a:p>
            <a:pPr marL="361950" lvl="1" indent="-188913" eaLnBrk="0" hangingPunct="0">
              <a:lnSpc>
                <a:spcPct val="80000"/>
              </a:lnSpc>
              <a:spcBef>
                <a:spcPts val="900"/>
              </a:spcBef>
              <a:buClr>
                <a:srgbClr val="ED3F09"/>
              </a:buClr>
              <a:buFont typeface="Wingdings" pitchFamily="2" charset="2"/>
              <a:buChar char="§"/>
            </a:pPr>
            <a:r>
              <a:rPr lang="en-US" sz="1600" dirty="0">
                <a:solidFill>
                  <a:srgbClr val="000000"/>
                </a:solidFill>
                <a:latin typeface="Calibri" pitchFamily="34" charset="0"/>
                <a:cs typeface="Calibri" pitchFamily="34" charset="0"/>
              </a:rPr>
              <a:t>Free competition.</a:t>
            </a:r>
          </a:p>
          <a:p>
            <a:pPr marL="361950" lvl="1" indent="-188913" eaLnBrk="0" hangingPunct="0">
              <a:lnSpc>
                <a:spcPct val="80000"/>
              </a:lnSpc>
              <a:spcBef>
                <a:spcPts val="900"/>
              </a:spcBef>
              <a:buClr>
                <a:srgbClr val="ED3F09"/>
              </a:buClr>
              <a:buFont typeface="Wingdings" pitchFamily="2" charset="2"/>
              <a:buChar char="§"/>
            </a:pPr>
            <a:r>
              <a:rPr lang="en-US" sz="1600" dirty="0">
                <a:solidFill>
                  <a:srgbClr val="000000"/>
                </a:solidFill>
                <a:latin typeface="Calibri" pitchFamily="34" charset="0"/>
                <a:cs typeface="Calibri" pitchFamily="34" charset="0"/>
              </a:rPr>
              <a:t>Guarantee for Private Property.</a:t>
            </a:r>
          </a:p>
          <a:p>
            <a:pPr marL="361950" lvl="1" indent="-188913" eaLnBrk="0" hangingPunct="0">
              <a:lnSpc>
                <a:spcPct val="80000"/>
              </a:lnSpc>
              <a:spcBef>
                <a:spcPts val="900"/>
              </a:spcBef>
              <a:buClr>
                <a:srgbClr val="ED3F09"/>
              </a:buClr>
              <a:buFont typeface="Wingdings" pitchFamily="2" charset="2"/>
              <a:buChar char="§"/>
            </a:pPr>
            <a:r>
              <a:rPr lang="en-US" sz="1600" dirty="0">
                <a:solidFill>
                  <a:srgbClr val="000000"/>
                </a:solidFill>
                <a:latin typeface="Calibri" pitchFamily="34" charset="0"/>
                <a:cs typeface="Calibri" pitchFamily="34" charset="0"/>
              </a:rPr>
              <a:t>Freedom to purchase stocks from locals.</a:t>
            </a:r>
          </a:p>
          <a:p>
            <a:pPr marL="361950" lvl="1" indent="-188913" eaLnBrk="0" hangingPunct="0">
              <a:lnSpc>
                <a:spcPct val="80000"/>
              </a:lnSpc>
              <a:spcBef>
                <a:spcPts val="900"/>
              </a:spcBef>
              <a:buClr>
                <a:srgbClr val="ED3F09"/>
              </a:buClr>
              <a:buFont typeface="Wingdings" pitchFamily="2" charset="2"/>
              <a:buChar char="§"/>
            </a:pPr>
            <a:r>
              <a:rPr lang="en-US" sz="1600" dirty="0">
                <a:solidFill>
                  <a:srgbClr val="000000"/>
                </a:solidFill>
                <a:latin typeface="Calibri" pitchFamily="34" charset="0"/>
                <a:cs typeface="Calibri" pitchFamily="34" charset="0"/>
              </a:rPr>
              <a:t>Freedom to access internal and external credit.</a:t>
            </a:r>
          </a:p>
          <a:p>
            <a:pPr marL="361950" lvl="1" indent="-188913" eaLnBrk="0" hangingPunct="0">
              <a:lnSpc>
                <a:spcPct val="80000"/>
              </a:lnSpc>
              <a:spcBef>
                <a:spcPts val="900"/>
              </a:spcBef>
              <a:buClr>
                <a:srgbClr val="ED3F09"/>
              </a:buClr>
              <a:buFont typeface="Wingdings" pitchFamily="2" charset="2"/>
              <a:buChar char="§"/>
            </a:pPr>
            <a:r>
              <a:rPr lang="en-US" sz="1600" dirty="0" smtClean="0">
                <a:solidFill>
                  <a:srgbClr val="000000"/>
                </a:solidFill>
                <a:latin typeface="Calibri" pitchFamily="34" charset="0"/>
                <a:cs typeface="Calibri" pitchFamily="34" charset="0"/>
              </a:rPr>
              <a:t>Access to international disputes settlement mechanism  </a:t>
            </a:r>
          </a:p>
          <a:p>
            <a:pPr marL="361950" lvl="1" indent="-188913" eaLnBrk="0" hangingPunct="0">
              <a:lnSpc>
                <a:spcPct val="80000"/>
              </a:lnSpc>
              <a:spcBef>
                <a:spcPts val="900"/>
              </a:spcBef>
              <a:buClr>
                <a:srgbClr val="ED3F09"/>
              </a:buClr>
              <a:buFont typeface="Wingdings" pitchFamily="2" charset="2"/>
              <a:buChar char="§"/>
            </a:pPr>
            <a:r>
              <a:rPr lang="en-US" sz="1600" dirty="0" smtClean="0">
                <a:solidFill>
                  <a:srgbClr val="000000"/>
                </a:solidFill>
                <a:latin typeface="Calibri" pitchFamily="34" charset="0"/>
                <a:cs typeface="Calibri" pitchFamily="34" charset="0"/>
              </a:rPr>
              <a:t>Peru </a:t>
            </a:r>
            <a:r>
              <a:rPr lang="en-US" sz="1600" dirty="0">
                <a:solidFill>
                  <a:srgbClr val="000000"/>
                </a:solidFill>
                <a:latin typeface="Calibri" pitchFamily="34" charset="0"/>
                <a:cs typeface="Calibri" pitchFamily="34" charset="0"/>
              </a:rPr>
              <a:t>participates in the Investment Committee of the </a:t>
            </a:r>
            <a:r>
              <a:rPr lang="en-US" sz="1600" dirty="0" smtClean="0">
                <a:solidFill>
                  <a:srgbClr val="000000"/>
                </a:solidFill>
                <a:latin typeface="Calibri" pitchFamily="34" charset="0"/>
                <a:cs typeface="Calibri" pitchFamily="34" charset="0"/>
              </a:rPr>
              <a:t>Organization </a:t>
            </a:r>
            <a:r>
              <a:rPr lang="en-US" sz="1600" dirty="0">
                <a:solidFill>
                  <a:srgbClr val="000000"/>
                </a:solidFill>
                <a:latin typeface="Calibri" pitchFamily="34" charset="0"/>
                <a:cs typeface="Calibri" pitchFamily="34" charset="0"/>
              </a:rPr>
              <a:t>for Economic Co-operation and Development (OECD) – It promotes the implementation of the Guidelines for Multinational Enterprises.</a:t>
            </a:r>
          </a:p>
        </p:txBody>
      </p:sp>
      <p:sp>
        <p:nvSpPr>
          <p:cNvPr id="31747" name="6 Rectángulo"/>
          <p:cNvSpPr>
            <a:spLocks noChangeArrowheads="1"/>
          </p:cNvSpPr>
          <p:nvPr/>
        </p:nvSpPr>
        <p:spPr bwMode="auto">
          <a:xfrm>
            <a:off x="444500" y="6148388"/>
            <a:ext cx="81438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sz="1000" dirty="0">
                <a:solidFill>
                  <a:srgbClr val="000000"/>
                </a:solidFill>
                <a:latin typeface="Arial Narrow" pitchFamily="34" charset="0"/>
              </a:rPr>
              <a:t>*Investments that require authorization: Located within 50 km in  the frontier  line and those destined  to arms, ammunitions and explosive.  Likewise,  a principal local partner for investments in maritime cabotage as well as in air transport is required.</a:t>
            </a:r>
          </a:p>
        </p:txBody>
      </p:sp>
      <p:sp>
        <p:nvSpPr>
          <p:cNvPr id="31748" name="Text Box 17"/>
          <p:cNvSpPr txBox="1">
            <a:spLocks noChangeArrowheads="1"/>
          </p:cNvSpPr>
          <p:nvPr/>
        </p:nvSpPr>
        <p:spPr bwMode="auto">
          <a:xfrm>
            <a:off x="142875" y="227013"/>
            <a:ext cx="564356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lvl1pPr marL="355600" indent="-355600"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spcBef>
                <a:spcPct val="50000"/>
              </a:spcBef>
              <a:buFont typeface="Arial" charset="0"/>
              <a:buAutoNum type="arabicPeriod" startAt="2"/>
            </a:pPr>
            <a:r>
              <a:rPr lang="en-US" sz="2400" b="1" dirty="0">
                <a:effectLst>
                  <a:outerShdw blurRad="38100" dist="38100" dir="2700000" algn="tl">
                    <a:srgbClr val="000000">
                      <a:alpha val="43137"/>
                    </a:srgbClr>
                  </a:outerShdw>
                </a:effectLst>
                <a:latin typeface="Arial Narrow" pitchFamily="34" charset="0"/>
                <a:cs typeface="Tahoma" pitchFamily="34" charset="0"/>
              </a:rPr>
              <a:t>FRIENDLY INVESTMENT ENVIRONMENT</a:t>
            </a:r>
          </a:p>
        </p:txBody>
      </p:sp>
      <p:sp>
        <p:nvSpPr>
          <p:cNvPr id="31749" name="Rectangle 83"/>
          <p:cNvSpPr>
            <a:spLocks noChangeArrowheads="1"/>
          </p:cNvSpPr>
          <p:nvPr/>
        </p:nvSpPr>
        <p:spPr bwMode="auto">
          <a:xfrm>
            <a:off x="285750" y="1649413"/>
            <a:ext cx="8389938"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hangingPunct="0">
              <a:lnSpc>
                <a:spcPct val="110000"/>
              </a:lnSpc>
            </a:pPr>
            <a:r>
              <a:rPr lang="en-US" altLang="zh-CN" b="1" dirty="0">
                <a:solidFill>
                  <a:srgbClr val="000000"/>
                </a:solidFill>
                <a:latin typeface="Calibri" pitchFamily="34" charset="0"/>
                <a:ea typeface="宋体" pitchFamily="2" charset="-122"/>
                <a:cs typeface="Calibri" pitchFamily="34" charset="0"/>
              </a:rPr>
              <a:t>Peru offers a favorable legal framework for foreign investment:</a:t>
            </a:r>
          </a:p>
        </p:txBody>
      </p:sp>
      <p:cxnSp>
        <p:nvCxnSpPr>
          <p:cNvPr id="10" name="9 Conector recto"/>
          <p:cNvCxnSpPr/>
          <p:nvPr/>
        </p:nvCxnSpPr>
        <p:spPr>
          <a:xfrm>
            <a:off x="357188" y="2070100"/>
            <a:ext cx="7000875" cy="158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1636233"/>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8"/>
          <p:cNvSpPr>
            <a:spLocks noChangeArrowheads="1"/>
          </p:cNvSpPr>
          <p:nvPr/>
        </p:nvSpPr>
        <p:spPr bwMode="auto">
          <a:xfrm>
            <a:off x="500063" y="3025775"/>
            <a:ext cx="3711575" cy="275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0"/>
              </a:lnSpc>
              <a:spcBef>
                <a:spcPct val="50000"/>
              </a:spcBef>
              <a:buClr>
                <a:srgbClr val="CC0000"/>
              </a:buClr>
              <a:buFont typeface="Wingdings" pitchFamily="2" charset="2"/>
              <a:buNone/>
            </a:pPr>
            <a:endParaRPr lang="en-US" sz="1400" b="1" u="sng" dirty="0">
              <a:solidFill>
                <a:srgbClr val="000000"/>
              </a:solidFill>
              <a:latin typeface="Calibri" pitchFamily="34" charset="0"/>
              <a:cs typeface="Calibri" pitchFamily="34" charset="0"/>
            </a:endParaRPr>
          </a:p>
          <a:p>
            <a:pPr algn="just">
              <a:lnSpc>
                <a:spcPct val="90000"/>
              </a:lnSpc>
              <a:spcBef>
                <a:spcPct val="50000"/>
              </a:spcBef>
              <a:buClr>
                <a:srgbClr val="CC0000"/>
              </a:buClr>
              <a:buFont typeface="Wingdings" pitchFamily="2" charset="2"/>
              <a:buNone/>
            </a:pPr>
            <a:r>
              <a:rPr lang="en-US" sz="1400" b="1" dirty="0">
                <a:solidFill>
                  <a:srgbClr val="000000"/>
                </a:solidFill>
                <a:latin typeface="Calibri" pitchFamily="34" charset="0"/>
                <a:cs typeface="Calibri" pitchFamily="34" charset="0"/>
              </a:rPr>
              <a:t>INVESTORS</a:t>
            </a:r>
          </a:p>
          <a:p>
            <a:pPr marL="361950" lvl="1" indent="-182563" algn="just">
              <a:lnSpc>
                <a:spcPct val="90000"/>
              </a:lnSpc>
              <a:spcBef>
                <a:spcPts val="1200"/>
              </a:spcBef>
              <a:buClr>
                <a:srgbClr val="CC0000"/>
              </a:buClr>
              <a:buFont typeface="Wingdings" pitchFamily="2" charset="2"/>
              <a:buChar char="§"/>
            </a:pPr>
            <a:r>
              <a:rPr lang="en-US" sz="1400" dirty="0">
                <a:solidFill>
                  <a:srgbClr val="000000"/>
                </a:solidFill>
                <a:latin typeface="Calibri" pitchFamily="34" charset="0"/>
                <a:cs typeface="Calibri" pitchFamily="34" charset="0"/>
              </a:rPr>
              <a:t>Stability  of </a:t>
            </a:r>
            <a:r>
              <a:rPr lang="en-US" sz="1400" dirty="0" smtClean="0">
                <a:solidFill>
                  <a:srgbClr val="000000"/>
                </a:solidFill>
                <a:latin typeface="Calibri" pitchFamily="34" charset="0"/>
                <a:cs typeface="Calibri" pitchFamily="34" charset="0"/>
              </a:rPr>
              <a:t>regulations </a:t>
            </a:r>
            <a:r>
              <a:rPr lang="en-US" sz="1400" dirty="0">
                <a:solidFill>
                  <a:srgbClr val="000000"/>
                </a:solidFill>
                <a:latin typeface="Calibri" pitchFamily="34" charset="0"/>
                <a:cs typeface="Calibri" pitchFamily="34" charset="0"/>
              </a:rPr>
              <a:t>regarding  non discriminatory treatment.</a:t>
            </a:r>
          </a:p>
          <a:p>
            <a:pPr marL="361950" lvl="1" indent="-182563" algn="just">
              <a:lnSpc>
                <a:spcPct val="90000"/>
              </a:lnSpc>
              <a:spcBef>
                <a:spcPts val="1200"/>
              </a:spcBef>
              <a:buClr>
                <a:srgbClr val="CC0000"/>
              </a:buClr>
              <a:buFont typeface="Wingdings" pitchFamily="2" charset="2"/>
              <a:buChar char="§"/>
            </a:pPr>
            <a:r>
              <a:rPr lang="en-US" sz="1400" dirty="0">
                <a:solidFill>
                  <a:srgbClr val="000000"/>
                </a:solidFill>
                <a:latin typeface="Calibri" pitchFamily="34" charset="0"/>
                <a:cs typeface="Calibri" pitchFamily="34" charset="0"/>
              </a:rPr>
              <a:t>Stability  </a:t>
            </a:r>
            <a:r>
              <a:rPr lang="en-US" sz="1400" dirty="0" smtClean="0">
                <a:solidFill>
                  <a:srgbClr val="000000"/>
                </a:solidFill>
                <a:latin typeface="Calibri" pitchFamily="34" charset="0"/>
                <a:cs typeface="Calibri" pitchFamily="34" charset="0"/>
              </a:rPr>
              <a:t>of </a:t>
            </a:r>
            <a:r>
              <a:rPr lang="en-US" sz="1400" dirty="0">
                <a:solidFill>
                  <a:srgbClr val="000000"/>
                </a:solidFill>
                <a:latin typeface="Calibri" pitchFamily="34" charset="0"/>
                <a:cs typeface="Calibri" pitchFamily="34" charset="0"/>
              </a:rPr>
              <a:t>income tax regime applicable to dividends.</a:t>
            </a:r>
          </a:p>
          <a:p>
            <a:pPr marL="361950" lvl="1" indent="-182563" algn="just">
              <a:lnSpc>
                <a:spcPct val="90000"/>
              </a:lnSpc>
              <a:spcBef>
                <a:spcPts val="1200"/>
              </a:spcBef>
              <a:buClr>
                <a:srgbClr val="CC0000"/>
              </a:buClr>
              <a:buFont typeface="Wingdings" pitchFamily="2" charset="2"/>
              <a:buChar char="§"/>
            </a:pPr>
            <a:r>
              <a:rPr lang="en-US" sz="1400" dirty="0">
                <a:solidFill>
                  <a:srgbClr val="000000"/>
                </a:solidFill>
                <a:latin typeface="Calibri" pitchFamily="34" charset="0"/>
                <a:cs typeface="Calibri" pitchFamily="34" charset="0"/>
              </a:rPr>
              <a:t>Stability to use freely the most favorable exchange rate available in the market.</a:t>
            </a:r>
          </a:p>
          <a:p>
            <a:pPr marL="361950" lvl="1" indent="-182563" algn="just">
              <a:lnSpc>
                <a:spcPct val="90000"/>
              </a:lnSpc>
              <a:spcBef>
                <a:spcPts val="1200"/>
              </a:spcBef>
              <a:buClr>
                <a:srgbClr val="CC0000"/>
              </a:buClr>
              <a:buFont typeface="Wingdings" pitchFamily="2" charset="2"/>
              <a:buChar char="§"/>
            </a:pPr>
            <a:r>
              <a:rPr lang="en-US" sz="1400" dirty="0">
                <a:solidFill>
                  <a:srgbClr val="000000"/>
                </a:solidFill>
                <a:latin typeface="Calibri" pitchFamily="34" charset="0"/>
                <a:cs typeface="Calibri" pitchFamily="34" charset="0"/>
              </a:rPr>
              <a:t>Stability of the free availability and remittance of foreign currency, dividends and royalties regime.</a:t>
            </a:r>
          </a:p>
        </p:txBody>
      </p:sp>
      <p:sp>
        <p:nvSpPr>
          <p:cNvPr id="32771" name="Text Box 5"/>
          <p:cNvSpPr txBox="1">
            <a:spLocks noChangeArrowheads="1"/>
          </p:cNvSpPr>
          <p:nvPr/>
        </p:nvSpPr>
        <p:spPr bwMode="auto">
          <a:xfrm>
            <a:off x="357188" y="6181725"/>
            <a:ext cx="84296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166813" indent="-1166813"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just" eaLnBrk="1" hangingPunct="1"/>
            <a:r>
              <a:rPr lang="en-US" sz="1200" b="1" dirty="0">
                <a:solidFill>
                  <a:srgbClr val="000000"/>
                </a:solidFill>
                <a:latin typeface="Arial Narrow" pitchFamily="34" charset="0"/>
              </a:rPr>
              <a:t>Requirement:</a:t>
            </a:r>
            <a:r>
              <a:rPr lang="en-US" sz="1200" dirty="0">
                <a:solidFill>
                  <a:srgbClr val="000000"/>
                </a:solidFill>
                <a:latin typeface="Arial Narrow" pitchFamily="34" charset="0"/>
              </a:rPr>
              <a:t>  Minimum investment of US$ 5 million in any economic sectors. US$ 10 million for hydrocarbon and mining sectors.</a:t>
            </a:r>
          </a:p>
          <a:p>
            <a:pPr algn="just" eaLnBrk="1" hangingPunct="1"/>
            <a:r>
              <a:rPr lang="en-US" sz="1200" b="1" dirty="0">
                <a:solidFill>
                  <a:srgbClr val="000000"/>
                </a:solidFill>
                <a:latin typeface="Arial Narrow" pitchFamily="34" charset="0"/>
              </a:rPr>
              <a:t>Validity:           </a:t>
            </a:r>
            <a:r>
              <a:rPr lang="en-US" sz="1200" dirty="0">
                <a:solidFill>
                  <a:srgbClr val="000000"/>
                </a:solidFill>
                <a:latin typeface="Arial Narrow" pitchFamily="34" charset="0"/>
              </a:rPr>
              <a:t>10 years. Concessions: Term according to the contracts life (Max. 60 years).</a:t>
            </a:r>
            <a:r>
              <a:rPr lang="es-ES" sz="1200" dirty="0">
                <a:solidFill>
                  <a:srgbClr val="000000"/>
                </a:solidFill>
                <a:latin typeface="Arial Narrow" pitchFamily="34" charset="0"/>
              </a:rPr>
              <a:t> </a:t>
            </a:r>
          </a:p>
        </p:txBody>
      </p:sp>
      <p:sp>
        <p:nvSpPr>
          <p:cNvPr id="32772" name="Rectangle 8"/>
          <p:cNvSpPr>
            <a:spLocks noChangeArrowheads="1"/>
          </p:cNvSpPr>
          <p:nvPr/>
        </p:nvSpPr>
        <p:spPr bwMode="auto">
          <a:xfrm>
            <a:off x="4857750" y="3025775"/>
            <a:ext cx="3675063" cy="188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0"/>
              </a:lnSpc>
              <a:spcBef>
                <a:spcPct val="50000"/>
              </a:spcBef>
              <a:buClr>
                <a:srgbClr val="CC0000"/>
              </a:buClr>
              <a:buFont typeface="Wingdings" pitchFamily="2" charset="2"/>
              <a:buNone/>
            </a:pPr>
            <a:endParaRPr lang="es-ES" sz="1400" b="1" u="sng" dirty="0">
              <a:solidFill>
                <a:srgbClr val="000000"/>
              </a:solidFill>
              <a:latin typeface="Calibri" pitchFamily="34" charset="0"/>
              <a:cs typeface="Calibri" pitchFamily="34" charset="0"/>
            </a:endParaRPr>
          </a:p>
          <a:p>
            <a:pPr algn="just">
              <a:spcBef>
                <a:spcPts val="600"/>
              </a:spcBef>
            </a:pPr>
            <a:r>
              <a:rPr lang="en-US" sz="1400" b="1" dirty="0">
                <a:solidFill>
                  <a:srgbClr val="000000"/>
                </a:solidFill>
                <a:latin typeface="Calibri" pitchFamily="34" charset="0"/>
                <a:cs typeface="Calibri" pitchFamily="34" charset="0"/>
              </a:rPr>
              <a:t>RECEIVING COMPANY</a:t>
            </a:r>
          </a:p>
          <a:p>
            <a:pPr marL="361950" lvl="1" indent="-182563" algn="just">
              <a:lnSpc>
                <a:spcPct val="90000"/>
              </a:lnSpc>
              <a:spcBef>
                <a:spcPts val="1200"/>
              </a:spcBef>
              <a:buClr>
                <a:srgbClr val="CC0000"/>
              </a:buClr>
              <a:buFont typeface="Wingdings" pitchFamily="2" charset="2"/>
              <a:buChar char="§"/>
            </a:pPr>
            <a:r>
              <a:rPr lang="en-US" sz="1400" dirty="0">
                <a:solidFill>
                  <a:srgbClr val="000000"/>
                </a:solidFill>
                <a:latin typeface="Calibri" pitchFamily="34" charset="0"/>
                <a:cs typeface="Calibri" pitchFamily="34" charset="0"/>
              </a:rPr>
              <a:t>Stability of the recruitment regimes.</a:t>
            </a:r>
          </a:p>
          <a:p>
            <a:pPr marL="361950" lvl="1" indent="-182563" algn="just">
              <a:lnSpc>
                <a:spcPct val="90000"/>
              </a:lnSpc>
              <a:spcBef>
                <a:spcPts val="1200"/>
              </a:spcBef>
              <a:buClr>
                <a:srgbClr val="CC0000"/>
              </a:buClr>
              <a:buFont typeface="Wingdings" pitchFamily="2" charset="2"/>
              <a:buChar char="§"/>
            </a:pPr>
            <a:r>
              <a:rPr lang="en-US" sz="1400" dirty="0">
                <a:solidFill>
                  <a:srgbClr val="000000"/>
                </a:solidFill>
                <a:latin typeface="Calibri" pitchFamily="34" charset="0"/>
                <a:cs typeface="Calibri" pitchFamily="34" charset="0"/>
              </a:rPr>
              <a:t>Stability of </a:t>
            </a:r>
            <a:r>
              <a:rPr lang="en-US" sz="1400" dirty="0" smtClean="0">
                <a:solidFill>
                  <a:srgbClr val="000000"/>
                </a:solidFill>
                <a:latin typeface="Calibri" pitchFamily="34" charset="0"/>
                <a:cs typeface="Calibri" pitchFamily="34" charset="0"/>
              </a:rPr>
              <a:t>the </a:t>
            </a:r>
            <a:r>
              <a:rPr lang="en-US" sz="1400" dirty="0">
                <a:solidFill>
                  <a:srgbClr val="000000"/>
                </a:solidFill>
                <a:latin typeface="Calibri" pitchFamily="34" charset="0"/>
                <a:cs typeface="Calibri" pitchFamily="34" charset="0"/>
              </a:rPr>
              <a:t>regimes for the promotion of exports.</a:t>
            </a:r>
          </a:p>
          <a:p>
            <a:pPr marL="361950" lvl="1" indent="-182563" algn="just">
              <a:lnSpc>
                <a:spcPct val="90000"/>
              </a:lnSpc>
              <a:spcBef>
                <a:spcPts val="1200"/>
              </a:spcBef>
              <a:buClr>
                <a:srgbClr val="CC0000"/>
              </a:buClr>
              <a:buFont typeface="Wingdings" pitchFamily="2" charset="2"/>
              <a:buChar char="§"/>
            </a:pPr>
            <a:r>
              <a:rPr lang="en-US" sz="1400" dirty="0">
                <a:solidFill>
                  <a:srgbClr val="000000"/>
                </a:solidFill>
                <a:latin typeface="Calibri" pitchFamily="34" charset="0"/>
                <a:cs typeface="Calibri" pitchFamily="34" charset="0"/>
              </a:rPr>
              <a:t>Stability of the  Income Tax Regime </a:t>
            </a:r>
          </a:p>
          <a:p>
            <a:pPr marL="361950" lvl="1" indent="-182563">
              <a:lnSpc>
                <a:spcPct val="90000"/>
              </a:lnSpc>
              <a:spcBef>
                <a:spcPct val="30000"/>
              </a:spcBef>
              <a:buClr>
                <a:srgbClr val="CC0000"/>
              </a:buClr>
              <a:buFont typeface="Wingdings" pitchFamily="2" charset="2"/>
              <a:buChar char="§"/>
            </a:pPr>
            <a:endParaRPr lang="es-ES" sz="1400" dirty="0">
              <a:solidFill>
                <a:srgbClr val="000000"/>
              </a:solidFill>
              <a:latin typeface="Calibri" pitchFamily="34" charset="0"/>
              <a:cs typeface="Calibri" pitchFamily="34" charset="0"/>
            </a:endParaRPr>
          </a:p>
        </p:txBody>
      </p:sp>
      <p:sp>
        <p:nvSpPr>
          <p:cNvPr id="32773" name="Text Box 17"/>
          <p:cNvSpPr txBox="1">
            <a:spLocks noChangeArrowheads="1"/>
          </p:cNvSpPr>
          <p:nvPr/>
        </p:nvSpPr>
        <p:spPr bwMode="auto">
          <a:xfrm>
            <a:off x="142875" y="227013"/>
            <a:ext cx="564356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lvl1pPr marL="355600" indent="-355600"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spcBef>
                <a:spcPct val="50000"/>
              </a:spcBef>
              <a:buFont typeface="Arial" charset="0"/>
              <a:buAutoNum type="arabicPeriod" startAt="2"/>
            </a:pPr>
            <a:r>
              <a:rPr lang="en-US" sz="2400" b="1" dirty="0">
                <a:effectLst>
                  <a:outerShdw blurRad="38100" dist="38100" dir="2700000" algn="tl">
                    <a:srgbClr val="000000">
                      <a:alpha val="43137"/>
                    </a:srgbClr>
                  </a:outerShdw>
                </a:effectLst>
                <a:latin typeface="Arial Narrow" pitchFamily="34" charset="0"/>
                <a:cs typeface="Tahoma" pitchFamily="34" charset="0"/>
              </a:rPr>
              <a:t>FRIENDLY INVESTMENT ENVIRONMENT</a:t>
            </a:r>
          </a:p>
        </p:txBody>
      </p:sp>
      <p:sp>
        <p:nvSpPr>
          <p:cNvPr id="32774" name="Rectangle 83"/>
          <p:cNvSpPr>
            <a:spLocks noChangeArrowheads="1"/>
          </p:cNvSpPr>
          <p:nvPr/>
        </p:nvSpPr>
        <p:spPr bwMode="auto">
          <a:xfrm>
            <a:off x="285750" y="1568450"/>
            <a:ext cx="8389938"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hangingPunct="0">
              <a:lnSpc>
                <a:spcPct val="110000"/>
              </a:lnSpc>
            </a:pPr>
            <a:r>
              <a:rPr lang="es-MX" altLang="zh-CN" b="1" dirty="0">
                <a:solidFill>
                  <a:srgbClr val="000000"/>
                </a:solidFill>
                <a:latin typeface="Calibri" pitchFamily="34" charset="0"/>
                <a:ea typeface="宋体" pitchFamily="2" charset="-122"/>
                <a:cs typeface="Calibri" pitchFamily="34" charset="0"/>
              </a:rPr>
              <a:t>Special Regimes: Legal Stability Agreements</a:t>
            </a:r>
            <a:endParaRPr lang="ru-RU" altLang="zh-CN" b="1" dirty="0">
              <a:solidFill>
                <a:srgbClr val="000000"/>
              </a:solidFill>
              <a:latin typeface="Calibri" pitchFamily="34" charset="0"/>
              <a:ea typeface="宋体" pitchFamily="2" charset="-122"/>
              <a:cs typeface="Calibri" pitchFamily="34" charset="0"/>
            </a:endParaRPr>
          </a:p>
          <a:p>
            <a:pPr eaLnBrk="0" hangingPunct="0">
              <a:lnSpc>
                <a:spcPct val="110000"/>
              </a:lnSpc>
            </a:pPr>
            <a:r>
              <a:rPr lang="en-US" altLang="zh-CN" i="1" dirty="0">
                <a:solidFill>
                  <a:srgbClr val="000000"/>
                </a:solidFill>
                <a:latin typeface="Calibri" pitchFamily="34" charset="0"/>
                <a:ea typeface="宋体" pitchFamily="2" charset="-122"/>
                <a:cs typeface="Calibri" pitchFamily="34" charset="0"/>
              </a:rPr>
              <a:t>Regime whereby the Peruvian Government guarantees:</a:t>
            </a:r>
          </a:p>
        </p:txBody>
      </p:sp>
      <p:cxnSp>
        <p:nvCxnSpPr>
          <p:cNvPr id="10" name="9 Conector recto"/>
          <p:cNvCxnSpPr/>
          <p:nvPr/>
        </p:nvCxnSpPr>
        <p:spPr>
          <a:xfrm>
            <a:off x="357188" y="2673350"/>
            <a:ext cx="7000875" cy="158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1364349"/>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3"/>
          <p:cNvSpPr>
            <a:spLocks noGrp="1" noChangeArrowheads="1"/>
          </p:cNvSpPr>
          <p:nvPr>
            <p:ph type="body" idx="4294967295"/>
          </p:nvPr>
        </p:nvSpPr>
        <p:spPr>
          <a:xfrm>
            <a:off x="533400" y="1989138"/>
            <a:ext cx="8286750" cy="642937"/>
          </a:xfrm>
          <a:prstGeom prst="rect">
            <a:avLst/>
          </a:prstGeom>
          <a:solidFill>
            <a:schemeClr val="tx1">
              <a:lumMod val="65000"/>
              <a:lumOff val="35000"/>
            </a:schemeClr>
          </a:solidFill>
        </p:spPr>
        <p:txBody>
          <a:bodyPr anchor="ctr"/>
          <a:lstStyle/>
          <a:p>
            <a:pPr marL="361950" indent="-361950" eaLnBrk="1" hangingPunct="1">
              <a:lnSpc>
                <a:spcPct val="90000"/>
              </a:lnSpc>
              <a:spcBef>
                <a:spcPts val="1800"/>
              </a:spcBef>
              <a:buClr>
                <a:schemeClr val="bg1"/>
              </a:buClr>
              <a:buFont typeface="Wingdings" pitchFamily="2" charset="2"/>
              <a:buAutoNum type="arabicPeriod"/>
              <a:defRPr/>
            </a:pPr>
            <a:r>
              <a:rPr lang="en-US" sz="2400" b="1" dirty="0">
                <a:solidFill>
                  <a:schemeClr val="bg1"/>
                </a:solidFill>
                <a:latin typeface="Calibri" pitchFamily="34" charset="0"/>
                <a:cs typeface="Calibri" pitchFamily="34" charset="0"/>
              </a:rPr>
              <a:t>Internationally acknowledged macroeconomic </a:t>
            </a:r>
            <a:r>
              <a:rPr lang="en-US" sz="2400" b="1" dirty="0" smtClean="0">
                <a:solidFill>
                  <a:schemeClr val="bg1"/>
                </a:solidFill>
                <a:latin typeface="Calibri" pitchFamily="34" charset="0"/>
                <a:cs typeface="Calibri" pitchFamily="34" charset="0"/>
              </a:rPr>
              <a:t>soundness</a:t>
            </a:r>
            <a:endParaRPr lang="en-US" sz="2400" b="1" dirty="0">
              <a:solidFill>
                <a:schemeClr val="bg1"/>
              </a:solidFill>
              <a:latin typeface="Calibri" pitchFamily="34" charset="0"/>
              <a:cs typeface="Calibri" pitchFamily="34" charset="0"/>
            </a:endParaRPr>
          </a:p>
        </p:txBody>
      </p:sp>
      <p:sp>
        <p:nvSpPr>
          <p:cNvPr id="13315" name="3 CuadroTexto"/>
          <p:cNvSpPr txBox="1">
            <a:spLocks noChangeArrowheads="1"/>
          </p:cNvSpPr>
          <p:nvPr/>
        </p:nvSpPr>
        <p:spPr bwMode="auto">
          <a:xfrm>
            <a:off x="357188" y="357188"/>
            <a:ext cx="464661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r>
              <a:rPr lang="en-US" sz="2400" b="1" dirty="0">
                <a:effectLst>
                  <a:outerShdw blurRad="38100" dist="38100" dir="2700000" algn="tl">
                    <a:srgbClr val="000000">
                      <a:alpha val="43137"/>
                    </a:srgbClr>
                  </a:outerShdw>
                </a:effectLst>
                <a:latin typeface="Arial Narrow" pitchFamily="34" charset="0"/>
                <a:cs typeface="+mn-cs"/>
              </a:rPr>
              <a:t>WHY INVEST IN PERU?</a:t>
            </a:r>
          </a:p>
        </p:txBody>
      </p:sp>
      <p:sp>
        <p:nvSpPr>
          <p:cNvPr id="6" name="Rectangle 3"/>
          <p:cNvSpPr txBox="1">
            <a:spLocks noChangeArrowheads="1"/>
          </p:cNvSpPr>
          <p:nvPr/>
        </p:nvSpPr>
        <p:spPr>
          <a:xfrm>
            <a:off x="548630" y="2939257"/>
            <a:ext cx="8286750" cy="642938"/>
          </a:xfrm>
          <a:prstGeom prst="rect">
            <a:avLst/>
          </a:prstGeom>
          <a:solidFill>
            <a:schemeClr val="accent6">
              <a:lumMod val="75000"/>
            </a:schemeClr>
          </a:solidFill>
        </p:spPr>
        <p:txBody>
          <a:bodyPr anchor="ctr"/>
          <a:lstStyle/>
          <a:p>
            <a:pPr marL="457200" indent="-457200">
              <a:lnSpc>
                <a:spcPct val="90000"/>
              </a:lnSpc>
              <a:spcBef>
                <a:spcPts val="1800"/>
              </a:spcBef>
              <a:buClr>
                <a:srgbClr val="FFFFFF"/>
              </a:buClr>
              <a:buFont typeface="+mj-lt"/>
              <a:buAutoNum type="arabicPeriod" startAt="2"/>
              <a:defRPr/>
            </a:pPr>
            <a:r>
              <a:rPr lang="en-US" sz="2400" b="1" dirty="0">
                <a:solidFill>
                  <a:srgbClr val="FFFFFF"/>
                </a:solidFill>
                <a:latin typeface="Calibri" pitchFamily="34" charset="0"/>
                <a:cs typeface="Calibri" pitchFamily="34" charset="0"/>
              </a:rPr>
              <a:t>Friendly investment environment</a:t>
            </a:r>
          </a:p>
        </p:txBody>
      </p:sp>
      <p:sp>
        <p:nvSpPr>
          <p:cNvPr id="7" name="Rectangle 3"/>
          <p:cNvSpPr txBox="1">
            <a:spLocks noChangeArrowheads="1"/>
          </p:cNvSpPr>
          <p:nvPr/>
        </p:nvSpPr>
        <p:spPr>
          <a:xfrm>
            <a:off x="533400" y="3917950"/>
            <a:ext cx="8286750" cy="642938"/>
          </a:xfrm>
          <a:prstGeom prst="rect">
            <a:avLst/>
          </a:prstGeom>
          <a:solidFill>
            <a:schemeClr val="accent3">
              <a:lumMod val="75000"/>
            </a:schemeClr>
          </a:solidFill>
        </p:spPr>
        <p:txBody>
          <a:bodyPr anchor="ctr"/>
          <a:lstStyle/>
          <a:p>
            <a:pPr marL="457200" indent="-457200">
              <a:lnSpc>
                <a:spcPct val="90000"/>
              </a:lnSpc>
              <a:spcBef>
                <a:spcPts val="2400"/>
              </a:spcBef>
              <a:buClr>
                <a:srgbClr val="FFFFFF"/>
              </a:buClr>
              <a:buFont typeface="+mj-lt"/>
              <a:buAutoNum type="arabicPeriod" startAt="3"/>
              <a:defRPr/>
            </a:pPr>
            <a:r>
              <a:rPr lang="en-US" sz="2400" b="1" dirty="0" smtClean="0">
                <a:solidFill>
                  <a:srgbClr val="FFFFFF"/>
                </a:solidFill>
                <a:latin typeface="Calibri" pitchFamily="34" charset="0"/>
                <a:cs typeface="Calibri" pitchFamily="34" charset="0"/>
              </a:rPr>
              <a:t>Trade integration policy – market access </a:t>
            </a:r>
            <a:endParaRPr lang="en-US" sz="2400" b="1" dirty="0">
              <a:solidFill>
                <a:srgbClr val="FFFFFF"/>
              </a:solidFill>
              <a:latin typeface="Calibri" pitchFamily="34" charset="0"/>
              <a:cs typeface="Calibri" pitchFamily="34" charset="0"/>
            </a:endParaRPr>
          </a:p>
        </p:txBody>
      </p:sp>
      <p:sp>
        <p:nvSpPr>
          <p:cNvPr id="8" name="Rectangle 3"/>
          <p:cNvSpPr txBox="1">
            <a:spLocks noChangeArrowheads="1"/>
          </p:cNvSpPr>
          <p:nvPr/>
        </p:nvSpPr>
        <p:spPr>
          <a:xfrm>
            <a:off x="533400" y="4781550"/>
            <a:ext cx="8286750" cy="642938"/>
          </a:xfrm>
          <a:prstGeom prst="rect">
            <a:avLst/>
          </a:prstGeom>
          <a:solidFill>
            <a:schemeClr val="tx2">
              <a:lumMod val="60000"/>
              <a:lumOff val="40000"/>
            </a:schemeClr>
          </a:solidFill>
        </p:spPr>
        <p:txBody>
          <a:bodyPr anchor="ctr"/>
          <a:lstStyle/>
          <a:p>
            <a:pPr>
              <a:lnSpc>
                <a:spcPct val="90000"/>
              </a:lnSpc>
              <a:spcBef>
                <a:spcPts val="2400"/>
              </a:spcBef>
              <a:buClr>
                <a:srgbClr val="FFFFFF"/>
              </a:buClr>
              <a:defRPr/>
            </a:pPr>
            <a:r>
              <a:rPr lang="en-US" sz="2400" b="1" dirty="0">
                <a:solidFill>
                  <a:schemeClr val="bg1"/>
                </a:solidFill>
                <a:latin typeface="Calibri" pitchFamily="34" charset="0"/>
                <a:cs typeface="Calibri" pitchFamily="34" charset="0"/>
              </a:rPr>
              <a:t>4.   Attractive sectors to Invest</a:t>
            </a:r>
          </a:p>
        </p:txBody>
      </p:sp>
    </p:spTree>
    <p:extLst>
      <p:ext uri="{BB962C8B-B14F-4D97-AF65-F5344CB8AC3E}">
        <p14:creationId xmlns:p14="http://schemas.microsoft.com/office/powerpoint/2010/main" val="42947150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57346">
                                            <p:bg/>
                                          </p:spTgt>
                                        </p:tgtEl>
                                        <p:attrNameLst>
                                          <p:attrName>style.visibility</p:attrName>
                                        </p:attrNameLst>
                                      </p:cBhvr>
                                      <p:to>
                                        <p:strVal val="visible"/>
                                      </p:to>
                                    </p:set>
                                    <p:animEffect transition="in" filter="fade">
                                      <p:cBhvr>
                                        <p:cTn id="7" dur="1000"/>
                                        <p:tgtEl>
                                          <p:spTgt spid="57346">
                                            <p:bg/>
                                          </p:spTgt>
                                        </p:tgtEl>
                                      </p:cBhvr>
                                    </p:animEffect>
                                    <p:anim calcmode="lin" valueType="num">
                                      <p:cBhvr>
                                        <p:cTn id="8" dur="1000" fill="hold"/>
                                        <p:tgtEl>
                                          <p:spTgt spid="57346">
                                            <p:bg/>
                                          </p:spTgt>
                                        </p:tgtEl>
                                        <p:attrNameLst>
                                          <p:attrName>ppt_x</p:attrName>
                                        </p:attrNameLst>
                                      </p:cBhvr>
                                      <p:tavLst>
                                        <p:tav tm="0">
                                          <p:val>
                                            <p:strVal val="#ppt_x"/>
                                          </p:val>
                                        </p:tav>
                                        <p:tav tm="100000">
                                          <p:val>
                                            <p:strVal val="#ppt_x"/>
                                          </p:val>
                                        </p:tav>
                                      </p:tavLst>
                                    </p:anim>
                                    <p:anim calcmode="lin" valueType="num">
                                      <p:cBhvr>
                                        <p:cTn id="9" dur="900" decel="100000" fill="hold"/>
                                        <p:tgtEl>
                                          <p:spTgt spid="57346">
                                            <p:bg/>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7346">
                                            <p:bg/>
                                          </p:spTgt>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57346">
                                            <p:txEl>
                                              <p:pRg st="0" end="0"/>
                                            </p:txEl>
                                          </p:spTgt>
                                        </p:tgtEl>
                                        <p:attrNameLst>
                                          <p:attrName>style.visibility</p:attrName>
                                        </p:attrNameLst>
                                      </p:cBhvr>
                                      <p:to>
                                        <p:strVal val="visible"/>
                                      </p:to>
                                    </p:set>
                                    <p:animEffect transition="in" filter="fade">
                                      <p:cBhvr>
                                        <p:cTn id="13" dur="1000"/>
                                        <p:tgtEl>
                                          <p:spTgt spid="57346">
                                            <p:txEl>
                                              <p:pRg st="0" end="0"/>
                                            </p:txEl>
                                          </p:spTgt>
                                        </p:tgtEl>
                                      </p:cBhvr>
                                    </p:animEffect>
                                    <p:anim calcmode="lin" valueType="num">
                                      <p:cBhvr>
                                        <p:cTn id="14" dur="1000" fill="hold"/>
                                        <p:tgtEl>
                                          <p:spTgt spid="57346">
                                            <p:txEl>
                                              <p:pRg st="0" end="0"/>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57346">
                                            <p:txEl>
                                              <p:pRg st="0" end="0"/>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57346">
                                            <p:txEl>
                                              <p:pRg st="0" end="0"/>
                                            </p:txEl>
                                          </p:spTgt>
                                        </p:tgtEl>
                                        <p:attrNameLst>
                                          <p:attrName>ppt_y</p:attrName>
                                        </p:attrNameLst>
                                      </p:cBhvr>
                                      <p:tavLst>
                                        <p:tav tm="0">
                                          <p:val>
                                            <p:strVal val="#ppt_y-.03"/>
                                          </p:val>
                                        </p:tav>
                                        <p:tav tm="100000">
                                          <p:val>
                                            <p:strVal val="#ppt_y"/>
                                          </p:val>
                                        </p:tav>
                                      </p:tavLst>
                                    </p:anim>
                                  </p:childTnLst>
                                </p:cTn>
                              </p:par>
                            </p:childTnLst>
                          </p:cTn>
                        </p:par>
                        <p:par>
                          <p:cTn id="17" fill="hold" nodeType="afterGroup">
                            <p:stCondLst>
                              <p:cond delay="1000"/>
                            </p:stCondLst>
                            <p:childTnLst>
                              <p:par>
                                <p:cTn id="18" presetID="37" presetClass="entr" presetSubtype="0"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900" decel="100000" fill="hold"/>
                                        <p:tgtEl>
                                          <p:spTgt spid="6"/>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24" fill="hold" nodeType="afterGroup">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900" decel="100000" fill="hold"/>
                                        <p:tgtEl>
                                          <p:spTgt spid="7"/>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1" fill="hold" nodeType="afterGroup">
                            <p:stCondLst>
                              <p:cond delay="3000"/>
                            </p:stCondLst>
                            <p:childTnLst>
                              <p:par>
                                <p:cTn id="32" presetID="37" presetClass="entr" presetSubtype="0"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1000"/>
                                        <p:tgtEl>
                                          <p:spTgt spid="8"/>
                                        </p:tgtEl>
                                      </p:cBhvr>
                                    </p:animEffect>
                                    <p:anim calcmode="lin" valueType="num">
                                      <p:cBhvr>
                                        <p:cTn id="35" dur="1000" fill="hold"/>
                                        <p:tgtEl>
                                          <p:spTgt spid="8"/>
                                        </p:tgtEl>
                                        <p:attrNameLst>
                                          <p:attrName>ppt_x</p:attrName>
                                        </p:attrNameLst>
                                      </p:cBhvr>
                                      <p:tavLst>
                                        <p:tav tm="0">
                                          <p:val>
                                            <p:strVal val="#ppt_x"/>
                                          </p:val>
                                        </p:tav>
                                        <p:tav tm="100000">
                                          <p:val>
                                            <p:strVal val="#ppt_x"/>
                                          </p:val>
                                        </p:tav>
                                      </p:tavLst>
                                    </p:anim>
                                    <p:anim calcmode="lin" valueType="num">
                                      <p:cBhvr>
                                        <p:cTn id="36" dur="900" decel="100000" fill="hold"/>
                                        <p:tgtEl>
                                          <p:spTgt spid="8"/>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6" grpId="0" build="p" animBg="1"/>
      <p:bldP spid="6" grpId="0" animBg="1"/>
      <p:bldP spid="7" grpId="0" animBg="1"/>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3"/>
          <p:cNvSpPr>
            <a:spLocks noChangeArrowheads="1"/>
          </p:cNvSpPr>
          <p:nvPr/>
        </p:nvSpPr>
        <p:spPr bwMode="auto">
          <a:xfrm>
            <a:off x="142875" y="2276475"/>
            <a:ext cx="8278813" cy="3240088"/>
          </a:xfrm>
          <a:prstGeom prst="rect">
            <a:avLst/>
          </a:prstGeom>
          <a:noFill/>
          <a:ln w="9525">
            <a:noFill/>
            <a:miter lim="800000"/>
            <a:headEnd/>
            <a:tailEnd/>
          </a:ln>
          <a:effectLst>
            <a:outerShdw dist="107763" dir="13500000" algn="ctr" rotWithShape="0">
              <a:schemeClr val="bg1">
                <a:alpha val="50000"/>
              </a:schemeClr>
            </a:outerShdw>
          </a:effectLst>
        </p:spPr>
        <p:txBody>
          <a:bodyPr lIns="144000" rIns="252000" anchor="ctr"/>
          <a:lstStyle/>
          <a:p>
            <a:pPr marL="711200" lvl="1" indent="-261938" algn="just" eaLnBrk="0" hangingPunct="0">
              <a:spcBef>
                <a:spcPct val="50000"/>
              </a:spcBef>
              <a:buClr>
                <a:srgbClr val="FF0000"/>
              </a:buClr>
              <a:buFont typeface="Wingdings" pitchFamily="2" charset="2"/>
              <a:buChar char="§"/>
              <a:defRPr/>
            </a:pPr>
            <a:r>
              <a:rPr lang="en-US" altLang="zh-CN" sz="1600" dirty="0">
                <a:latin typeface="Calibri" pitchFamily="34" charset="0"/>
                <a:ea typeface="ＭＳ Ｐゴシック" pitchFamily="34" charset="-128"/>
                <a:cs typeface="Tahoma" pitchFamily="34" charset="0"/>
              </a:rPr>
              <a:t>Granting the return of the Value Added Tax during the pre-productive stage of the project (</a:t>
            </a:r>
            <a:r>
              <a:rPr lang="en-US" sz="1600" dirty="0">
                <a:latin typeface="Calibri" pitchFamily="34" charset="0"/>
                <a:ea typeface="ＭＳ Ｐゴシック" pitchFamily="34" charset="-128"/>
                <a:cs typeface="Tahoma" pitchFamily="34" charset="0"/>
              </a:rPr>
              <a:t>minimum 2-year term).</a:t>
            </a:r>
            <a:endParaRPr lang="en-US" altLang="zh-CN" sz="1600" dirty="0">
              <a:solidFill>
                <a:srgbClr val="000000"/>
              </a:solidFill>
              <a:latin typeface="Calibri" pitchFamily="34" charset="0"/>
              <a:ea typeface="ＭＳ Ｐゴシック" pitchFamily="34" charset="-128"/>
              <a:cs typeface="Tahoma" pitchFamily="34" charset="0"/>
            </a:endParaRPr>
          </a:p>
          <a:p>
            <a:pPr marL="711200" lvl="1" indent="-261938" algn="just" eaLnBrk="0" hangingPunct="0">
              <a:spcBef>
                <a:spcPct val="50000"/>
              </a:spcBef>
              <a:buClr>
                <a:srgbClr val="FF0000"/>
              </a:buClr>
              <a:buFont typeface="Wingdings" pitchFamily="2" charset="2"/>
              <a:buChar char="§"/>
              <a:defRPr/>
            </a:pPr>
            <a:r>
              <a:rPr lang="en-US" altLang="zh-CN" sz="1600" dirty="0">
                <a:solidFill>
                  <a:srgbClr val="000000"/>
                </a:solidFill>
                <a:latin typeface="Calibri" pitchFamily="34" charset="0"/>
                <a:ea typeface="ＭＳ Ｐゴシック" pitchFamily="34" charset="-128"/>
                <a:cs typeface="Tahoma" pitchFamily="34" charset="0"/>
              </a:rPr>
              <a:t>Applicable to all economic sectors</a:t>
            </a:r>
          </a:p>
          <a:p>
            <a:pPr marL="711200" lvl="1" indent="-261938" algn="just" eaLnBrk="0" hangingPunct="0">
              <a:spcBef>
                <a:spcPct val="50000"/>
              </a:spcBef>
              <a:buClr>
                <a:srgbClr val="FF0000"/>
              </a:buClr>
              <a:buFont typeface="Wingdings" pitchFamily="2" charset="2"/>
              <a:buChar char="§"/>
              <a:defRPr/>
            </a:pPr>
            <a:r>
              <a:rPr lang="en-US" altLang="zh-CN" sz="1600" dirty="0">
                <a:latin typeface="Calibri" pitchFamily="34" charset="0"/>
                <a:ea typeface="ＭＳ Ｐゴシック" pitchFamily="34" charset="-128"/>
                <a:cs typeface="Tahoma" pitchFamily="34" charset="0"/>
              </a:rPr>
              <a:t>For agricultural activity it is not necessary to meet a minimum investment amount. For other activities the minimum investment amount is US$ 5 million.</a:t>
            </a:r>
            <a:endParaRPr lang="en-US" altLang="zh-CN" sz="1600" dirty="0">
              <a:solidFill>
                <a:srgbClr val="000000"/>
              </a:solidFill>
              <a:latin typeface="Calibri" pitchFamily="34" charset="0"/>
              <a:ea typeface="ＭＳ Ｐゴシック" pitchFamily="34" charset="-128"/>
              <a:cs typeface="Tahoma" pitchFamily="34" charset="0"/>
            </a:endParaRPr>
          </a:p>
          <a:p>
            <a:pPr marL="711200" lvl="1" indent="-261938" algn="just" eaLnBrk="0" hangingPunct="0">
              <a:spcBef>
                <a:spcPct val="50000"/>
              </a:spcBef>
              <a:buClr>
                <a:srgbClr val="FF0000"/>
              </a:buClr>
              <a:buFont typeface="Wingdings" pitchFamily="2" charset="2"/>
              <a:buChar char="§"/>
              <a:defRPr/>
            </a:pPr>
            <a:r>
              <a:rPr lang="en-US" altLang="zh-CN" sz="1600" dirty="0">
                <a:solidFill>
                  <a:srgbClr val="000000"/>
                </a:solidFill>
                <a:latin typeface="Calibri" pitchFamily="34" charset="0"/>
                <a:ea typeface="ＭＳ Ｐゴシック" pitchFamily="34" charset="-128"/>
                <a:cs typeface="Tahoma" pitchFamily="34" charset="0"/>
              </a:rPr>
              <a:t>The project can be divided into stages, phases or similar.</a:t>
            </a:r>
          </a:p>
        </p:txBody>
      </p:sp>
      <p:sp>
        <p:nvSpPr>
          <p:cNvPr id="33795" name="Rectangle 83"/>
          <p:cNvSpPr>
            <a:spLocks noChangeArrowheads="1"/>
          </p:cNvSpPr>
          <p:nvPr/>
        </p:nvSpPr>
        <p:spPr bwMode="auto">
          <a:xfrm>
            <a:off x="246063" y="1624013"/>
            <a:ext cx="8389937"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hangingPunct="0">
              <a:lnSpc>
                <a:spcPct val="110000"/>
              </a:lnSpc>
            </a:pPr>
            <a:r>
              <a:rPr lang="en-US" altLang="zh-CN" b="1" dirty="0">
                <a:solidFill>
                  <a:srgbClr val="000000"/>
                </a:solidFill>
                <a:latin typeface="Calibri" pitchFamily="34" charset="0"/>
                <a:ea typeface="宋体" pitchFamily="2" charset="-122"/>
                <a:cs typeface="Calibri" pitchFamily="34" charset="0"/>
              </a:rPr>
              <a:t>Special Regime: VAT Anticipated Recovery.</a:t>
            </a:r>
          </a:p>
          <a:p>
            <a:pPr eaLnBrk="0" hangingPunct="0">
              <a:lnSpc>
                <a:spcPct val="110000"/>
              </a:lnSpc>
            </a:pPr>
            <a:r>
              <a:rPr lang="en-US" altLang="zh-CN" i="1" dirty="0">
                <a:solidFill>
                  <a:srgbClr val="000000"/>
                </a:solidFill>
                <a:latin typeface="Calibri" pitchFamily="34" charset="0"/>
                <a:ea typeface="宋体" pitchFamily="2" charset="-122"/>
                <a:cs typeface="Calibri" pitchFamily="34" charset="0"/>
              </a:rPr>
              <a:t>Regime whereby the Peruvian Government grants the following benefits: </a:t>
            </a:r>
          </a:p>
          <a:p>
            <a:pPr eaLnBrk="0" hangingPunct="0">
              <a:lnSpc>
                <a:spcPct val="110000"/>
              </a:lnSpc>
            </a:pPr>
            <a:endParaRPr lang="es-PE" altLang="zh-CN" i="1" dirty="0">
              <a:solidFill>
                <a:srgbClr val="000000"/>
              </a:solidFill>
              <a:latin typeface="Calibri" pitchFamily="34" charset="0"/>
              <a:ea typeface="宋体" pitchFamily="2" charset="-122"/>
              <a:cs typeface="Calibri" pitchFamily="34" charset="0"/>
            </a:endParaRPr>
          </a:p>
        </p:txBody>
      </p:sp>
      <p:cxnSp>
        <p:nvCxnSpPr>
          <p:cNvPr id="7" name="6 Conector recto"/>
          <p:cNvCxnSpPr/>
          <p:nvPr/>
        </p:nvCxnSpPr>
        <p:spPr>
          <a:xfrm>
            <a:off x="357188" y="2570163"/>
            <a:ext cx="7000875" cy="158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33797" name="Text Box 17"/>
          <p:cNvSpPr txBox="1">
            <a:spLocks noChangeArrowheads="1"/>
          </p:cNvSpPr>
          <p:nvPr/>
        </p:nvSpPr>
        <p:spPr bwMode="auto">
          <a:xfrm>
            <a:off x="142875" y="227013"/>
            <a:ext cx="564356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lvl1pPr marL="355600" indent="-355600"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spcBef>
                <a:spcPct val="50000"/>
              </a:spcBef>
              <a:buFont typeface="Arial" charset="0"/>
              <a:buAutoNum type="arabicPeriod" startAt="2"/>
            </a:pPr>
            <a:r>
              <a:rPr lang="en-US" sz="2400" b="1" dirty="0">
                <a:effectLst>
                  <a:outerShdw blurRad="38100" dist="38100" dir="2700000" algn="tl">
                    <a:srgbClr val="000000">
                      <a:alpha val="43137"/>
                    </a:srgbClr>
                  </a:outerShdw>
                </a:effectLst>
                <a:latin typeface="Arial Narrow" pitchFamily="34" charset="0"/>
                <a:cs typeface="Tahoma" pitchFamily="34" charset="0"/>
              </a:rPr>
              <a:t>FRIENDLY</a:t>
            </a:r>
            <a:r>
              <a:rPr lang="en-US" b="1" dirty="0">
                <a:solidFill>
                  <a:srgbClr val="000000"/>
                </a:solidFill>
                <a:latin typeface="Calibri" pitchFamily="34" charset="0"/>
                <a:cs typeface="Calibri" pitchFamily="34" charset="0"/>
              </a:rPr>
              <a:t> </a:t>
            </a:r>
            <a:r>
              <a:rPr lang="en-US" sz="2400" b="1" dirty="0">
                <a:effectLst>
                  <a:outerShdw blurRad="38100" dist="38100" dir="2700000" algn="tl">
                    <a:srgbClr val="000000">
                      <a:alpha val="43137"/>
                    </a:srgbClr>
                  </a:outerShdw>
                </a:effectLst>
                <a:latin typeface="Arial Narrow" pitchFamily="34" charset="0"/>
                <a:cs typeface="Tahoma" pitchFamily="34" charset="0"/>
              </a:rPr>
              <a:t>INVESTMENT</a:t>
            </a:r>
            <a:r>
              <a:rPr lang="en-US" b="1" dirty="0">
                <a:solidFill>
                  <a:srgbClr val="000000"/>
                </a:solidFill>
                <a:latin typeface="Calibri" pitchFamily="34" charset="0"/>
                <a:cs typeface="Calibri" pitchFamily="34" charset="0"/>
              </a:rPr>
              <a:t> </a:t>
            </a:r>
            <a:r>
              <a:rPr lang="en-US" sz="2400" b="1" dirty="0">
                <a:effectLst>
                  <a:outerShdw blurRad="38100" dist="38100" dir="2700000" algn="tl">
                    <a:srgbClr val="000000">
                      <a:alpha val="43137"/>
                    </a:srgbClr>
                  </a:outerShdw>
                </a:effectLst>
                <a:latin typeface="Arial Narrow" pitchFamily="34" charset="0"/>
                <a:cs typeface="Tahoma" pitchFamily="34" charset="0"/>
              </a:rPr>
              <a:t>ENVIRONMENT</a:t>
            </a:r>
          </a:p>
        </p:txBody>
      </p:sp>
    </p:spTree>
    <p:extLst>
      <p:ext uri="{BB962C8B-B14F-4D97-AF65-F5344CB8AC3E}">
        <p14:creationId xmlns:p14="http://schemas.microsoft.com/office/powerpoint/2010/main" val="19983744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idx="4294967295"/>
          </p:nvPr>
        </p:nvSpPr>
        <p:spPr bwMode="auto">
          <a:xfrm>
            <a:off x="914400" y="1484313"/>
            <a:ext cx="8229600" cy="431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2000" b="1" dirty="0" smtClean="0">
                <a:solidFill>
                  <a:schemeClr val="tx1"/>
                </a:solidFill>
                <a:latin typeface="Calibri" pitchFamily="34" charset="0"/>
                <a:cs typeface="Calibri" pitchFamily="34" charset="0"/>
              </a:rPr>
              <a:t>A steady tax regime:</a:t>
            </a:r>
            <a:r>
              <a:rPr lang="es-ES" sz="2000" b="1" dirty="0" smtClean="0">
                <a:solidFill>
                  <a:schemeClr val="tx1"/>
                </a:solidFill>
                <a:latin typeface="Calibri" pitchFamily="34" charset="0"/>
                <a:cs typeface="Calibri" pitchFamily="34" charset="0"/>
              </a:rPr>
              <a:t/>
            </a:r>
            <a:br>
              <a:rPr lang="es-ES" sz="2000" b="1" dirty="0" smtClean="0">
                <a:solidFill>
                  <a:schemeClr val="tx1"/>
                </a:solidFill>
                <a:latin typeface="Calibri" pitchFamily="34" charset="0"/>
                <a:cs typeface="Calibri" pitchFamily="34" charset="0"/>
              </a:rPr>
            </a:br>
            <a:endParaRPr lang="es-ES" sz="2000" b="1" dirty="0" smtClean="0">
              <a:solidFill>
                <a:schemeClr val="tx1"/>
              </a:solidFill>
              <a:latin typeface="Calibri" pitchFamily="34" charset="0"/>
              <a:cs typeface="Calibri" pitchFamily="34" charset="0"/>
            </a:endParaRPr>
          </a:p>
        </p:txBody>
      </p:sp>
      <p:sp>
        <p:nvSpPr>
          <p:cNvPr id="34819" name="Text Box 6"/>
          <p:cNvSpPr txBox="1">
            <a:spLocks noChangeArrowheads="1"/>
          </p:cNvSpPr>
          <p:nvPr/>
        </p:nvSpPr>
        <p:spPr bwMode="auto">
          <a:xfrm>
            <a:off x="6561138" y="54117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r" eaLnBrk="1" hangingPunct="1"/>
            <a:endParaRPr lang="en-US" dirty="0">
              <a:solidFill>
                <a:srgbClr val="000000"/>
              </a:solidFill>
              <a:latin typeface="Calibri" pitchFamily="34" charset="0"/>
            </a:endParaRPr>
          </a:p>
        </p:txBody>
      </p:sp>
      <p:sp>
        <p:nvSpPr>
          <p:cNvPr id="34853" name="Text Box 17"/>
          <p:cNvSpPr txBox="1">
            <a:spLocks noChangeArrowheads="1"/>
          </p:cNvSpPr>
          <p:nvPr/>
        </p:nvSpPr>
        <p:spPr bwMode="auto">
          <a:xfrm>
            <a:off x="142875" y="227013"/>
            <a:ext cx="564356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lvl1pPr marL="355600" indent="-355600"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spcBef>
                <a:spcPct val="50000"/>
              </a:spcBef>
              <a:buFont typeface="Arial" charset="0"/>
              <a:buAutoNum type="arabicPeriod" startAt="2"/>
            </a:pPr>
            <a:r>
              <a:rPr lang="en-US" sz="2400" b="1" dirty="0">
                <a:effectLst>
                  <a:outerShdw blurRad="38100" dist="38100" dir="2700000" algn="tl">
                    <a:srgbClr val="000000">
                      <a:alpha val="43137"/>
                    </a:srgbClr>
                  </a:outerShdw>
                </a:effectLst>
                <a:latin typeface="Arial Narrow" pitchFamily="34" charset="0"/>
                <a:cs typeface="Tahoma" pitchFamily="34" charset="0"/>
              </a:rPr>
              <a:t>FRIENDLY</a:t>
            </a:r>
            <a:r>
              <a:rPr lang="en-US" b="1" dirty="0">
                <a:solidFill>
                  <a:srgbClr val="000000"/>
                </a:solidFill>
                <a:latin typeface="Calibri" pitchFamily="34" charset="0"/>
                <a:cs typeface="Calibri" pitchFamily="34" charset="0"/>
              </a:rPr>
              <a:t> </a:t>
            </a:r>
            <a:r>
              <a:rPr lang="en-US" sz="2400" b="1" dirty="0">
                <a:effectLst>
                  <a:outerShdw blurRad="38100" dist="38100" dir="2700000" algn="tl">
                    <a:srgbClr val="000000">
                      <a:alpha val="43137"/>
                    </a:srgbClr>
                  </a:outerShdw>
                </a:effectLst>
                <a:latin typeface="Arial Narrow" pitchFamily="34" charset="0"/>
                <a:cs typeface="Tahoma" pitchFamily="34" charset="0"/>
              </a:rPr>
              <a:t>INVESTMENT</a:t>
            </a:r>
            <a:r>
              <a:rPr lang="en-US" b="1" dirty="0">
                <a:solidFill>
                  <a:srgbClr val="000000"/>
                </a:solidFill>
                <a:latin typeface="Calibri" pitchFamily="34" charset="0"/>
                <a:cs typeface="Calibri" pitchFamily="34" charset="0"/>
              </a:rPr>
              <a:t> </a:t>
            </a:r>
            <a:r>
              <a:rPr lang="en-US" sz="2400" b="1" dirty="0">
                <a:effectLst>
                  <a:outerShdw blurRad="38100" dist="38100" dir="2700000" algn="tl">
                    <a:srgbClr val="000000">
                      <a:alpha val="43137"/>
                    </a:srgbClr>
                  </a:outerShdw>
                </a:effectLst>
                <a:latin typeface="Arial Narrow" pitchFamily="34" charset="0"/>
                <a:cs typeface="Tahoma" pitchFamily="34" charset="0"/>
              </a:rPr>
              <a:t>ENVIRONMENT</a:t>
            </a:r>
          </a:p>
        </p:txBody>
      </p:sp>
      <p:graphicFrame>
        <p:nvGraphicFramePr>
          <p:cNvPr id="6" name="Group 39"/>
          <p:cNvGraphicFramePr>
            <a:graphicFrameLocks noGrp="1"/>
          </p:cNvGraphicFramePr>
          <p:nvPr>
            <p:extLst>
              <p:ext uri="{D42A27DB-BD31-4B8C-83A1-F6EECF244321}">
                <p14:modId xmlns:p14="http://schemas.microsoft.com/office/powerpoint/2010/main" val="1760495475"/>
              </p:ext>
            </p:extLst>
          </p:nvPr>
        </p:nvGraphicFramePr>
        <p:xfrm>
          <a:off x="1187624" y="1988840"/>
          <a:ext cx="6294437" cy="4119200"/>
        </p:xfrm>
        <a:graphic>
          <a:graphicData uri="http://schemas.openxmlformats.org/drawingml/2006/table">
            <a:tbl>
              <a:tblPr/>
              <a:tblGrid>
                <a:gridCol w="1222375"/>
                <a:gridCol w="2397125"/>
                <a:gridCol w="2674937"/>
              </a:tblGrid>
              <a:tr h="360203">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450" b="1" i="0" u="none" strike="noStrike" cap="none" normalizeH="0" baseline="0" dirty="0" err="1" smtClean="0">
                          <a:ln>
                            <a:noFill/>
                          </a:ln>
                          <a:solidFill>
                            <a:srgbClr val="FFFFFF"/>
                          </a:solidFill>
                          <a:effectLst/>
                          <a:latin typeface="Arial Narrow" pitchFamily="34" charset="0"/>
                        </a:rPr>
                        <a:t>Tax</a:t>
                      </a:r>
                      <a:endParaRPr kumimoji="0" lang="es-ES" sz="1450" b="1" i="0" u="none" strike="noStrike" cap="none" normalizeH="0" baseline="0" dirty="0" smtClean="0">
                        <a:ln>
                          <a:noFill/>
                        </a:ln>
                        <a:solidFill>
                          <a:srgbClr val="FFFFFF"/>
                        </a:solidFill>
                        <a:effectLst/>
                        <a:latin typeface="Arial Narrow" pitchFamily="34" charset="0"/>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0000"/>
                    </a:solidFill>
                  </a:tcPr>
                </a:tc>
                <a:tc hMerge="1">
                  <a:txBody>
                    <a:bodyPr/>
                    <a:lstStyle/>
                    <a:p>
                      <a:endParaRPr lang="es-ES"/>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450" b="1" i="0" u="none" strike="noStrike" cap="none" normalizeH="0" baseline="0" dirty="0" err="1" smtClean="0">
                          <a:ln>
                            <a:noFill/>
                          </a:ln>
                          <a:solidFill>
                            <a:srgbClr val="FFFFFF"/>
                          </a:solidFill>
                          <a:effectLst/>
                          <a:latin typeface="Arial Narrow" pitchFamily="34" charset="0"/>
                        </a:rPr>
                        <a:t>Applicable</a:t>
                      </a:r>
                      <a:r>
                        <a:rPr kumimoji="0" lang="es-ES" sz="1450" b="1" i="0" u="none" strike="noStrike" cap="none" normalizeH="0" baseline="0" dirty="0" smtClean="0">
                          <a:ln>
                            <a:noFill/>
                          </a:ln>
                          <a:solidFill>
                            <a:srgbClr val="FFFFFF"/>
                          </a:solidFill>
                          <a:effectLst/>
                          <a:latin typeface="Arial Narrow" pitchFamily="34" charset="0"/>
                        </a:rPr>
                        <a:t> </a:t>
                      </a:r>
                      <a:r>
                        <a:rPr kumimoji="0" lang="es-ES" sz="1450" b="1" i="0" u="none" strike="noStrike" cap="none" normalizeH="0" baseline="0" dirty="0" err="1" smtClean="0">
                          <a:ln>
                            <a:noFill/>
                          </a:ln>
                          <a:solidFill>
                            <a:srgbClr val="FFFFFF"/>
                          </a:solidFill>
                          <a:effectLst/>
                          <a:latin typeface="Arial Narrow" pitchFamily="34" charset="0"/>
                        </a:rPr>
                        <a:t>Rate</a:t>
                      </a:r>
                      <a:endParaRPr kumimoji="0" lang="es-ES" sz="1450" b="1" i="0" u="none" strike="noStrike" cap="none" normalizeH="0" baseline="0" dirty="0" smtClean="0">
                        <a:ln>
                          <a:noFill/>
                        </a:ln>
                        <a:solidFill>
                          <a:srgbClr val="FFFFFF"/>
                        </a:solidFill>
                        <a:effectLst/>
                        <a:latin typeface="Arial Narrow" pitchFamily="34" charset="0"/>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0000"/>
                    </a:solidFill>
                  </a:tcPr>
                </a:tc>
              </a:tr>
              <a:tr h="559184">
                <a:tc rowSpan="5">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450" b="1" i="0" u="none" strike="noStrike" cap="none" normalizeH="0" baseline="0" dirty="0" smtClean="0">
                          <a:ln>
                            <a:noFill/>
                          </a:ln>
                          <a:solidFill>
                            <a:srgbClr val="000000"/>
                          </a:solidFill>
                          <a:effectLst/>
                          <a:latin typeface="Arial Narrow" pitchFamily="34" charset="0"/>
                        </a:rPr>
                        <a:t>INCOME</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BFBFBF"/>
                    </a:solidFill>
                  </a:tcPr>
                </a:tc>
                <a:tc rowSpan="2">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ES" sz="1450" b="0" i="0" u="none" strike="noStrike" cap="none" normalizeH="0" baseline="0" dirty="0" err="1" smtClean="0">
                          <a:ln>
                            <a:noFill/>
                          </a:ln>
                          <a:solidFill>
                            <a:srgbClr val="000000"/>
                          </a:solidFill>
                          <a:effectLst/>
                          <a:latin typeface="Arial Narrow" pitchFamily="34" charset="0"/>
                        </a:rPr>
                        <a:t>Corporate</a:t>
                      </a:r>
                      <a:r>
                        <a:rPr kumimoji="0" lang="es-ES" sz="1450" b="0" i="0" u="none" strike="noStrike" cap="none" normalizeH="0" baseline="0" dirty="0" smtClean="0">
                          <a:ln>
                            <a:noFill/>
                          </a:ln>
                          <a:solidFill>
                            <a:srgbClr val="000000"/>
                          </a:solidFill>
                          <a:effectLst/>
                          <a:latin typeface="Arial Narrow" pitchFamily="34" charset="0"/>
                        </a:rPr>
                        <a:t> </a:t>
                      </a:r>
                      <a:r>
                        <a:rPr kumimoji="0" lang="es-ES" sz="1450" b="0" i="0" u="none" strike="noStrike" cap="none" normalizeH="0" baseline="0" dirty="0" err="1" smtClean="0">
                          <a:ln>
                            <a:noFill/>
                          </a:ln>
                          <a:solidFill>
                            <a:srgbClr val="000000"/>
                          </a:solidFill>
                          <a:effectLst/>
                          <a:latin typeface="Arial Narrow" pitchFamily="34" charset="0"/>
                        </a:rPr>
                        <a:t>profits</a:t>
                      </a:r>
                      <a:endParaRPr kumimoji="0" lang="es-ES" sz="1450" b="0" i="0" u="none" strike="noStrike" cap="none" normalizeH="0" baseline="0" dirty="0" smtClean="0">
                        <a:ln>
                          <a:noFill/>
                        </a:ln>
                        <a:solidFill>
                          <a:srgbClr val="000000"/>
                        </a:solidFill>
                        <a:effectLst/>
                        <a:latin typeface="Arial Narrow" pitchFamily="34" charset="0"/>
                      </a:endParaRPr>
                    </a:p>
                  </a:txBody>
                  <a:tcPr marL="10800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534988" algn="l" defTabSz="914400" rtl="0" eaLnBrk="1" fontAlgn="ctr" latinLnBrk="0" hangingPunct="1">
                        <a:lnSpc>
                          <a:spcPct val="100000"/>
                        </a:lnSpc>
                        <a:spcBef>
                          <a:spcPct val="0"/>
                        </a:spcBef>
                        <a:spcAft>
                          <a:spcPct val="0"/>
                        </a:spcAft>
                        <a:buClrTx/>
                        <a:buSzTx/>
                        <a:buFontTx/>
                        <a:buNone/>
                        <a:tabLst/>
                      </a:pPr>
                      <a:r>
                        <a:rPr kumimoji="0" lang="es-ES" sz="1450" b="1" i="0" u="none" strike="noStrike" cap="none" normalizeH="0" baseline="0" dirty="0" smtClean="0">
                          <a:ln>
                            <a:noFill/>
                          </a:ln>
                          <a:solidFill>
                            <a:srgbClr val="000000"/>
                          </a:solidFill>
                          <a:effectLst/>
                          <a:latin typeface="Arial Narrow" pitchFamily="34" charset="0"/>
                        </a:rPr>
                        <a:t> 28.0% </a:t>
                      </a:r>
                      <a:r>
                        <a:rPr kumimoji="0" lang="es-ES" sz="1450" b="0" i="0" u="none" strike="noStrike" cap="none" normalizeH="0" baseline="0" dirty="0" smtClean="0">
                          <a:ln>
                            <a:noFill/>
                          </a:ln>
                          <a:solidFill>
                            <a:srgbClr val="000000"/>
                          </a:solidFill>
                          <a:effectLst/>
                          <a:latin typeface="Arial Narrow" pitchFamily="34" charset="0"/>
                        </a:rPr>
                        <a:t>(2015-2016)</a:t>
                      </a:r>
                    </a:p>
                    <a:p>
                      <a:pPr marL="0" marR="0" lvl="0" indent="534988" algn="l" defTabSz="914400" rtl="0" eaLnBrk="1" fontAlgn="ctr" latinLnBrk="0" hangingPunct="1">
                        <a:lnSpc>
                          <a:spcPct val="100000"/>
                        </a:lnSpc>
                        <a:spcBef>
                          <a:spcPct val="0"/>
                        </a:spcBef>
                        <a:spcAft>
                          <a:spcPct val="0"/>
                        </a:spcAft>
                        <a:buClrTx/>
                        <a:buSzTx/>
                        <a:buFontTx/>
                        <a:buNone/>
                        <a:tabLst/>
                        <a:defRPr/>
                      </a:pPr>
                      <a:r>
                        <a:rPr kumimoji="0" lang="es-ES" sz="1450" b="1" i="0" u="none" strike="noStrike" cap="none" normalizeH="0" baseline="0" dirty="0" smtClean="0">
                          <a:ln>
                            <a:noFill/>
                          </a:ln>
                          <a:solidFill>
                            <a:srgbClr val="000000"/>
                          </a:solidFill>
                          <a:effectLst/>
                          <a:latin typeface="Arial Narrow" pitchFamily="34" charset="0"/>
                        </a:rPr>
                        <a:t> 27.0% </a:t>
                      </a:r>
                      <a:r>
                        <a:rPr kumimoji="0" lang="es-ES" sz="1450" b="0" i="0" u="none" strike="noStrike" cap="none" normalizeH="0" baseline="0" dirty="0" smtClean="0">
                          <a:ln>
                            <a:noFill/>
                          </a:ln>
                          <a:solidFill>
                            <a:srgbClr val="000000"/>
                          </a:solidFill>
                          <a:effectLst/>
                          <a:latin typeface="Arial Narrow" pitchFamily="34" charset="0"/>
                        </a:rPr>
                        <a:t>(2017-2018)</a:t>
                      </a:r>
                    </a:p>
                    <a:p>
                      <a:pPr marL="0" marR="0" lvl="0" indent="534988" algn="l" defTabSz="914400" rtl="0" eaLnBrk="1" fontAlgn="ctr" latinLnBrk="0" hangingPunct="1">
                        <a:lnSpc>
                          <a:spcPct val="100000"/>
                        </a:lnSpc>
                        <a:spcBef>
                          <a:spcPct val="0"/>
                        </a:spcBef>
                        <a:spcAft>
                          <a:spcPct val="0"/>
                        </a:spcAft>
                        <a:buClrTx/>
                        <a:buSzTx/>
                        <a:buFontTx/>
                        <a:buNone/>
                        <a:tabLst/>
                        <a:defRPr/>
                      </a:pPr>
                      <a:r>
                        <a:rPr kumimoji="0" lang="es-ES" sz="1450" b="1" i="0" u="none" strike="noStrike" cap="none" normalizeH="0" baseline="0" dirty="0" smtClean="0">
                          <a:ln>
                            <a:noFill/>
                          </a:ln>
                          <a:solidFill>
                            <a:srgbClr val="000000"/>
                          </a:solidFill>
                          <a:effectLst/>
                          <a:latin typeface="Arial Narrow" pitchFamily="34" charset="0"/>
                        </a:rPr>
                        <a:t> 26.0% </a:t>
                      </a:r>
                      <a:r>
                        <a:rPr kumimoji="0" lang="es-ES" sz="1450" b="0" i="0" u="none" strike="noStrike" cap="none" normalizeH="0" baseline="0" dirty="0" smtClean="0">
                          <a:ln>
                            <a:noFill/>
                          </a:ln>
                          <a:solidFill>
                            <a:srgbClr val="000000"/>
                          </a:solidFill>
                          <a:effectLst/>
                          <a:latin typeface="Arial Narrow" pitchFamily="34" charset="0"/>
                        </a:rPr>
                        <a:t>(2019 </a:t>
                      </a:r>
                      <a:r>
                        <a:rPr kumimoji="0" lang="es-ES" sz="1450" b="0" i="0" u="none" strike="noStrike" cap="none" normalizeH="0" baseline="0" dirty="0" err="1" smtClean="0">
                          <a:ln>
                            <a:noFill/>
                          </a:ln>
                          <a:solidFill>
                            <a:srgbClr val="000000"/>
                          </a:solidFill>
                          <a:effectLst/>
                          <a:latin typeface="Arial Narrow" pitchFamily="34" charset="0"/>
                        </a:rPr>
                        <a:t>henceforth</a:t>
                      </a:r>
                      <a:r>
                        <a:rPr kumimoji="0" lang="es-ES" sz="1450" b="0" i="0" u="none" strike="noStrike" cap="none" normalizeH="0" baseline="0" dirty="0" smtClean="0">
                          <a:ln>
                            <a:noFill/>
                          </a:ln>
                          <a:solidFill>
                            <a:srgbClr val="000000"/>
                          </a:solidFill>
                          <a:effectLst/>
                          <a:latin typeface="Arial Narrow" pitchFamily="34" charset="0"/>
                        </a:rPr>
                        <a:t>)</a:t>
                      </a:r>
                      <a:endParaRPr kumimoji="0" lang="es-ES" sz="1450" b="1" i="0" u="none" strike="noStrike" cap="none" normalizeH="0" baseline="0" dirty="0" smtClean="0">
                        <a:ln>
                          <a:noFill/>
                        </a:ln>
                        <a:solidFill>
                          <a:srgbClr val="000000"/>
                        </a:solidFill>
                        <a:effectLst/>
                        <a:latin typeface="Arial Narrow" pitchFamily="34" charset="0"/>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526244">
                <a:tc vMerge="1">
                  <a:txBody>
                    <a:bodyPr/>
                    <a:lstStyle/>
                    <a:p>
                      <a:endParaRPr lang="es-ES"/>
                    </a:p>
                  </a:txBody>
                  <a:tcPr/>
                </a:tc>
                <a:tc vMerge="1">
                  <a:txBody>
                    <a:bodyPr/>
                    <a:lstStyle/>
                    <a:p>
                      <a:endParaRPr lang="es-ES"/>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450" b="1" i="0" u="none" strike="noStrike" cap="none" normalizeH="0" baseline="0" dirty="0" err="1" smtClean="0">
                          <a:ln>
                            <a:noFill/>
                          </a:ln>
                          <a:solidFill>
                            <a:srgbClr val="000000"/>
                          </a:solidFill>
                          <a:effectLst/>
                          <a:latin typeface="Arial Narrow" pitchFamily="34" charset="0"/>
                        </a:rPr>
                        <a:t>Agriculture</a:t>
                      </a:r>
                      <a:r>
                        <a:rPr kumimoji="0" lang="es-ES" sz="1450" b="1" i="0" u="none" strike="noStrike" cap="none" normalizeH="0" baseline="0" dirty="0" smtClean="0">
                          <a:ln>
                            <a:noFill/>
                          </a:ln>
                          <a:solidFill>
                            <a:srgbClr val="000000"/>
                          </a:solidFill>
                          <a:effectLst/>
                          <a:latin typeface="Arial Narrow" pitchFamily="34" charset="0"/>
                        </a:rPr>
                        <a:t> and </a:t>
                      </a:r>
                      <a:r>
                        <a:rPr kumimoji="0" lang="es-ES" sz="1450" b="1" i="0" u="none" strike="noStrike" cap="none" normalizeH="0" baseline="0" dirty="0" err="1" smtClean="0">
                          <a:ln>
                            <a:noFill/>
                          </a:ln>
                          <a:solidFill>
                            <a:srgbClr val="000000"/>
                          </a:solidFill>
                          <a:effectLst/>
                          <a:latin typeface="Arial Narrow" pitchFamily="34" charset="0"/>
                        </a:rPr>
                        <a:t>agribusiness</a:t>
                      </a:r>
                      <a:r>
                        <a:rPr kumimoji="0" lang="es-ES" sz="1450" b="1" i="0" u="none" strike="noStrike" cap="none" normalizeH="0" baseline="0" dirty="0" smtClean="0">
                          <a:ln>
                            <a:noFill/>
                          </a:ln>
                          <a:solidFill>
                            <a:srgbClr val="000000"/>
                          </a:solidFill>
                          <a:effectLst/>
                          <a:latin typeface="Arial Narrow" pitchFamily="34" charset="0"/>
                        </a:rPr>
                        <a:t> 15%</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559184">
                <a:tc vMerge="1">
                  <a:txBody>
                    <a:bodyPr/>
                    <a:lstStyle/>
                    <a:p>
                      <a:endParaRPr lang="es-ES"/>
                    </a:p>
                  </a:txBody>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ES" sz="1450" b="0" i="0" u="none" strike="noStrike" cap="none" normalizeH="0" baseline="0" dirty="0" err="1" smtClean="0">
                          <a:ln>
                            <a:noFill/>
                          </a:ln>
                          <a:solidFill>
                            <a:srgbClr val="000000"/>
                          </a:solidFill>
                          <a:effectLst/>
                          <a:latin typeface="Arial Narrow" pitchFamily="34" charset="0"/>
                        </a:rPr>
                        <a:t>Dividends</a:t>
                      </a:r>
                      <a:endParaRPr kumimoji="0" lang="es-ES" sz="1450" b="0" i="0" u="none" strike="noStrike" cap="none" normalizeH="0" baseline="0" dirty="0" smtClean="0">
                        <a:ln>
                          <a:noFill/>
                        </a:ln>
                        <a:solidFill>
                          <a:srgbClr val="000000"/>
                        </a:solidFill>
                        <a:effectLst/>
                        <a:latin typeface="Arial Narrow" pitchFamily="34" charset="0"/>
                      </a:endParaRPr>
                    </a:p>
                  </a:txBody>
                  <a:tcPr marL="10800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633413" algn="l" defTabSz="914400" rtl="0" eaLnBrk="1" fontAlgn="ctr" latinLnBrk="0" hangingPunct="1">
                        <a:lnSpc>
                          <a:spcPct val="100000"/>
                        </a:lnSpc>
                        <a:spcBef>
                          <a:spcPct val="0"/>
                        </a:spcBef>
                        <a:spcAft>
                          <a:spcPct val="0"/>
                        </a:spcAft>
                        <a:buClrTx/>
                        <a:buSzTx/>
                        <a:buFontTx/>
                        <a:buNone/>
                        <a:tabLst/>
                      </a:pPr>
                      <a:r>
                        <a:rPr kumimoji="0" lang="es-ES" sz="1450" b="1" i="0" u="none" strike="noStrike" cap="none" normalizeH="0" baseline="0" dirty="0" smtClean="0">
                          <a:ln>
                            <a:noFill/>
                          </a:ln>
                          <a:solidFill>
                            <a:srgbClr val="000000"/>
                          </a:solidFill>
                          <a:effectLst/>
                          <a:latin typeface="Arial Narrow" pitchFamily="34" charset="0"/>
                        </a:rPr>
                        <a:t> 6.8% </a:t>
                      </a:r>
                      <a:r>
                        <a:rPr kumimoji="0" lang="es-ES" sz="1450" b="0" i="0" u="none" strike="noStrike" cap="none" normalizeH="0" baseline="0" dirty="0" smtClean="0">
                          <a:ln>
                            <a:noFill/>
                          </a:ln>
                          <a:solidFill>
                            <a:srgbClr val="000000"/>
                          </a:solidFill>
                          <a:effectLst/>
                          <a:latin typeface="Arial Narrow" pitchFamily="34" charset="0"/>
                        </a:rPr>
                        <a:t>(2015-2016)</a:t>
                      </a:r>
                    </a:p>
                    <a:p>
                      <a:pPr marL="0" marR="0" lvl="0" indent="633413" algn="l" defTabSz="914400" rtl="0" eaLnBrk="1" fontAlgn="ctr" latinLnBrk="0" hangingPunct="1">
                        <a:lnSpc>
                          <a:spcPct val="100000"/>
                        </a:lnSpc>
                        <a:spcBef>
                          <a:spcPct val="0"/>
                        </a:spcBef>
                        <a:spcAft>
                          <a:spcPct val="0"/>
                        </a:spcAft>
                        <a:buClrTx/>
                        <a:buSzTx/>
                        <a:buFontTx/>
                        <a:buNone/>
                        <a:tabLst/>
                        <a:defRPr/>
                      </a:pPr>
                      <a:r>
                        <a:rPr kumimoji="0" lang="es-ES" sz="1450" b="1" i="0" u="none" strike="noStrike" cap="none" normalizeH="0" baseline="0" dirty="0" smtClean="0">
                          <a:ln>
                            <a:noFill/>
                          </a:ln>
                          <a:solidFill>
                            <a:srgbClr val="000000"/>
                          </a:solidFill>
                          <a:effectLst/>
                          <a:latin typeface="Arial Narrow" pitchFamily="34" charset="0"/>
                        </a:rPr>
                        <a:t> 8.0% </a:t>
                      </a:r>
                      <a:r>
                        <a:rPr kumimoji="0" lang="es-ES" sz="1450" b="0" i="0" u="none" strike="noStrike" cap="none" normalizeH="0" baseline="0" dirty="0" smtClean="0">
                          <a:ln>
                            <a:noFill/>
                          </a:ln>
                          <a:solidFill>
                            <a:srgbClr val="000000"/>
                          </a:solidFill>
                          <a:effectLst/>
                          <a:latin typeface="Arial Narrow" pitchFamily="34" charset="0"/>
                        </a:rPr>
                        <a:t>(2017-2018)</a:t>
                      </a:r>
                    </a:p>
                    <a:p>
                      <a:pPr marL="0" marR="0" lvl="0" indent="633413" algn="l" defTabSz="914400" rtl="0" eaLnBrk="1" fontAlgn="ctr" latinLnBrk="0" hangingPunct="1">
                        <a:lnSpc>
                          <a:spcPct val="100000"/>
                        </a:lnSpc>
                        <a:spcBef>
                          <a:spcPct val="0"/>
                        </a:spcBef>
                        <a:spcAft>
                          <a:spcPct val="0"/>
                        </a:spcAft>
                        <a:buClrTx/>
                        <a:buSzTx/>
                        <a:buFontTx/>
                        <a:buNone/>
                        <a:tabLst/>
                        <a:defRPr/>
                      </a:pPr>
                      <a:r>
                        <a:rPr kumimoji="0" lang="es-ES" sz="1450" b="1" i="0" u="none" strike="noStrike" cap="none" normalizeH="0" baseline="0" dirty="0" smtClean="0">
                          <a:ln>
                            <a:noFill/>
                          </a:ln>
                          <a:solidFill>
                            <a:srgbClr val="000000"/>
                          </a:solidFill>
                          <a:effectLst/>
                          <a:latin typeface="Arial Narrow" pitchFamily="34" charset="0"/>
                        </a:rPr>
                        <a:t> 9.3% </a:t>
                      </a:r>
                      <a:r>
                        <a:rPr kumimoji="0" lang="es-ES" sz="1450" b="0" i="0" u="none" strike="noStrike" cap="none" normalizeH="0" baseline="0" dirty="0" smtClean="0">
                          <a:ln>
                            <a:noFill/>
                          </a:ln>
                          <a:solidFill>
                            <a:srgbClr val="000000"/>
                          </a:solidFill>
                          <a:effectLst/>
                          <a:latin typeface="Arial Narrow" pitchFamily="34" charset="0"/>
                        </a:rPr>
                        <a:t>(2019 </a:t>
                      </a:r>
                      <a:r>
                        <a:rPr kumimoji="0" lang="es-ES" sz="1450" b="0" i="0" u="none" strike="noStrike" cap="none" normalizeH="0" baseline="0" dirty="0" err="1" smtClean="0">
                          <a:ln>
                            <a:noFill/>
                          </a:ln>
                          <a:solidFill>
                            <a:srgbClr val="000000"/>
                          </a:solidFill>
                          <a:effectLst/>
                          <a:latin typeface="Arial Narrow" pitchFamily="34" charset="0"/>
                        </a:rPr>
                        <a:t>henceforth</a:t>
                      </a:r>
                      <a:r>
                        <a:rPr kumimoji="0" lang="es-ES" sz="1450" b="0" i="0" u="none" strike="noStrike" cap="none" normalizeH="0" baseline="0" dirty="0" smtClean="0">
                          <a:ln>
                            <a:noFill/>
                          </a:ln>
                          <a:solidFill>
                            <a:srgbClr val="000000"/>
                          </a:solidFill>
                          <a:effectLst/>
                          <a:latin typeface="Arial Narrow" pitchFamily="34" charset="0"/>
                        </a:rPr>
                        <a:t>)</a:t>
                      </a:r>
                      <a:endParaRPr kumimoji="0" lang="es-ES" sz="1450" b="1" i="0" u="none" strike="noStrike" cap="none" normalizeH="0" baseline="0" dirty="0" smtClean="0">
                        <a:ln>
                          <a:noFill/>
                        </a:ln>
                        <a:solidFill>
                          <a:srgbClr val="000000"/>
                        </a:solidFill>
                        <a:effectLst/>
                        <a:latin typeface="Arial Narrow" pitchFamily="34" charset="0"/>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263792">
                <a:tc vMerge="1">
                  <a:txBody>
                    <a:bodyPr/>
                    <a:lstStyle/>
                    <a:p>
                      <a:endParaRPr lang="es-ES"/>
                    </a:p>
                  </a:txBody>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ES" sz="1450" b="0" i="0" u="none" strike="noStrike" cap="none" normalizeH="0" baseline="0" dirty="0" smtClean="0">
                          <a:ln>
                            <a:noFill/>
                          </a:ln>
                          <a:solidFill>
                            <a:srgbClr val="000000"/>
                          </a:solidFill>
                          <a:effectLst/>
                          <a:latin typeface="Arial Narrow" pitchFamily="34" charset="0"/>
                        </a:rPr>
                        <a:t>Royalties</a:t>
                      </a:r>
                    </a:p>
                  </a:txBody>
                  <a:tcPr marL="10800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450" b="1" i="0" u="none" strike="noStrike" cap="none" normalizeH="0" baseline="0" dirty="0" smtClean="0">
                          <a:ln>
                            <a:noFill/>
                          </a:ln>
                          <a:solidFill>
                            <a:srgbClr val="000000"/>
                          </a:solidFill>
                          <a:effectLst/>
                          <a:latin typeface="Arial Narrow" pitchFamily="34" charset="0"/>
                        </a:rPr>
                        <a:t>30.0%</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411086">
                <a:tc vMerge="1">
                  <a:txBody>
                    <a:bodyPr/>
                    <a:lstStyle/>
                    <a:p>
                      <a:endParaRPr lang="es-ES"/>
                    </a:p>
                  </a:txBody>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450" b="0" i="0" u="none" strike="noStrike" cap="none" normalizeH="0" baseline="0" dirty="0" smtClean="0">
                          <a:ln>
                            <a:noFill/>
                          </a:ln>
                          <a:solidFill>
                            <a:srgbClr val="000000"/>
                          </a:solidFill>
                          <a:effectLst/>
                          <a:latin typeface="Arial Narrow" pitchFamily="34" charset="0"/>
                        </a:rPr>
                        <a:t>Interest rate on loans from abroad</a:t>
                      </a:r>
                    </a:p>
                  </a:txBody>
                  <a:tcPr marL="10800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450" b="1" i="0" u="none" strike="noStrike" cap="none" normalizeH="0" baseline="0" smtClean="0">
                          <a:ln>
                            <a:noFill/>
                          </a:ln>
                          <a:solidFill>
                            <a:srgbClr val="000000"/>
                          </a:solidFill>
                          <a:effectLst/>
                          <a:latin typeface="Arial Narrow" pitchFamily="34" charset="0"/>
                        </a:rPr>
                        <a:t>  4.9%</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263792">
                <a:tc gridSpan="2">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ES" sz="1450" b="1" i="0" u="none" strike="noStrike" cap="none" normalizeH="0" baseline="0" dirty="0" err="1" smtClean="0">
                          <a:ln>
                            <a:noFill/>
                          </a:ln>
                          <a:solidFill>
                            <a:srgbClr val="000000"/>
                          </a:solidFill>
                          <a:effectLst/>
                          <a:latin typeface="Arial Narrow" pitchFamily="34" charset="0"/>
                        </a:rPr>
                        <a:t>Value</a:t>
                      </a:r>
                      <a:r>
                        <a:rPr kumimoji="0" lang="es-ES" sz="1450" b="1" i="0" u="none" strike="noStrike" cap="none" normalizeH="0" baseline="0" dirty="0" smtClean="0">
                          <a:ln>
                            <a:noFill/>
                          </a:ln>
                          <a:solidFill>
                            <a:srgbClr val="000000"/>
                          </a:solidFill>
                          <a:effectLst/>
                          <a:latin typeface="Arial Narrow" pitchFamily="34" charset="0"/>
                        </a:rPr>
                        <a:t> </a:t>
                      </a:r>
                      <a:r>
                        <a:rPr kumimoji="0" lang="es-ES" sz="1450" b="1" i="0" u="none" strike="noStrike" cap="none" normalizeH="0" baseline="0" dirty="0" err="1" smtClean="0">
                          <a:ln>
                            <a:noFill/>
                          </a:ln>
                          <a:solidFill>
                            <a:srgbClr val="000000"/>
                          </a:solidFill>
                          <a:effectLst/>
                          <a:latin typeface="Arial Narrow" pitchFamily="34" charset="0"/>
                        </a:rPr>
                        <a:t>Added</a:t>
                      </a:r>
                      <a:r>
                        <a:rPr kumimoji="0" lang="es-ES" sz="1450" b="1" i="0" u="none" strike="noStrike" cap="none" normalizeH="0" baseline="0" dirty="0" smtClean="0">
                          <a:ln>
                            <a:noFill/>
                          </a:ln>
                          <a:solidFill>
                            <a:srgbClr val="000000"/>
                          </a:solidFill>
                          <a:effectLst/>
                          <a:latin typeface="Arial Narrow" pitchFamily="34" charset="0"/>
                        </a:rPr>
                        <a:t> </a:t>
                      </a:r>
                      <a:r>
                        <a:rPr kumimoji="0" lang="es-ES" sz="1450" b="1" i="0" u="none" strike="noStrike" cap="none" normalizeH="0" baseline="0" dirty="0" err="1" smtClean="0">
                          <a:ln>
                            <a:noFill/>
                          </a:ln>
                          <a:solidFill>
                            <a:srgbClr val="000000"/>
                          </a:solidFill>
                          <a:effectLst/>
                          <a:latin typeface="Arial Narrow" pitchFamily="34" charset="0"/>
                        </a:rPr>
                        <a:t>Tax</a:t>
                      </a:r>
                      <a:r>
                        <a:rPr kumimoji="0" lang="es-ES" sz="1450" b="1" i="0" u="none" strike="noStrike" cap="none" normalizeH="0" baseline="0" dirty="0" smtClean="0">
                          <a:ln>
                            <a:noFill/>
                          </a:ln>
                          <a:solidFill>
                            <a:srgbClr val="000000"/>
                          </a:solidFill>
                          <a:effectLst/>
                          <a:latin typeface="Arial Narrow" pitchFamily="34" charset="0"/>
                        </a:rPr>
                        <a:t> (VAT)</a:t>
                      </a:r>
                    </a:p>
                  </a:txBody>
                  <a:tcPr marL="36000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BFBFBF"/>
                    </a:solidFill>
                  </a:tcPr>
                </a:tc>
                <a:tc hMerge="1">
                  <a:txBody>
                    <a:bodyPr/>
                    <a:lstStyle/>
                    <a:p>
                      <a:endParaRPr lang="es-ES"/>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450" b="1" i="0" u="none" strike="noStrike" cap="none" normalizeH="0" baseline="0" smtClean="0">
                          <a:ln>
                            <a:noFill/>
                          </a:ln>
                          <a:solidFill>
                            <a:srgbClr val="000000"/>
                          </a:solidFill>
                          <a:effectLst/>
                          <a:latin typeface="Arial Narrow" pitchFamily="34" charset="0"/>
                        </a:rPr>
                        <a:t>18.0%</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526244">
                <a:tc gridSpan="2">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ES" sz="1450" b="1" i="0" u="none" strike="noStrike" cap="none" normalizeH="0" baseline="0" dirty="0" err="1" smtClean="0">
                          <a:ln>
                            <a:noFill/>
                          </a:ln>
                          <a:solidFill>
                            <a:srgbClr val="000000"/>
                          </a:solidFill>
                          <a:effectLst/>
                          <a:latin typeface="Arial Narrow" pitchFamily="34" charset="0"/>
                        </a:rPr>
                        <a:t>Financial</a:t>
                      </a:r>
                      <a:r>
                        <a:rPr kumimoji="0" lang="es-ES" sz="1450" b="1" i="0" u="none" strike="noStrike" cap="none" normalizeH="0" baseline="0" dirty="0" smtClean="0">
                          <a:ln>
                            <a:noFill/>
                          </a:ln>
                          <a:solidFill>
                            <a:srgbClr val="000000"/>
                          </a:solidFill>
                          <a:effectLst/>
                          <a:latin typeface="Arial Narrow" pitchFamily="34" charset="0"/>
                        </a:rPr>
                        <a:t> </a:t>
                      </a:r>
                      <a:r>
                        <a:rPr kumimoji="0" lang="es-ES" sz="1450" b="1" i="0" u="none" strike="noStrike" cap="none" normalizeH="0" baseline="0" dirty="0" err="1" smtClean="0">
                          <a:ln>
                            <a:noFill/>
                          </a:ln>
                          <a:solidFill>
                            <a:srgbClr val="000000"/>
                          </a:solidFill>
                          <a:effectLst/>
                          <a:latin typeface="Arial Narrow" pitchFamily="34" charset="0"/>
                        </a:rPr>
                        <a:t>Transactions</a:t>
                      </a:r>
                      <a:r>
                        <a:rPr kumimoji="0" lang="es-ES" sz="1450" b="1" i="0" u="none" strike="noStrike" cap="none" normalizeH="0" baseline="0" dirty="0" smtClean="0">
                          <a:ln>
                            <a:noFill/>
                          </a:ln>
                          <a:solidFill>
                            <a:srgbClr val="000000"/>
                          </a:solidFill>
                          <a:effectLst/>
                          <a:latin typeface="Arial Narrow" pitchFamily="34" charset="0"/>
                        </a:rPr>
                        <a:t> </a:t>
                      </a:r>
                      <a:r>
                        <a:rPr kumimoji="0" lang="es-ES" sz="1450" b="1" i="0" u="none" strike="noStrike" cap="none" normalizeH="0" baseline="0" dirty="0" err="1" smtClean="0">
                          <a:ln>
                            <a:noFill/>
                          </a:ln>
                          <a:solidFill>
                            <a:srgbClr val="000000"/>
                          </a:solidFill>
                          <a:effectLst/>
                          <a:latin typeface="Arial Narrow" pitchFamily="34" charset="0"/>
                        </a:rPr>
                        <a:t>Tax</a:t>
                      </a:r>
                      <a:endParaRPr kumimoji="0" lang="es-ES" sz="1450" b="1" i="0" u="none" strike="noStrike" cap="none" normalizeH="0" baseline="0" dirty="0" smtClean="0">
                        <a:ln>
                          <a:noFill/>
                        </a:ln>
                        <a:solidFill>
                          <a:srgbClr val="000000"/>
                        </a:solidFill>
                        <a:effectLst/>
                        <a:latin typeface="Arial Narrow" pitchFamily="34" charset="0"/>
                      </a:endParaRPr>
                    </a:p>
                  </a:txBody>
                  <a:tcPr marL="36000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BFBFBF"/>
                    </a:solidFill>
                  </a:tcPr>
                </a:tc>
                <a:tc hMerge="1">
                  <a:txBody>
                    <a:bodyPr/>
                    <a:lstStyle/>
                    <a:p>
                      <a:endParaRPr lang="es-ES"/>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450" b="1" i="0" u="none" strike="noStrike" cap="none" normalizeH="0" baseline="0" dirty="0" smtClean="0">
                          <a:ln>
                            <a:noFill/>
                          </a:ln>
                          <a:solidFill>
                            <a:srgbClr val="000000"/>
                          </a:solidFill>
                          <a:effectLst/>
                          <a:latin typeface="Arial Narrow" pitchFamily="34" charset="0"/>
                        </a:rPr>
                        <a:t>0.005%</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411086">
                <a:tc gridSpan="2">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450" b="1" i="0" u="none" strike="noStrike" cap="none" normalizeH="0" baseline="0" dirty="0" smtClean="0">
                          <a:ln>
                            <a:noFill/>
                          </a:ln>
                          <a:solidFill>
                            <a:srgbClr val="000000"/>
                          </a:solidFill>
                          <a:effectLst/>
                          <a:latin typeface="Arial Narrow" pitchFamily="34" charset="0"/>
                        </a:rPr>
                        <a:t>Temporary to net assets, applicable to the excess of  S/. 1 000 000</a:t>
                      </a:r>
                    </a:p>
                  </a:txBody>
                  <a:tcPr marL="36000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BFBFBF"/>
                    </a:solidFill>
                  </a:tcPr>
                </a:tc>
                <a:tc hMerge="1">
                  <a:txBody>
                    <a:bodyPr/>
                    <a:lstStyle/>
                    <a:p>
                      <a:endParaRPr lang="es-ES"/>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450" b="1" i="0" u="none" strike="noStrike" cap="none" normalizeH="0" baseline="0" dirty="0" smtClean="0">
                          <a:ln>
                            <a:noFill/>
                          </a:ln>
                          <a:solidFill>
                            <a:srgbClr val="000000"/>
                          </a:solidFill>
                          <a:effectLst/>
                          <a:latin typeface="Arial Narrow" pitchFamily="34" charset="0"/>
                        </a:rPr>
                        <a:t>0.4%</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7439979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p:cNvSpPr txBox="1">
            <a:spLocks noChangeArrowheads="1"/>
          </p:cNvSpPr>
          <p:nvPr/>
        </p:nvSpPr>
        <p:spPr bwMode="auto">
          <a:xfrm>
            <a:off x="5752118" y="2740533"/>
            <a:ext cx="3097484" cy="72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87313"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lnSpc>
                <a:spcPct val="80000"/>
              </a:lnSpc>
              <a:spcBef>
                <a:spcPct val="50000"/>
              </a:spcBef>
            </a:pPr>
            <a:r>
              <a:rPr lang="en-US" altLang="zh-CN" sz="1800" b="1" dirty="0" smtClean="0">
                <a:solidFill>
                  <a:srgbClr val="000000"/>
                </a:solidFill>
                <a:ea typeface="宋体" pitchFamily="2" charset="-122"/>
              </a:rPr>
              <a:t>in the regional 	ranking of  ease of doing business in Latin America</a:t>
            </a:r>
            <a:endParaRPr lang="en-US" altLang="zh-CN" sz="1800" b="1" dirty="0">
              <a:solidFill>
                <a:srgbClr val="000000"/>
              </a:solidFill>
              <a:ea typeface="宋体" pitchFamily="2" charset="-122"/>
            </a:endParaRPr>
          </a:p>
        </p:txBody>
      </p:sp>
      <p:sp>
        <p:nvSpPr>
          <p:cNvPr id="156690" name="Rectangle 3"/>
          <p:cNvSpPr txBox="1">
            <a:spLocks noChangeArrowheads="1"/>
          </p:cNvSpPr>
          <p:nvPr/>
        </p:nvSpPr>
        <p:spPr bwMode="auto">
          <a:xfrm>
            <a:off x="5214938" y="3322638"/>
            <a:ext cx="3214687" cy="276225"/>
          </a:xfrm>
          <a:prstGeom prst="rect">
            <a:avLst/>
          </a:prstGeom>
          <a:noFill/>
          <a:ln w="9525">
            <a:noFill/>
            <a:miter lim="800000"/>
            <a:headEnd/>
            <a:tailEnd/>
          </a:ln>
        </p:spPr>
        <p:txBody>
          <a:bodyPr>
            <a:spAutoFit/>
          </a:bodyPr>
          <a:lstStyle/>
          <a:p>
            <a:pPr eaLnBrk="0" hangingPunct="0">
              <a:spcBef>
                <a:spcPct val="50000"/>
              </a:spcBef>
              <a:defRPr/>
            </a:pPr>
            <a:r>
              <a:rPr lang="en-US" altLang="zh-CN" sz="1200" dirty="0">
                <a:solidFill>
                  <a:srgbClr val="000000"/>
                </a:solidFill>
                <a:latin typeface="+mj-lt"/>
                <a:ea typeface="宋体" pitchFamily="2" charset="-122"/>
                <a:cs typeface="Tahoma" pitchFamily="34" charset="0"/>
              </a:rPr>
              <a:t>.</a:t>
            </a:r>
          </a:p>
        </p:txBody>
      </p:sp>
      <p:sp>
        <p:nvSpPr>
          <p:cNvPr id="35846" name="Text Box 17"/>
          <p:cNvSpPr txBox="1">
            <a:spLocks noChangeArrowheads="1"/>
          </p:cNvSpPr>
          <p:nvPr/>
        </p:nvSpPr>
        <p:spPr bwMode="auto">
          <a:xfrm>
            <a:off x="142875" y="227013"/>
            <a:ext cx="564356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lvl1pPr marL="355600" indent="-355600"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spcBef>
                <a:spcPct val="50000"/>
              </a:spcBef>
              <a:buFont typeface="Arial" charset="0"/>
              <a:buAutoNum type="arabicPeriod" startAt="2"/>
            </a:pPr>
            <a:r>
              <a:rPr lang="en-US" sz="2400" b="1" dirty="0">
                <a:effectLst>
                  <a:outerShdw blurRad="38100" dist="38100" dir="2700000" algn="tl">
                    <a:srgbClr val="000000">
                      <a:alpha val="43137"/>
                    </a:srgbClr>
                  </a:outerShdw>
                </a:effectLst>
                <a:latin typeface="Arial Narrow" pitchFamily="34" charset="0"/>
                <a:cs typeface="Tahoma" pitchFamily="34" charset="0"/>
              </a:rPr>
              <a:t>FRIENDLY</a:t>
            </a:r>
            <a:r>
              <a:rPr lang="en-US" b="1" dirty="0">
                <a:solidFill>
                  <a:srgbClr val="000000"/>
                </a:solidFill>
                <a:latin typeface="Calibri" pitchFamily="34" charset="0"/>
                <a:cs typeface="Calibri" pitchFamily="34" charset="0"/>
              </a:rPr>
              <a:t> </a:t>
            </a:r>
            <a:r>
              <a:rPr lang="en-US" sz="2400" b="1" dirty="0">
                <a:effectLst>
                  <a:outerShdw blurRad="38100" dist="38100" dir="2700000" algn="tl">
                    <a:srgbClr val="000000">
                      <a:alpha val="43137"/>
                    </a:srgbClr>
                  </a:outerShdw>
                </a:effectLst>
                <a:latin typeface="Arial Narrow" pitchFamily="34" charset="0"/>
                <a:cs typeface="Tahoma" pitchFamily="34" charset="0"/>
              </a:rPr>
              <a:t>INVESTMENT</a:t>
            </a:r>
            <a:r>
              <a:rPr lang="en-US" b="1" dirty="0">
                <a:solidFill>
                  <a:srgbClr val="000000"/>
                </a:solidFill>
                <a:latin typeface="Calibri" pitchFamily="34" charset="0"/>
                <a:cs typeface="Calibri" pitchFamily="34" charset="0"/>
              </a:rPr>
              <a:t> </a:t>
            </a:r>
            <a:r>
              <a:rPr lang="en-US" sz="2400" b="1" dirty="0">
                <a:effectLst>
                  <a:outerShdw blurRad="38100" dist="38100" dir="2700000" algn="tl">
                    <a:srgbClr val="000000">
                      <a:alpha val="43137"/>
                    </a:srgbClr>
                  </a:outerShdw>
                </a:effectLst>
                <a:latin typeface="Arial Narrow" pitchFamily="34" charset="0"/>
                <a:cs typeface="Tahoma" pitchFamily="34" charset="0"/>
              </a:rPr>
              <a:t>ENVIRONMENT</a:t>
            </a:r>
          </a:p>
        </p:txBody>
      </p:sp>
      <p:sp>
        <p:nvSpPr>
          <p:cNvPr id="35847" name="Rectangle 83"/>
          <p:cNvSpPr>
            <a:spLocks noChangeArrowheads="1"/>
          </p:cNvSpPr>
          <p:nvPr/>
        </p:nvSpPr>
        <p:spPr bwMode="auto">
          <a:xfrm>
            <a:off x="285750" y="1612900"/>
            <a:ext cx="8389938"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hangingPunct="0">
              <a:lnSpc>
                <a:spcPct val="110000"/>
              </a:lnSpc>
            </a:pPr>
            <a:r>
              <a:rPr lang="en-US" altLang="zh-CN" b="1" dirty="0">
                <a:solidFill>
                  <a:srgbClr val="000000"/>
                </a:solidFill>
                <a:latin typeface="Calibri" pitchFamily="34" charset="0"/>
                <a:ea typeface="宋体" pitchFamily="2" charset="-122"/>
                <a:cs typeface="Calibri" pitchFamily="34" charset="0"/>
              </a:rPr>
              <a:t>Continuous effort to facilitate the establishment and operation of business</a:t>
            </a:r>
            <a:endParaRPr lang="ru-RU" altLang="zh-CN" b="1">
              <a:solidFill>
                <a:srgbClr val="000000"/>
              </a:solidFill>
              <a:latin typeface="Calibri" pitchFamily="34" charset="0"/>
              <a:ea typeface="宋体" pitchFamily="2" charset="-122"/>
              <a:cs typeface="Calibri" pitchFamily="34" charset="0"/>
            </a:endParaRPr>
          </a:p>
        </p:txBody>
      </p:sp>
      <p:cxnSp>
        <p:nvCxnSpPr>
          <p:cNvPr id="61" name="60 Conector recto"/>
          <p:cNvCxnSpPr/>
          <p:nvPr/>
        </p:nvCxnSpPr>
        <p:spPr>
          <a:xfrm flipV="1">
            <a:off x="357188" y="2131215"/>
            <a:ext cx="7959228" cy="1032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58" name="Group 135"/>
          <p:cNvGraphicFramePr>
            <a:graphicFrameLocks noGrp="1"/>
          </p:cNvGraphicFramePr>
          <p:nvPr>
            <p:extLst>
              <p:ext uri="{D42A27DB-BD31-4B8C-83A1-F6EECF244321}">
                <p14:modId xmlns:p14="http://schemas.microsoft.com/office/powerpoint/2010/main" val="1505902791"/>
              </p:ext>
            </p:extLst>
          </p:nvPr>
        </p:nvGraphicFramePr>
        <p:xfrm>
          <a:off x="5450503" y="3856983"/>
          <a:ext cx="3071813" cy="2359025"/>
        </p:xfrm>
        <a:graphic>
          <a:graphicData uri="http://schemas.openxmlformats.org/drawingml/2006/table">
            <a:tbl>
              <a:tblPr/>
              <a:tblGrid>
                <a:gridCol w="857250"/>
                <a:gridCol w="2214563"/>
              </a:tblGrid>
              <a:tr h="390525">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noProof="0" dirty="0" smtClean="0">
                          <a:ln>
                            <a:noFill/>
                          </a:ln>
                          <a:solidFill>
                            <a:schemeClr val="bg1"/>
                          </a:solidFill>
                          <a:effectLst/>
                          <a:latin typeface="Arial Narrow" pitchFamily="34" charset="0"/>
                        </a:rPr>
                        <a:t>Position</a:t>
                      </a:r>
                    </a:p>
                  </a:txBody>
                  <a:tcPr marL="0" marR="0" marT="0" marB="0" anchor="ctr" horzOverflow="overflow">
                    <a:lnL>
                      <a:noFill/>
                    </a:lnL>
                    <a:lnR>
                      <a:noFill/>
                    </a:lnR>
                    <a:lnT>
                      <a:noFill/>
                    </a:lnT>
                    <a:lnB>
                      <a:noFill/>
                    </a:lnB>
                    <a:lnTlToBr>
                      <a:noFill/>
                    </a:lnTlToBr>
                    <a:lnBlToTr>
                      <a:noFill/>
                    </a:lnBlToTr>
                    <a:solidFill>
                      <a:srgbClr val="FF00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noProof="0" dirty="0" smtClean="0">
                          <a:ln>
                            <a:noFill/>
                          </a:ln>
                          <a:solidFill>
                            <a:schemeClr val="bg1"/>
                          </a:solidFill>
                          <a:effectLst/>
                          <a:latin typeface="Arial Narrow" pitchFamily="34" charset="0"/>
                        </a:rPr>
                        <a:t>Country</a:t>
                      </a:r>
                    </a:p>
                  </a:txBody>
                  <a:tcPr marL="0" marR="0" marT="0" marB="0" anchor="ctr" horzOverflow="overflow">
                    <a:lnL>
                      <a:noFill/>
                    </a:lnL>
                    <a:lnR>
                      <a:noFill/>
                    </a:lnR>
                    <a:lnT>
                      <a:noFill/>
                    </a:lnT>
                    <a:lnB>
                      <a:noFill/>
                    </a:lnB>
                    <a:lnTlToBr>
                      <a:noFill/>
                    </a:lnTlToBr>
                    <a:lnBlToTr>
                      <a:noFill/>
                    </a:lnBlToTr>
                    <a:solidFill>
                      <a:srgbClr val="FF0000"/>
                    </a:solidFill>
                  </a:tcPr>
                </a:tc>
              </a:tr>
              <a:tr h="3905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noProof="0" dirty="0" smtClean="0">
                          <a:ln>
                            <a:noFill/>
                          </a:ln>
                          <a:solidFill>
                            <a:schemeClr val="tx1"/>
                          </a:solidFill>
                          <a:effectLst/>
                          <a:latin typeface="Arial Narrow" pitchFamily="34" charset="0"/>
                          <a:ea typeface="Calibri" pitchFamily="34" charset="0"/>
                          <a:cs typeface="Times New Roman" pitchFamily="18" charset="0"/>
                        </a:rPr>
                        <a:t>1</a:t>
                      </a:r>
                    </a:p>
                  </a:txBody>
                  <a:tcPr marL="0" marR="0"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noProof="0" dirty="0" smtClean="0">
                          <a:ln>
                            <a:noFill/>
                          </a:ln>
                          <a:solidFill>
                            <a:schemeClr val="tx1"/>
                          </a:solidFill>
                          <a:effectLst/>
                          <a:latin typeface="Arial Narrow" pitchFamily="34" charset="0"/>
                          <a:ea typeface="Calibri" pitchFamily="34" charset="0"/>
                          <a:cs typeface="Times New Roman" pitchFamily="18" charset="0"/>
                        </a:rPr>
                        <a:t>Mexico</a:t>
                      </a:r>
                    </a:p>
                  </a:txBody>
                  <a:tcPr marL="0" marR="0" marT="0" marB="0" anchor="ctr" horzOverflow="overflow">
                    <a:lnL>
                      <a:noFill/>
                    </a:lnL>
                    <a:lnR>
                      <a:noFill/>
                    </a:lnR>
                    <a:lnT>
                      <a:noFill/>
                    </a:lnT>
                    <a:lnB>
                      <a:noFill/>
                    </a:lnB>
                    <a:lnTlToBr>
                      <a:noFill/>
                    </a:lnTlToBr>
                    <a:lnBlToTr>
                      <a:noFill/>
                    </a:lnBlToTr>
                    <a:solidFill>
                      <a:schemeClr val="bg1"/>
                    </a:solidFill>
                  </a:tcPr>
                </a:tc>
              </a:tr>
              <a:tr h="3905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noProof="0" dirty="0" smtClean="0">
                          <a:ln>
                            <a:noFill/>
                          </a:ln>
                          <a:solidFill>
                            <a:schemeClr val="tx1"/>
                          </a:solidFill>
                          <a:effectLst/>
                          <a:latin typeface="Arial Narrow" pitchFamily="34" charset="0"/>
                          <a:ea typeface="Calibri" pitchFamily="34" charset="0"/>
                          <a:cs typeface="Times New Roman" pitchFamily="18" charset="0"/>
                        </a:rPr>
                        <a:t>2</a:t>
                      </a:r>
                    </a:p>
                  </a:txBody>
                  <a:tcPr marL="0" marR="0" marT="0" marB="0" anchor="ctr" horzOverflow="overflow">
                    <a:lnL>
                      <a:noFill/>
                    </a:lnL>
                    <a:lnR>
                      <a:noFill/>
                    </a:lnR>
                    <a:lnT>
                      <a:noFill/>
                    </a:lnT>
                    <a:lnB>
                      <a:noFill/>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noProof="0" dirty="0" smtClean="0">
                          <a:ln>
                            <a:noFill/>
                          </a:ln>
                          <a:solidFill>
                            <a:schemeClr val="tx1"/>
                          </a:solidFill>
                          <a:effectLst/>
                          <a:latin typeface="Arial Narrow" pitchFamily="34" charset="0"/>
                          <a:ea typeface="Calibri" pitchFamily="34" charset="0"/>
                          <a:cs typeface="Times New Roman" pitchFamily="18" charset="0"/>
                        </a:rPr>
                        <a:t>Colombia</a:t>
                      </a:r>
                    </a:p>
                  </a:txBody>
                  <a:tcPr marL="0" marR="0" marT="0" marB="0" anchor="ctr" horzOverflow="overflow">
                    <a:lnL>
                      <a:noFill/>
                    </a:lnL>
                    <a:lnR>
                      <a:noFill/>
                    </a:lnR>
                    <a:lnT>
                      <a:noFill/>
                    </a:lnT>
                    <a:lnB>
                      <a:noFill/>
                    </a:lnB>
                    <a:lnTlToBr>
                      <a:noFill/>
                    </a:lnTlToBr>
                    <a:lnBlToTr>
                      <a:noFill/>
                    </a:lnBlToTr>
                    <a:solidFill>
                      <a:srgbClr val="F2F2F2"/>
                    </a:solidFill>
                  </a:tcPr>
                </a:tc>
              </a:tr>
              <a:tr h="4064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noProof="0" dirty="0" smtClean="0">
                          <a:ln>
                            <a:noFill/>
                          </a:ln>
                          <a:solidFill>
                            <a:schemeClr val="tx1"/>
                          </a:solidFill>
                          <a:effectLst/>
                          <a:latin typeface="Arial Narrow" pitchFamily="34" charset="0"/>
                          <a:ea typeface="Calibri" pitchFamily="34" charset="0"/>
                          <a:cs typeface="Times New Roman" pitchFamily="18" charset="0"/>
                        </a:rPr>
                        <a:t>3</a:t>
                      </a:r>
                    </a:p>
                  </a:txBody>
                  <a:tcPr marL="0" marR="0"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noProof="0" dirty="0" smtClean="0">
                          <a:ln>
                            <a:noFill/>
                          </a:ln>
                          <a:solidFill>
                            <a:schemeClr val="tx1"/>
                          </a:solidFill>
                          <a:effectLst/>
                          <a:latin typeface="Arial Narrow" pitchFamily="34" charset="0"/>
                          <a:ea typeface="Calibri" pitchFamily="34" charset="0"/>
                          <a:cs typeface="Times New Roman" pitchFamily="18" charset="0"/>
                        </a:rPr>
                        <a:t>Peru  </a:t>
                      </a:r>
                    </a:p>
                  </a:txBody>
                  <a:tcPr marL="0" marR="0" marT="0" marB="0" anchor="ctr" horzOverflow="overflow">
                    <a:lnL>
                      <a:noFill/>
                    </a:lnL>
                    <a:lnR>
                      <a:noFill/>
                    </a:lnR>
                    <a:lnT>
                      <a:noFill/>
                    </a:lnT>
                    <a:lnB>
                      <a:noFill/>
                    </a:lnB>
                    <a:lnTlToBr>
                      <a:noFill/>
                    </a:lnTlToBr>
                    <a:lnBlToTr>
                      <a:noFill/>
                    </a:lnBlToTr>
                    <a:solidFill>
                      <a:schemeClr val="bg1"/>
                    </a:solidFill>
                  </a:tcPr>
                </a:tc>
              </a:tr>
              <a:tr h="3905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noProof="0" dirty="0" smtClean="0">
                          <a:ln>
                            <a:noFill/>
                          </a:ln>
                          <a:solidFill>
                            <a:schemeClr val="tx1"/>
                          </a:solidFill>
                          <a:effectLst/>
                          <a:latin typeface="Arial Narrow" pitchFamily="34" charset="0"/>
                          <a:ea typeface="Calibri" pitchFamily="34" charset="0"/>
                          <a:cs typeface="Times New Roman" pitchFamily="18" charset="0"/>
                        </a:rPr>
                        <a:t>4</a:t>
                      </a:r>
                    </a:p>
                  </a:txBody>
                  <a:tcPr marL="0" marR="0" marT="0" marB="0" anchor="ctr" horzOverflow="overflow">
                    <a:lnL>
                      <a:noFill/>
                    </a:lnL>
                    <a:lnR>
                      <a:noFill/>
                    </a:lnR>
                    <a:lnT>
                      <a:noFill/>
                    </a:lnT>
                    <a:lnB>
                      <a:noFill/>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noProof="0" dirty="0" smtClean="0">
                          <a:ln>
                            <a:noFill/>
                          </a:ln>
                          <a:solidFill>
                            <a:schemeClr val="tx1"/>
                          </a:solidFill>
                          <a:effectLst/>
                          <a:latin typeface="Arial Narrow" pitchFamily="34" charset="0"/>
                          <a:ea typeface="Calibri" pitchFamily="34" charset="0"/>
                          <a:cs typeface="Times New Roman" pitchFamily="18" charset="0"/>
                        </a:rPr>
                        <a:t>Chile</a:t>
                      </a:r>
                    </a:p>
                  </a:txBody>
                  <a:tcPr marL="0" marR="0" marT="0" marB="0" anchor="ctr" horzOverflow="overflow">
                    <a:lnL>
                      <a:noFill/>
                    </a:lnL>
                    <a:lnR>
                      <a:noFill/>
                    </a:lnR>
                    <a:lnT>
                      <a:noFill/>
                    </a:lnT>
                    <a:lnB>
                      <a:noFill/>
                    </a:lnB>
                    <a:lnTlToBr>
                      <a:noFill/>
                    </a:lnTlToBr>
                    <a:lnBlToTr>
                      <a:noFill/>
                    </a:lnBlToTr>
                    <a:solidFill>
                      <a:srgbClr val="F2F2F2"/>
                    </a:solidFill>
                  </a:tcPr>
                </a:tc>
              </a:tr>
              <a:tr h="3905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noProof="0" dirty="0" smtClean="0">
                          <a:ln>
                            <a:noFill/>
                          </a:ln>
                          <a:solidFill>
                            <a:schemeClr val="tx1"/>
                          </a:solidFill>
                          <a:effectLst/>
                          <a:latin typeface="Arial Narrow" pitchFamily="34" charset="0"/>
                          <a:ea typeface="Calibri" pitchFamily="34" charset="0"/>
                          <a:cs typeface="Times New Roman" pitchFamily="18" charset="0"/>
                        </a:rPr>
                        <a:t>5</a:t>
                      </a:r>
                    </a:p>
                  </a:txBody>
                  <a:tcPr marL="0" marR="0"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noProof="0" dirty="0" smtClean="0">
                          <a:ln>
                            <a:noFill/>
                          </a:ln>
                          <a:solidFill>
                            <a:schemeClr val="tx1"/>
                          </a:solidFill>
                          <a:effectLst/>
                          <a:latin typeface="Arial Narrow" pitchFamily="34" charset="0"/>
                          <a:ea typeface="Calibri" pitchFamily="34" charset="0"/>
                          <a:cs typeface="Times New Roman" pitchFamily="18" charset="0"/>
                        </a:rPr>
                        <a:t>Panama</a:t>
                      </a:r>
                    </a:p>
                  </a:txBody>
                  <a:tcPr marL="0" marR="0" marT="0" marB="0" anchor="ctr" horzOverflow="overflow">
                    <a:lnL>
                      <a:noFill/>
                    </a:lnL>
                    <a:lnR>
                      <a:noFill/>
                    </a:lnR>
                    <a:lnT>
                      <a:noFill/>
                    </a:lnT>
                    <a:lnB>
                      <a:noFill/>
                    </a:lnB>
                    <a:lnTlToBr>
                      <a:noFill/>
                    </a:lnTlToBr>
                    <a:lnBlToTr>
                      <a:noFill/>
                    </a:lnBlToTr>
                    <a:solidFill>
                      <a:schemeClr val="bg1"/>
                    </a:solidFill>
                  </a:tcPr>
                </a:tc>
              </a:tr>
            </a:tbl>
          </a:graphicData>
        </a:graphic>
      </p:graphicFrame>
      <p:cxnSp>
        <p:nvCxnSpPr>
          <p:cNvPr id="191" name="190 Conector recto"/>
          <p:cNvCxnSpPr/>
          <p:nvPr/>
        </p:nvCxnSpPr>
        <p:spPr bwMode="auto">
          <a:xfrm>
            <a:off x="3000364" y="4857761"/>
            <a:ext cx="928687" cy="1587"/>
          </a:xfrm>
          <a:prstGeom prst="line">
            <a:avLst/>
          </a:prstGeom>
          <a:ln>
            <a:solidFill>
              <a:schemeClr val="bg1">
                <a:lumMod val="50000"/>
              </a:schemeClr>
            </a:solidFill>
            <a:prstDash val="sysDash"/>
            <a:headEnd type="oval"/>
          </a:ln>
        </p:spPr>
        <p:style>
          <a:lnRef idx="1">
            <a:schemeClr val="accent1"/>
          </a:lnRef>
          <a:fillRef idx="0">
            <a:schemeClr val="accent1"/>
          </a:fillRef>
          <a:effectRef idx="0">
            <a:schemeClr val="accent1"/>
          </a:effectRef>
          <a:fontRef idx="minor">
            <a:schemeClr val="tx1"/>
          </a:fontRef>
        </p:style>
      </p:cxnSp>
      <p:sp>
        <p:nvSpPr>
          <p:cNvPr id="192" name="191 Terminador"/>
          <p:cNvSpPr/>
          <p:nvPr/>
        </p:nvSpPr>
        <p:spPr bwMode="auto">
          <a:xfrm>
            <a:off x="3286116" y="4786323"/>
            <a:ext cx="571500" cy="214313"/>
          </a:xfrm>
          <a:prstGeom prst="flowChartTerminator">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PE" sz="1400" b="1" dirty="0" smtClean="0">
                <a:solidFill>
                  <a:schemeClr val="tx1"/>
                </a:solidFill>
              </a:rPr>
              <a:t>92</a:t>
            </a:r>
            <a:endParaRPr lang="es-PE" sz="1400" b="1" dirty="0">
              <a:solidFill>
                <a:schemeClr val="tx1"/>
              </a:solidFill>
            </a:endParaRPr>
          </a:p>
        </p:txBody>
      </p:sp>
      <p:sp>
        <p:nvSpPr>
          <p:cNvPr id="193" name="192 CuadroTexto"/>
          <p:cNvSpPr txBox="1"/>
          <p:nvPr/>
        </p:nvSpPr>
        <p:spPr bwMode="auto">
          <a:xfrm>
            <a:off x="3286116" y="4572011"/>
            <a:ext cx="642937" cy="230832"/>
          </a:xfrm>
          <a:prstGeom prst="rect">
            <a:avLst/>
          </a:prstGeom>
          <a:noFill/>
        </p:spPr>
        <p:txBody>
          <a:bodyPr>
            <a:spAutoFit/>
          </a:bodyPr>
          <a:lstStyle/>
          <a:p>
            <a:pPr>
              <a:defRPr/>
            </a:pPr>
            <a:r>
              <a:rPr lang="es-PE" sz="900" dirty="0" smtClean="0">
                <a:latin typeface="+mn-lt"/>
              </a:rPr>
              <a:t>Paraguay</a:t>
            </a:r>
            <a:endParaRPr lang="es-PE" sz="900" dirty="0">
              <a:latin typeface="+mn-lt"/>
            </a:endParaRPr>
          </a:p>
        </p:txBody>
      </p:sp>
      <p:sp>
        <p:nvSpPr>
          <p:cNvPr id="3" name="CuadroTexto 2"/>
          <p:cNvSpPr txBox="1"/>
          <p:nvPr/>
        </p:nvSpPr>
        <p:spPr>
          <a:xfrm>
            <a:off x="5171077" y="2872884"/>
            <a:ext cx="530915" cy="430887"/>
          </a:xfrm>
          <a:prstGeom prst="rect">
            <a:avLst/>
          </a:prstGeom>
          <a:noFill/>
        </p:spPr>
        <p:txBody>
          <a:bodyPr wrap="none" rtlCol="0">
            <a:spAutoFit/>
          </a:bodyPr>
          <a:lstStyle/>
          <a:p>
            <a:r>
              <a:rPr lang="en-US" altLang="zh-CN" sz="2200" b="1" dirty="0">
                <a:solidFill>
                  <a:srgbClr val="000000"/>
                </a:solidFill>
                <a:ea typeface="宋体" pitchFamily="2" charset="-122"/>
              </a:rPr>
              <a:t>3</a:t>
            </a:r>
            <a:r>
              <a:rPr lang="en-US" altLang="zh-CN" sz="2200" b="1" baseline="30000" dirty="0">
                <a:solidFill>
                  <a:srgbClr val="000000"/>
                </a:solidFill>
                <a:ea typeface="宋体" pitchFamily="2" charset="-122"/>
              </a:rPr>
              <a:t>rd</a:t>
            </a:r>
            <a:endParaRPr lang="en-US" sz="2200" dirty="0"/>
          </a:p>
        </p:txBody>
      </p:sp>
      <p:sp>
        <p:nvSpPr>
          <p:cNvPr id="2" name="CuadroTexto 1"/>
          <p:cNvSpPr txBox="1"/>
          <p:nvPr/>
        </p:nvSpPr>
        <p:spPr>
          <a:xfrm>
            <a:off x="642938" y="6589065"/>
            <a:ext cx="2558714" cy="246221"/>
          </a:xfrm>
          <a:prstGeom prst="rect">
            <a:avLst/>
          </a:prstGeom>
          <a:noFill/>
        </p:spPr>
        <p:txBody>
          <a:bodyPr wrap="none" rtlCol="0">
            <a:spAutoFit/>
          </a:bodyPr>
          <a:lstStyle/>
          <a:p>
            <a:r>
              <a:rPr lang="en-US" sz="1000" dirty="0" smtClean="0"/>
              <a:t>Source: World Bank Doing Business 2017</a:t>
            </a:r>
            <a:endParaRPr lang="en-US" sz="1000" dirty="0"/>
          </a:p>
        </p:txBody>
      </p:sp>
      <p:grpSp>
        <p:nvGrpSpPr>
          <p:cNvPr id="64" name="56 Grupo"/>
          <p:cNvGrpSpPr>
            <a:grpSpLocks/>
          </p:cNvGrpSpPr>
          <p:nvPr/>
        </p:nvGrpSpPr>
        <p:grpSpPr bwMode="auto">
          <a:xfrm>
            <a:off x="642938" y="2786058"/>
            <a:ext cx="4143375" cy="3714749"/>
            <a:chOff x="4572000" y="2000240"/>
            <a:chExt cx="4143404" cy="3714776"/>
          </a:xfrm>
        </p:grpSpPr>
        <p:pic>
          <p:nvPicPr>
            <p:cNvPr id="106" name="72 Imagen" descr="south_america.JPG"/>
            <p:cNvPicPr>
              <a:picLocks noChangeAspect="1"/>
            </p:cNvPicPr>
            <p:nvPr/>
          </p:nvPicPr>
          <p:blipFill>
            <a:blip r:embed="rId3" cstate="email"/>
            <a:srcRect/>
            <a:stretch>
              <a:fillRect/>
            </a:stretch>
          </p:blipFill>
          <p:spPr bwMode="auto">
            <a:xfrm>
              <a:off x="4572000" y="2000240"/>
              <a:ext cx="4142003" cy="3714776"/>
            </a:xfrm>
            <a:prstGeom prst="rect">
              <a:avLst/>
            </a:prstGeom>
            <a:noFill/>
            <a:ln w="9525">
              <a:noFill/>
              <a:miter lim="800000"/>
              <a:headEnd/>
              <a:tailEnd/>
            </a:ln>
          </p:spPr>
        </p:pic>
        <p:grpSp>
          <p:nvGrpSpPr>
            <p:cNvPr id="107" name="76 Grupo"/>
            <p:cNvGrpSpPr>
              <a:grpSpLocks/>
            </p:cNvGrpSpPr>
            <p:nvPr/>
          </p:nvGrpSpPr>
          <p:grpSpPr bwMode="auto">
            <a:xfrm>
              <a:off x="7000892" y="3214686"/>
              <a:ext cx="1643074" cy="214314"/>
              <a:chOff x="7000892" y="3214686"/>
              <a:chExt cx="1643074" cy="214314"/>
            </a:xfrm>
          </p:grpSpPr>
          <p:cxnSp>
            <p:nvCxnSpPr>
              <p:cNvPr id="148" name="49 Conector recto"/>
              <p:cNvCxnSpPr/>
              <p:nvPr/>
            </p:nvCxnSpPr>
            <p:spPr>
              <a:xfrm>
                <a:off x="7000892" y="3286124"/>
                <a:ext cx="1428760" cy="3175"/>
              </a:xfrm>
              <a:prstGeom prst="line">
                <a:avLst/>
              </a:prstGeom>
              <a:ln>
                <a:solidFill>
                  <a:schemeClr val="bg1">
                    <a:lumMod val="50000"/>
                  </a:schemeClr>
                </a:solidFill>
                <a:prstDash val="sysDash"/>
                <a:headEnd type="oval"/>
              </a:ln>
            </p:spPr>
            <p:style>
              <a:lnRef idx="1">
                <a:schemeClr val="accent1"/>
              </a:lnRef>
              <a:fillRef idx="0">
                <a:schemeClr val="accent1"/>
              </a:fillRef>
              <a:effectRef idx="0">
                <a:schemeClr val="accent1"/>
              </a:effectRef>
              <a:fontRef idx="minor">
                <a:schemeClr val="tx1"/>
              </a:fontRef>
            </p:style>
          </p:cxnSp>
          <p:sp>
            <p:nvSpPr>
              <p:cNvPr id="149" name="31 Terminador"/>
              <p:cNvSpPr/>
              <p:nvPr/>
            </p:nvSpPr>
            <p:spPr>
              <a:xfrm>
                <a:off x="8072461" y="3214687"/>
                <a:ext cx="571504" cy="214313"/>
              </a:xfrm>
              <a:prstGeom prst="flowChartTerminator">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PE" sz="1400" b="1" dirty="0" smtClean="0">
                    <a:solidFill>
                      <a:schemeClr val="tx1"/>
                    </a:solidFill>
                  </a:rPr>
                  <a:t>123</a:t>
                </a:r>
                <a:endParaRPr lang="es-PE" sz="1400" b="1" dirty="0">
                  <a:solidFill>
                    <a:schemeClr val="tx1"/>
                  </a:solidFill>
                </a:endParaRPr>
              </a:p>
            </p:txBody>
          </p:sp>
        </p:grpSp>
        <p:grpSp>
          <p:nvGrpSpPr>
            <p:cNvPr id="108" name="75 Grupo"/>
            <p:cNvGrpSpPr>
              <a:grpSpLocks/>
            </p:cNvGrpSpPr>
            <p:nvPr/>
          </p:nvGrpSpPr>
          <p:grpSpPr bwMode="auto">
            <a:xfrm>
              <a:off x="6572264" y="3714752"/>
              <a:ext cx="2000264" cy="214314"/>
              <a:chOff x="6572264" y="3714752"/>
              <a:chExt cx="2000264" cy="214314"/>
            </a:xfrm>
          </p:grpSpPr>
          <p:cxnSp>
            <p:nvCxnSpPr>
              <p:cNvPr id="146" name="54 Conector recto"/>
              <p:cNvCxnSpPr/>
              <p:nvPr/>
            </p:nvCxnSpPr>
            <p:spPr>
              <a:xfrm>
                <a:off x="6572264" y="3786190"/>
                <a:ext cx="1428760" cy="3175"/>
              </a:xfrm>
              <a:prstGeom prst="line">
                <a:avLst/>
              </a:prstGeom>
              <a:ln>
                <a:solidFill>
                  <a:schemeClr val="bg1">
                    <a:lumMod val="50000"/>
                  </a:schemeClr>
                </a:solidFill>
                <a:prstDash val="sysDash"/>
                <a:headEnd type="oval"/>
              </a:ln>
            </p:spPr>
            <p:style>
              <a:lnRef idx="1">
                <a:schemeClr val="accent1"/>
              </a:lnRef>
              <a:fillRef idx="0">
                <a:schemeClr val="accent1"/>
              </a:fillRef>
              <a:effectRef idx="0">
                <a:schemeClr val="accent1"/>
              </a:effectRef>
              <a:fontRef idx="minor">
                <a:schemeClr val="tx1"/>
              </a:fontRef>
            </p:style>
          </p:cxnSp>
          <p:sp>
            <p:nvSpPr>
              <p:cNvPr id="147" name="34 Terminador"/>
              <p:cNvSpPr/>
              <p:nvPr/>
            </p:nvSpPr>
            <p:spPr>
              <a:xfrm>
                <a:off x="8001024" y="3714752"/>
                <a:ext cx="571504" cy="214314"/>
              </a:xfrm>
              <a:prstGeom prst="flowChartTerminator">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PE" sz="1400" b="1" dirty="0" smtClean="0">
                    <a:solidFill>
                      <a:schemeClr val="tx1"/>
                    </a:solidFill>
                  </a:rPr>
                  <a:t>149</a:t>
                </a:r>
                <a:endParaRPr lang="es-PE" sz="1400" b="1" dirty="0">
                  <a:solidFill>
                    <a:schemeClr val="tx1"/>
                  </a:solidFill>
                </a:endParaRPr>
              </a:p>
            </p:txBody>
          </p:sp>
        </p:grpSp>
        <p:grpSp>
          <p:nvGrpSpPr>
            <p:cNvPr id="109" name="73 Grupo"/>
            <p:cNvGrpSpPr>
              <a:grpSpLocks/>
            </p:cNvGrpSpPr>
            <p:nvPr/>
          </p:nvGrpSpPr>
          <p:grpSpPr bwMode="auto">
            <a:xfrm>
              <a:off x="7000892" y="4429132"/>
              <a:ext cx="1000132" cy="214314"/>
              <a:chOff x="6786578" y="4286256"/>
              <a:chExt cx="1000132" cy="214314"/>
            </a:xfrm>
          </p:grpSpPr>
          <p:cxnSp>
            <p:nvCxnSpPr>
              <p:cNvPr id="144" name="55 Conector recto"/>
              <p:cNvCxnSpPr/>
              <p:nvPr/>
            </p:nvCxnSpPr>
            <p:spPr>
              <a:xfrm>
                <a:off x="6786578" y="4357694"/>
                <a:ext cx="928693" cy="1587"/>
              </a:xfrm>
              <a:prstGeom prst="line">
                <a:avLst/>
              </a:prstGeom>
              <a:ln>
                <a:solidFill>
                  <a:schemeClr val="bg1">
                    <a:lumMod val="50000"/>
                  </a:schemeClr>
                </a:solidFill>
                <a:prstDash val="sysDash"/>
                <a:headEnd type="oval"/>
              </a:ln>
            </p:spPr>
            <p:style>
              <a:lnRef idx="1">
                <a:schemeClr val="accent1"/>
              </a:lnRef>
              <a:fillRef idx="0">
                <a:schemeClr val="accent1"/>
              </a:fillRef>
              <a:effectRef idx="0">
                <a:schemeClr val="accent1"/>
              </a:effectRef>
              <a:fontRef idx="minor">
                <a:schemeClr val="tx1"/>
              </a:fontRef>
            </p:style>
          </p:cxnSp>
          <p:sp>
            <p:nvSpPr>
              <p:cNvPr id="145" name="32 Terminador"/>
              <p:cNvSpPr/>
              <p:nvPr/>
            </p:nvSpPr>
            <p:spPr>
              <a:xfrm>
                <a:off x="7215206" y="4286256"/>
                <a:ext cx="571504" cy="214314"/>
              </a:xfrm>
              <a:prstGeom prst="flowChartTerminator">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PE" sz="1400" b="1" dirty="0" smtClean="0">
                    <a:solidFill>
                      <a:schemeClr val="tx1"/>
                    </a:solidFill>
                  </a:rPr>
                  <a:t>90</a:t>
                </a:r>
                <a:endParaRPr lang="es-PE" sz="1400" b="1" dirty="0">
                  <a:solidFill>
                    <a:schemeClr val="tx1"/>
                  </a:solidFill>
                </a:endParaRPr>
              </a:p>
            </p:txBody>
          </p:sp>
        </p:grpSp>
        <p:grpSp>
          <p:nvGrpSpPr>
            <p:cNvPr id="110" name="74 Grupo"/>
            <p:cNvGrpSpPr>
              <a:grpSpLocks/>
            </p:cNvGrpSpPr>
            <p:nvPr/>
          </p:nvGrpSpPr>
          <p:grpSpPr bwMode="auto">
            <a:xfrm>
              <a:off x="6572264" y="5000658"/>
              <a:ext cx="928693" cy="214314"/>
              <a:chOff x="6286512" y="5000658"/>
              <a:chExt cx="928693" cy="214314"/>
            </a:xfrm>
          </p:grpSpPr>
          <p:cxnSp>
            <p:nvCxnSpPr>
              <p:cNvPr id="142" name="57 Conector recto"/>
              <p:cNvCxnSpPr/>
              <p:nvPr/>
            </p:nvCxnSpPr>
            <p:spPr>
              <a:xfrm>
                <a:off x="6286512" y="5072097"/>
                <a:ext cx="928693" cy="1587"/>
              </a:xfrm>
              <a:prstGeom prst="line">
                <a:avLst/>
              </a:prstGeom>
              <a:ln>
                <a:solidFill>
                  <a:schemeClr val="bg1">
                    <a:lumMod val="50000"/>
                  </a:schemeClr>
                </a:solidFill>
                <a:prstDash val="sysDash"/>
                <a:headEnd type="oval"/>
              </a:ln>
            </p:spPr>
            <p:style>
              <a:lnRef idx="1">
                <a:schemeClr val="accent1"/>
              </a:lnRef>
              <a:fillRef idx="0">
                <a:schemeClr val="accent1"/>
              </a:fillRef>
              <a:effectRef idx="0">
                <a:schemeClr val="accent1"/>
              </a:effectRef>
              <a:fontRef idx="minor">
                <a:schemeClr val="tx1"/>
              </a:fontRef>
            </p:style>
          </p:cxnSp>
          <p:sp>
            <p:nvSpPr>
              <p:cNvPr id="143" name="33 Terminador"/>
              <p:cNvSpPr/>
              <p:nvPr/>
            </p:nvSpPr>
            <p:spPr>
              <a:xfrm>
                <a:off x="6643701" y="5000658"/>
                <a:ext cx="571504" cy="214314"/>
              </a:xfrm>
              <a:prstGeom prst="flowChartTerminator">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PE" sz="1400" b="1" dirty="0" smtClean="0">
                    <a:solidFill>
                      <a:schemeClr val="tx1"/>
                    </a:solidFill>
                  </a:rPr>
                  <a:t>116</a:t>
                </a:r>
                <a:endParaRPr lang="es-PE" sz="1400" b="1" dirty="0">
                  <a:solidFill>
                    <a:schemeClr val="tx1"/>
                  </a:solidFill>
                </a:endParaRPr>
              </a:p>
            </p:txBody>
          </p:sp>
        </p:grpSp>
        <p:grpSp>
          <p:nvGrpSpPr>
            <p:cNvPr id="111" name="77 Grupo"/>
            <p:cNvGrpSpPr>
              <a:grpSpLocks/>
            </p:cNvGrpSpPr>
            <p:nvPr/>
          </p:nvGrpSpPr>
          <p:grpSpPr bwMode="auto">
            <a:xfrm>
              <a:off x="7072330" y="2643182"/>
              <a:ext cx="1214446" cy="214314"/>
              <a:chOff x="6786578" y="2428868"/>
              <a:chExt cx="1214446" cy="214314"/>
            </a:xfrm>
          </p:grpSpPr>
          <p:cxnSp>
            <p:nvCxnSpPr>
              <p:cNvPr id="140" name="58 Conector recto"/>
              <p:cNvCxnSpPr/>
              <p:nvPr/>
            </p:nvCxnSpPr>
            <p:spPr>
              <a:xfrm>
                <a:off x="6786577" y="2500306"/>
                <a:ext cx="1143008" cy="1588"/>
              </a:xfrm>
              <a:prstGeom prst="line">
                <a:avLst/>
              </a:prstGeom>
              <a:ln>
                <a:solidFill>
                  <a:schemeClr val="bg1">
                    <a:lumMod val="50000"/>
                  </a:schemeClr>
                </a:solidFill>
                <a:prstDash val="sysDash"/>
                <a:headEnd type="oval"/>
              </a:ln>
            </p:spPr>
            <p:style>
              <a:lnRef idx="1">
                <a:schemeClr val="accent1"/>
              </a:lnRef>
              <a:fillRef idx="0">
                <a:schemeClr val="accent1"/>
              </a:fillRef>
              <a:effectRef idx="0">
                <a:schemeClr val="accent1"/>
              </a:effectRef>
              <a:fontRef idx="minor">
                <a:schemeClr val="tx1"/>
              </a:fontRef>
            </p:style>
          </p:cxnSp>
          <p:sp>
            <p:nvSpPr>
              <p:cNvPr id="141" name="36 Terminador"/>
              <p:cNvSpPr/>
              <p:nvPr/>
            </p:nvSpPr>
            <p:spPr>
              <a:xfrm>
                <a:off x="7429519" y="2428869"/>
                <a:ext cx="571504" cy="214313"/>
              </a:xfrm>
              <a:prstGeom prst="flowChartTerminator">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PE" sz="1400" b="1" dirty="0" smtClean="0">
                    <a:solidFill>
                      <a:schemeClr val="tx1"/>
                    </a:solidFill>
                  </a:rPr>
                  <a:t>158</a:t>
                </a:r>
                <a:endParaRPr lang="es-PE" sz="1400" b="1" dirty="0">
                  <a:solidFill>
                    <a:schemeClr val="tx1"/>
                  </a:solidFill>
                </a:endParaRPr>
              </a:p>
            </p:txBody>
          </p:sp>
        </p:grpSp>
        <p:grpSp>
          <p:nvGrpSpPr>
            <p:cNvPr id="112" name="78 Grupo"/>
            <p:cNvGrpSpPr>
              <a:grpSpLocks/>
            </p:cNvGrpSpPr>
            <p:nvPr/>
          </p:nvGrpSpPr>
          <p:grpSpPr bwMode="auto">
            <a:xfrm>
              <a:off x="6929453" y="2214554"/>
              <a:ext cx="714380" cy="428627"/>
              <a:chOff x="6643701" y="2000240"/>
              <a:chExt cx="714380" cy="428627"/>
            </a:xfrm>
          </p:grpSpPr>
          <p:sp>
            <p:nvSpPr>
              <p:cNvPr id="138" name="35 Terminador"/>
              <p:cNvSpPr/>
              <p:nvPr/>
            </p:nvSpPr>
            <p:spPr>
              <a:xfrm>
                <a:off x="6786577" y="2000240"/>
                <a:ext cx="571504" cy="214314"/>
              </a:xfrm>
              <a:prstGeom prst="flowChartTerminator">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PE" sz="1400" b="1" dirty="0" smtClean="0">
                    <a:solidFill>
                      <a:schemeClr val="tx1"/>
                    </a:solidFill>
                  </a:rPr>
                  <a:t>124</a:t>
                </a:r>
                <a:endParaRPr lang="es-PE" sz="1400" b="1" dirty="0">
                  <a:solidFill>
                    <a:schemeClr val="tx1"/>
                  </a:solidFill>
                </a:endParaRPr>
              </a:p>
            </p:txBody>
          </p:sp>
          <p:cxnSp>
            <p:nvCxnSpPr>
              <p:cNvPr id="139" name="61 Conector angular"/>
              <p:cNvCxnSpPr>
                <a:stCxn id="138" idx="1"/>
              </p:cNvCxnSpPr>
              <p:nvPr/>
            </p:nvCxnSpPr>
            <p:spPr>
              <a:xfrm rot="10800000" flipV="1">
                <a:off x="6643701" y="2106603"/>
                <a:ext cx="142876" cy="322264"/>
              </a:xfrm>
              <a:prstGeom prst="bentConnector2">
                <a:avLst/>
              </a:prstGeom>
              <a:ln>
                <a:solidFill>
                  <a:schemeClr val="bg1">
                    <a:lumMod val="50000"/>
                  </a:schemeClr>
                </a:solidFill>
                <a:prstDash val="sysDash"/>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13" name="87 Grupo"/>
            <p:cNvGrpSpPr>
              <a:grpSpLocks/>
            </p:cNvGrpSpPr>
            <p:nvPr/>
          </p:nvGrpSpPr>
          <p:grpSpPr bwMode="auto">
            <a:xfrm>
              <a:off x="5357818" y="2500306"/>
              <a:ext cx="785818" cy="214314"/>
              <a:chOff x="5000628" y="2357430"/>
              <a:chExt cx="785818" cy="214314"/>
            </a:xfrm>
          </p:grpSpPr>
          <p:cxnSp>
            <p:nvCxnSpPr>
              <p:cNvPr id="136" name="66 Conector recto"/>
              <p:cNvCxnSpPr/>
              <p:nvPr/>
            </p:nvCxnSpPr>
            <p:spPr>
              <a:xfrm>
                <a:off x="5357817" y="2428868"/>
                <a:ext cx="428628" cy="3175"/>
              </a:xfrm>
              <a:prstGeom prst="line">
                <a:avLst/>
              </a:prstGeom>
              <a:ln>
                <a:solidFill>
                  <a:schemeClr val="bg1">
                    <a:lumMod val="50000"/>
                  </a:schemeClr>
                </a:solidFill>
                <a:prstDash val="sysDash"/>
                <a:headEnd type="none"/>
                <a:tailEnd type="oval"/>
              </a:ln>
            </p:spPr>
            <p:style>
              <a:lnRef idx="1">
                <a:schemeClr val="accent1"/>
              </a:lnRef>
              <a:fillRef idx="0">
                <a:schemeClr val="accent1"/>
              </a:fillRef>
              <a:effectRef idx="0">
                <a:schemeClr val="accent1"/>
              </a:effectRef>
              <a:fontRef idx="minor">
                <a:schemeClr val="tx1"/>
              </a:fontRef>
            </p:style>
          </p:cxnSp>
          <p:sp>
            <p:nvSpPr>
              <p:cNvPr id="137" name="41 Terminador"/>
              <p:cNvSpPr/>
              <p:nvPr/>
            </p:nvSpPr>
            <p:spPr>
              <a:xfrm>
                <a:off x="5000627" y="2357431"/>
                <a:ext cx="428628" cy="214313"/>
              </a:xfrm>
              <a:prstGeom prst="flowChartTerminator">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PE" sz="1400" b="1" dirty="0" smtClean="0">
                    <a:solidFill>
                      <a:schemeClr val="tx1"/>
                    </a:solidFill>
                  </a:rPr>
                  <a:t>53</a:t>
                </a:r>
                <a:endParaRPr lang="es-PE" sz="1400" b="1" dirty="0">
                  <a:solidFill>
                    <a:schemeClr val="tx1"/>
                  </a:solidFill>
                </a:endParaRPr>
              </a:p>
            </p:txBody>
          </p:sp>
        </p:grpSp>
        <p:grpSp>
          <p:nvGrpSpPr>
            <p:cNvPr id="114" name="85 Grupo"/>
            <p:cNvGrpSpPr>
              <a:grpSpLocks/>
            </p:cNvGrpSpPr>
            <p:nvPr/>
          </p:nvGrpSpPr>
          <p:grpSpPr bwMode="auto">
            <a:xfrm>
              <a:off x="5072066" y="2928934"/>
              <a:ext cx="857256" cy="214314"/>
              <a:chOff x="4857752" y="2714620"/>
              <a:chExt cx="857256" cy="214314"/>
            </a:xfrm>
          </p:grpSpPr>
          <p:cxnSp>
            <p:nvCxnSpPr>
              <p:cNvPr id="134" name="68 Conector recto"/>
              <p:cNvCxnSpPr/>
              <p:nvPr/>
            </p:nvCxnSpPr>
            <p:spPr>
              <a:xfrm>
                <a:off x="5286379" y="2786058"/>
                <a:ext cx="428628" cy="3175"/>
              </a:xfrm>
              <a:prstGeom prst="line">
                <a:avLst/>
              </a:prstGeom>
              <a:ln>
                <a:solidFill>
                  <a:schemeClr val="bg1">
                    <a:lumMod val="50000"/>
                  </a:schemeClr>
                </a:solidFill>
                <a:prstDash val="sysDash"/>
                <a:headEnd type="none"/>
                <a:tailEnd type="oval"/>
              </a:ln>
            </p:spPr>
            <p:style>
              <a:lnRef idx="1">
                <a:schemeClr val="accent1"/>
              </a:lnRef>
              <a:fillRef idx="0">
                <a:schemeClr val="accent1"/>
              </a:fillRef>
              <a:effectRef idx="0">
                <a:schemeClr val="accent1"/>
              </a:effectRef>
              <a:fontRef idx="minor">
                <a:schemeClr val="tx1"/>
              </a:fontRef>
            </p:style>
          </p:cxnSp>
          <p:sp>
            <p:nvSpPr>
              <p:cNvPr id="135" name="38 Terminador"/>
              <p:cNvSpPr/>
              <p:nvPr/>
            </p:nvSpPr>
            <p:spPr>
              <a:xfrm>
                <a:off x="4857751" y="2714621"/>
                <a:ext cx="571504" cy="214313"/>
              </a:xfrm>
              <a:prstGeom prst="flowChartTerminator">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PE" sz="1400" b="1" dirty="0" smtClean="0">
                    <a:solidFill>
                      <a:schemeClr val="tx1"/>
                    </a:solidFill>
                  </a:rPr>
                  <a:t>114</a:t>
                </a:r>
                <a:endParaRPr lang="es-PE" sz="1400" b="1" dirty="0">
                  <a:solidFill>
                    <a:schemeClr val="tx1"/>
                  </a:solidFill>
                </a:endParaRPr>
              </a:p>
            </p:txBody>
          </p:sp>
        </p:grpSp>
        <p:grpSp>
          <p:nvGrpSpPr>
            <p:cNvPr id="115" name="84 Grupo"/>
            <p:cNvGrpSpPr>
              <a:grpSpLocks/>
            </p:cNvGrpSpPr>
            <p:nvPr/>
          </p:nvGrpSpPr>
          <p:grpSpPr bwMode="auto">
            <a:xfrm>
              <a:off x="5572131" y="4500570"/>
              <a:ext cx="785818" cy="214312"/>
              <a:chOff x="5357817" y="4500570"/>
              <a:chExt cx="785818" cy="214312"/>
            </a:xfrm>
          </p:grpSpPr>
          <p:cxnSp>
            <p:nvCxnSpPr>
              <p:cNvPr id="132" name="70 Conector recto"/>
              <p:cNvCxnSpPr/>
              <p:nvPr/>
            </p:nvCxnSpPr>
            <p:spPr>
              <a:xfrm>
                <a:off x="5715007" y="4568832"/>
                <a:ext cx="428628" cy="3175"/>
              </a:xfrm>
              <a:prstGeom prst="line">
                <a:avLst/>
              </a:prstGeom>
              <a:ln>
                <a:solidFill>
                  <a:schemeClr val="bg1">
                    <a:lumMod val="50000"/>
                  </a:schemeClr>
                </a:solidFill>
                <a:prstDash val="sysDash"/>
                <a:headEnd type="none"/>
                <a:tailEnd type="oval"/>
              </a:ln>
            </p:spPr>
            <p:style>
              <a:lnRef idx="1">
                <a:schemeClr val="accent1"/>
              </a:lnRef>
              <a:fillRef idx="0">
                <a:schemeClr val="accent1"/>
              </a:fillRef>
              <a:effectRef idx="0">
                <a:schemeClr val="accent1"/>
              </a:effectRef>
              <a:fontRef idx="minor">
                <a:schemeClr val="tx1"/>
              </a:fontRef>
            </p:style>
          </p:cxnSp>
          <p:sp>
            <p:nvSpPr>
              <p:cNvPr id="133" name="69 Terminador"/>
              <p:cNvSpPr/>
              <p:nvPr/>
            </p:nvSpPr>
            <p:spPr>
              <a:xfrm>
                <a:off x="5357817" y="4500570"/>
                <a:ext cx="428629" cy="214312"/>
              </a:xfrm>
              <a:prstGeom prst="flowChartTerminator">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PE" sz="1400" b="1" dirty="0" smtClean="0">
                    <a:solidFill>
                      <a:schemeClr val="tx1"/>
                    </a:solidFill>
                  </a:rPr>
                  <a:t>57</a:t>
                </a:r>
                <a:endParaRPr lang="es-PE" sz="1400" b="1" dirty="0">
                  <a:solidFill>
                    <a:schemeClr val="tx1"/>
                  </a:solidFill>
                </a:endParaRPr>
              </a:p>
            </p:txBody>
          </p:sp>
        </p:grpSp>
        <p:sp>
          <p:nvSpPr>
            <p:cNvPr id="116" name="30 Terminador"/>
            <p:cNvSpPr/>
            <p:nvPr/>
          </p:nvSpPr>
          <p:spPr>
            <a:xfrm>
              <a:off x="5214942" y="3500438"/>
              <a:ext cx="500066" cy="273846"/>
            </a:xfrm>
            <a:prstGeom prst="flowChartTerminator">
              <a:avLst/>
            </a:prstGeom>
            <a:solidFill>
              <a:schemeClr val="bg1"/>
            </a:solidFill>
            <a:ln>
              <a:solidFill>
                <a:srgbClr val="C0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PE" sz="1800" b="1" dirty="0" smtClean="0">
                  <a:solidFill>
                    <a:srgbClr val="FF0000"/>
                  </a:solidFill>
                </a:rPr>
                <a:t>54</a:t>
              </a:r>
              <a:endParaRPr lang="es-PE" sz="1800" b="1" dirty="0">
                <a:solidFill>
                  <a:srgbClr val="FF0000"/>
                </a:solidFill>
              </a:endParaRPr>
            </a:p>
          </p:txBody>
        </p:sp>
        <p:cxnSp>
          <p:nvCxnSpPr>
            <p:cNvPr id="117" name="71 Conector recto"/>
            <p:cNvCxnSpPr/>
            <p:nvPr/>
          </p:nvCxnSpPr>
          <p:spPr>
            <a:xfrm flipV="1">
              <a:off x="5715008" y="3632201"/>
              <a:ext cx="571504" cy="4763"/>
            </a:xfrm>
            <a:prstGeom prst="line">
              <a:avLst/>
            </a:prstGeom>
            <a:ln>
              <a:solidFill>
                <a:schemeClr val="bg1">
                  <a:lumMod val="50000"/>
                </a:schemeClr>
              </a:solidFill>
              <a:prstDash val="sysDash"/>
              <a:headEnd type="none"/>
              <a:tailEnd type="oval"/>
            </a:ln>
          </p:spPr>
          <p:style>
            <a:lnRef idx="1">
              <a:schemeClr val="accent1"/>
            </a:lnRef>
            <a:fillRef idx="0">
              <a:schemeClr val="accent1"/>
            </a:fillRef>
            <a:effectRef idx="0">
              <a:schemeClr val="accent1"/>
            </a:effectRef>
            <a:fontRef idx="minor">
              <a:schemeClr val="tx1"/>
            </a:fontRef>
          </p:style>
        </p:cxnSp>
        <p:grpSp>
          <p:nvGrpSpPr>
            <p:cNvPr id="118" name="90 Grupo"/>
            <p:cNvGrpSpPr>
              <a:grpSpLocks/>
            </p:cNvGrpSpPr>
            <p:nvPr/>
          </p:nvGrpSpPr>
          <p:grpSpPr bwMode="auto">
            <a:xfrm>
              <a:off x="6286512" y="2071678"/>
              <a:ext cx="571504" cy="571504"/>
              <a:chOff x="6286512" y="2071678"/>
              <a:chExt cx="571504" cy="571504"/>
            </a:xfrm>
          </p:grpSpPr>
          <p:cxnSp>
            <p:nvCxnSpPr>
              <p:cNvPr id="130" name="89 Conector recto"/>
              <p:cNvCxnSpPr/>
              <p:nvPr/>
            </p:nvCxnSpPr>
            <p:spPr>
              <a:xfrm rot="5400000">
                <a:off x="6358744" y="2428075"/>
                <a:ext cx="428628" cy="1587"/>
              </a:xfrm>
              <a:prstGeom prst="line">
                <a:avLst/>
              </a:prstGeom>
              <a:ln>
                <a:solidFill>
                  <a:schemeClr val="bg1">
                    <a:lumMod val="50000"/>
                  </a:schemeClr>
                </a:solidFill>
                <a:prstDash val="sysDash"/>
                <a:tailEnd type="oval"/>
              </a:ln>
            </p:spPr>
            <p:style>
              <a:lnRef idx="1">
                <a:schemeClr val="accent1"/>
              </a:lnRef>
              <a:fillRef idx="0">
                <a:schemeClr val="accent1"/>
              </a:fillRef>
              <a:effectRef idx="0">
                <a:schemeClr val="accent1"/>
              </a:effectRef>
              <a:fontRef idx="minor">
                <a:schemeClr val="tx1"/>
              </a:fontRef>
            </p:style>
          </p:cxnSp>
          <p:sp>
            <p:nvSpPr>
              <p:cNvPr id="131" name="37 Terminador"/>
              <p:cNvSpPr/>
              <p:nvPr/>
            </p:nvSpPr>
            <p:spPr>
              <a:xfrm>
                <a:off x="6286512" y="2071679"/>
                <a:ext cx="571504" cy="214313"/>
              </a:xfrm>
              <a:prstGeom prst="flowChartTerminator">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PE" sz="1400" b="1" dirty="0" smtClean="0">
                    <a:solidFill>
                      <a:schemeClr val="tx1"/>
                    </a:solidFill>
                  </a:rPr>
                  <a:t>187</a:t>
                </a:r>
                <a:endParaRPr lang="es-PE" sz="1400" b="1" dirty="0">
                  <a:solidFill>
                    <a:schemeClr val="tx1"/>
                  </a:solidFill>
                </a:endParaRPr>
              </a:p>
            </p:txBody>
          </p:sp>
        </p:grpSp>
        <p:sp>
          <p:nvSpPr>
            <p:cNvPr id="119" name="91 CuadroTexto"/>
            <p:cNvSpPr txBox="1"/>
            <p:nvPr/>
          </p:nvSpPr>
          <p:spPr>
            <a:xfrm>
              <a:off x="6916902" y="4803442"/>
              <a:ext cx="642943" cy="369335"/>
            </a:xfrm>
            <a:prstGeom prst="rect">
              <a:avLst/>
            </a:prstGeom>
            <a:noFill/>
          </p:spPr>
          <p:txBody>
            <a:bodyPr>
              <a:spAutoFit/>
            </a:bodyPr>
            <a:lstStyle/>
            <a:p>
              <a:pPr>
                <a:defRPr/>
              </a:pPr>
              <a:r>
                <a:rPr lang="es-PE" sz="900" dirty="0" smtClean="0">
                  <a:latin typeface="+mn-lt"/>
                </a:rPr>
                <a:t>Argentina</a:t>
              </a:r>
              <a:endParaRPr lang="es-PE" sz="900" dirty="0">
                <a:latin typeface="+mn-lt"/>
              </a:endParaRPr>
            </a:p>
          </p:txBody>
        </p:sp>
        <p:sp>
          <p:nvSpPr>
            <p:cNvPr id="120" name="92 CuadroTexto"/>
            <p:cNvSpPr txBox="1"/>
            <p:nvPr/>
          </p:nvSpPr>
          <p:spPr>
            <a:xfrm>
              <a:off x="7429520" y="4214819"/>
              <a:ext cx="642941" cy="230189"/>
            </a:xfrm>
            <a:prstGeom prst="rect">
              <a:avLst/>
            </a:prstGeom>
            <a:noFill/>
          </p:spPr>
          <p:txBody>
            <a:bodyPr>
              <a:spAutoFit/>
            </a:bodyPr>
            <a:lstStyle/>
            <a:p>
              <a:pPr>
                <a:defRPr/>
              </a:pPr>
              <a:r>
                <a:rPr lang="es-PE" sz="900" smtClean="0">
                  <a:latin typeface="+mn-lt"/>
                </a:rPr>
                <a:t>Uruguay</a:t>
              </a:r>
              <a:endParaRPr lang="es-PE" sz="900">
                <a:latin typeface="+mn-lt"/>
              </a:endParaRPr>
            </a:p>
          </p:txBody>
        </p:sp>
        <p:sp>
          <p:nvSpPr>
            <p:cNvPr id="121" name="93 CuadroTexto"/>
            <p:cNvSpPr txBox="1"/>
            <p:nvPr/>
          </p:nvSpPr>
          <p:spPr>
            <a:xfrm>
              <a:off x="8072461" y="3500439"/>
              <a:ext cx="642943" cy="230189"/>
            </a:xfrm>
            <a:prstGeom prst="rect">
              <a:avLst/>
            </a:prstGeom>
            <a:noFill/>
          </p:spPr>
          <p:txBody>
            <a:bodyPr>
              <a:spAutoFit/>
            </a:bodyPr>
            <a:lstStyle/>
            <a:p>
              <a:pPr>
                <a:defRPr/>
              </a:pPr>
              <a:r>
                <a:rPr lang="es-PE" sz="900" smtClean="0">
                  <a:latin typeface="+mn-lt"/>
                </a:rPr>
                <a:t>Bolivia</a:t>
              </a:r>
              <a:endParaRPr lang="es-PE" sz="900">
                <a:latin typeface="+mn-lt"/>
              </a:endParaRPr>
            </a:p>
          </p:txBody>
        </p:sp>
        <p:sp>
          <p:nvSpPr>
            <p:cNvPr id="122" name="94 CuadroTexto"/>
            <p:cNvSpPr txBox="1"/>
            <p:nvPr/>
          </p:nvSpPr>
          <p:spPr>
            <a:xfrm>
              <a:off x="8143900" y="3000372"/>
              <a:ext cx="500065" cy="230190"/>
            </a:xfrm>
            <a:prstGeom prst="rect">
              <a:avLst/>
            </a:prstGeom>
            <a:noFill/>
          </p:spPr>
          <p:txBody>
            <a:bodyPr>
              <a:spAutoFit/>
            </a:bodyPr>
            <a:lstStyle/>
            <a:p>
              <a:pPr>
                <a:defRPr/>
              </a:pPr>
              <a:r>
                <a:rPr lang="es-PE" sz="900" smtClean="0">
                  <a:latin typeface="+mn-lt"/>
                </a:rPr>
                <a:t>Brasil</a:t>
              </a:r>
              <a:endParaRPr lang="es-PE" sz="900">
                <a:latin typeface="+mn-lt"/>
              </a:endParaRPr>
            </a:p>
          </p:txBody>
        </p:sp>
        <p:sp>
          <p:nvSpPr>
            <p:cNvPr id="123" name="95 CuadroTexto"/>
            <p:cNvSpPr txBox="1"/>
            <p:nvPr/>
          </p:nvSpPr>
          <p:spPr>
            <a:xfrm>
              <a:off x="7715272" y="2428868"/>
              <a:ext cx="642941" cy="230190"/>
            </a:xfrm>
            <a:prstGeom prst="rect">
              <a:avLst/>
            </a:prstGeom>
            <a:noFill/>
          </p:spPr>
          <p:txBody>
            <a:bodyPr>
              <a:spAutoFit/>
            </a:bodyPr>
            <a:lstStyle/>
            <a:p>
              <a:pPr>
                <a:defRPr/>
              </a:pPr>
              <a:r>
                <a:rPr lang="es-PE" sz="900" smtClean="0">
                  <a:latin typeface="+mn-lt"/>
                </a:rPr>
                <a:t>Surinam</a:t>
              </a:r>
              <a:endParaRPr lang="es-PE" sz="900">
                <a:latin typeface="+mn-lt"/>
              </a:endParaRPr>
            </a:p>
          </p:txBody>
        </p:sp>
        <p:sp>
          <p:nvSpPr>
            <p:cNvPr id="124" name="96 CuadroTexto"/>
            <p:cNvSpPr txBox="1"/>
            <p:nvPr/>
          </p:nvSpPr>
          <p:spPr>
            <a:xfrm>
              <a:off x="7072329" y="2000240"/>
              <a:ext cx="642943" cy="230190"/>
            </a:xfrm>
            <a:prstGeom prst="rect">
              <a:avLst/>
            </a:prstGeom>
            <a:noFill/>
          </p:spPr>
          <p:txBody>
            <a:bodyPr>
              <a:spAutoFit/>
            </a:bodyPr>
            <a:lstStyle/>
            <a:p>
              <a:pPr>
                <a:defRPr/>
              </a:pPr>
              <a:r>
                <a:rPr lang="es-PE" sz="900" smtClean="0">
                  <a:latin typeface="+mn-lt"/>
                </a:rPr>
                <a:t>Guyana</a:t>
              </a:r>
              <a:endParaRPr lang="es-PE" sz="900">
                <a:latin typeface="+mn-lt"/>
              </a:endParaRPr>
            </a:p>
          </p:txBody>
        </p:sp>
        <p:sp>
          <p:nvSpPr>
            <p:cNvPr id="125" name="97 CuadroTexto"/>
            <p:cNvSpPr txBox="1"/>
            <p:nvPr/>
          </p:nvSpPr>
          <p:spPr>
            <a:xfrm>
              <a:off x="5572132" y="2071679"/>
              <a:ext cx="714380" cy="369335"/>
            </a:xfrm>
            <a:prstGeom prst="rect">
              <a:avLst/>
            </a:prstGeom>
            <a:noFill/>
          </p:spPr>
          <p:txBody>
            <a:bodyPr>
              <a:spAutoFit/>
            </a:bodyPr>
            <a:lstStyle/>
            <a:p>
              <a:pPr>
                <a:defRPr/>
              </a:pPr>
              <a:r>
                <a:rPr lang="es-PE" sz="900" smtClean="0">
                  <a:latin typeface="+mn-lt"/>
                </a:rPr>
                <a:t>Venezuela</a:t>
              </a:r>
              <a:endParaRPr lang="es-PE" sz="900">
                <a:latin typeface="+mn-lt"/>
              </a:endParaRPr>
            </a:p>
          </p:txBody>
        </p:sp>
        <p:sp>
          <p:nvSpPr>
            <p:cNvPr id="126" name="98 CuadroTexto"/>
            <p:cNvSpPr txBox="1"/>
            <p:nvPr/>
          </p:nvSpPr>
          <p:spPr>
            <a:xfrm>
              <a:off x="5115634" y="2233384"/>
              <a:ext cx="642941" cy="369335"/>
            </a:xfrm>
            <a:prstGeom prst="rect">
              <a:avLst/>
            </a:prstGeom>
            <a:noFill/>
          </p:spPr>
          <p:txBody>
            <a:bodyPr>
              <a:spAutoFit/>
            </a:bodyPr>
            <a:lstStyle/>
            <a:p>
              <a:pPr>
                <a:defRPr/>
              </a:pPr>
              <a:r>
                <a:rPr lang="es-PE" sz="900" dirty="0" smtClean="0">
                  <a:latin typeface="+mn-lt"/>
                </a:rPr>
                <a:t>Colombia</a:t>
              </a:r>
              <a:endParaRPr lang="es-PE" sz="900" dirty="0">
                <a:latin typeface="+mn-lt"/>
              </a:endParaRPr>
            </a:p>
          </p:txBody>
        </p:sp>
        <p:sp>
          <p:nvSpPr>
            <p:cNvPr id="127" name="99 CuadroTexto"/>
            <p:cNvSpPr txBox="1"/>
            <p:nvPr/>
          </p:nvSpPr>
          <p:spPr>
            <a:xfrm>
              <a:off x="5214941" y="3286124"/>
              <a:ext cx="500067" cy="230190"/>
            </a:xfrm>
            <a:prstGeom prst="rect">
              <a:avLst/>
            </a:prstGeom>
            <a:noFill/>
          </p:spPr>
          <p:txBody>
            <a:bodyPr>
              <a:spAutoFit/>
            </a:bodyPr>
            <a:lstStyle/>
            <a:p>
              <a:pPr>
                <a:defRPr/>
              </a:pPr>
              <a:r>
                <a:rPr lang="es-PE" sz="900" b="1" smtClean="0">
                  <a:latin typeface="+mn-lt"/>
                </a:rPr>
                <a:t>Perú</a:t>
              </a:r>
              <a:endParaRPr lang="es-PE" sz="900" b="1">
                <a:latin typeface="+mn-lt"/>
              </a:endParaRPr>
            </a:p>
          </p:txBody>
        </p:sp>
        <p:sp>
          <p:nvSpPr>
            <p:cNvPr id="128" name="100 CuadroTexto"/>
            <p:cNvSpPr txBox="1"/>
            <p:nvPr/>
          </p:nvSpPr>
          <p:spPr>
            <a:xfrm>
              <a:off x="5572132" y="4286256"/>
              <a:ext cx="500065" cy="230190"/>
            </a:xfrm>
            <a:prstGeom prst="rect">
              <a:avLst/>
            </a:prstGeom>
            <a:noFill/>
          </p:spPr>
          <p:txBody>
            <a:bodyPr>
              <a:spAutoFit/>
            </a:bodyPr>
            <a:lstStyle/>
            <a:p>
              <a:pPr>
                <a:defRPr/>
              </a:pPr>
              <a:r>
                <a:rPr lang="es-PE" sz="900" smtClean="0">
                  <a:latin typeface="+mn-lt"/>
                </a:rPr>
                <a:t>Chile</a:t>
              </a:r>
              <a:endParaRPr lang="es-PE" sz="900">
                <a:latin typeface="+mn-lt"/>
              </a:endParaRPr>
            </a:p>
          </p:txBody>
        </p:sp>
        <p:sp>
          <p:nvSpPr>
            <p:cNvPr id="129" name="101 CuadroTexto"/>
            <p:cNvSpPr txBox="1"/>
            <p:nvPr/>
          </p:nvSpPr>
          <p:spPr>
            <a:xfrm>
              <a:off x="5072065" y="2714620"/>
              <a:ext cx="642943" cy="230190"/>
            </a:xfrm>
            <a:prstGeom prst="rect">
              <a:avLst/>
            </a:prstGeom>
            <a:noFill/>
          </p:spPr>
          <p:txBody>
            <a:bodyPr>
              <a:spAutoFit/>
            </a:bodyPr>
            <a:lstStyle/>
            <a:p>
              <a:pPr>
                <a:defRPr/>
              </a:pPr>
              <a:r>
                <a:rPr lang="es-PE" sz="900" smtClean="0">
                  <a:latin typeface="+mn-lt"/>
                </a:rPr>
                <a:t>Ecuador</a:t>
              </a:r>
              <a:endParaRPr lang="es-PE" sz="900">
                <a:latin typeface="+mn-lt"/>
              </a:endParaRPr>
            </a:p>
          </p:txBody>
        </p:sp>
      </p:grpSp>
    </p:spTree>
    <p:extLst>
      <p:ext uri="{BB962C8B-B14F-4D97-AF65-F5344CB8AC3E}">
        <p14:creationId xmlns:p14="http://schemas.microsoft.com/office/powerpoint/2010/main" val="4139872864"/>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22 Rectángulo"/>
          <p:cNvSpPr/>
          <p:nvPr/>
        </p:nvSpPr>
        <p:spPr>
          <a:xfrm>
            <a:off x="898972" y="2417763"/>
            <a:ext cx="7345436" cy="3675062"/>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FFFFFF"/>
              </a:solidFill>
              <a:cs typeface="Arial" charset="0"/>
            </a:endParaRPr>
          </a:p>
        </p:txBody>
      </p:sp>
      <p:sp>
        <p:nvSpPr>
          <p:cNvPr id="37891" name="Rectangle 4"/>
          <p:cNvSpPr>
            <a:spLocks noChangeArrowheads="1"/>
          </p:cNvSpPr>
          <p:nvPr/>
        </p:nvSpPr>
        <p:spPr bwMode="auto">
          <a:xfrm>
            <a:off x="539552" y="1844824"/>
            <a:ext cx="8218487" cy="416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61950" lvl="1" indent="-188913" algn="just" eaLnBrk="0" hangingPunct="0">
              <a:lnSpc>
                <a:spcPct val="80000"/>
              </a:lnSpc>
              <a:spcBef>
                <a:spcPts val="900"/>
              </a:spcBef>
              <a:buClr>
                <a:srgbClr val="ED3F09"/>
              </a:buClr>
              <a:buFont typeface="Wingdings" pitchFamily="2" charset="2"/>
              <a:buChar char="§"/>
            </a:pPr>
            <a:r>
              <a:rPr lang="en-US" sz="1300" dirty="0">
                <a:solidFill>
                  <a:srgbClr val="000000"/>
                </a:solidFill>
                <a:latin typeface="Calibri" pitchFamily="34" charset="0"/>
                <a:cs typeface="Calibri" pitchFamily="34" charset="0"/>
              </a:rPr>
              <a:t>Peru has signed and currently </a:t>
            </a:r>
            <a:r>
              <a:rPr lang="en-US" sz="1300" dirty="0" smtClean="0">
                <a:solidFill>
                  <a:srgbClr val="000000"/>
                </a:solidFill>
                <a:latin typeface="Calibri" pitchFamily="34" charset="0"/>
                <a:cs typeface="Calibri" pitchFamily="34" charset="0"/>
              </a:rPr>
              <a:t>has in </a:t>
            </a:r>
            <a:r>
              <a:rPr lang="en-US" sz="1300" dirty="0">
                <a:solidFill>
                  <a:srgbClr val="000000"/>
                </a:solidFill>
                <a:latin typeface="Calibri" pitchFamily="34" charset="0"/>
                <a:cs typeface="Calibri" pitchFamily="34" charset="0"/>
              </a:rPr>
              <a:t>force Agreements for the Promotion and Reciprocal Protection of Investment and Trade Agreements of further scope that includes investment chapters that underpin our liberalization policy.</a:t>
            </a:r>
          </a:p>
        </p:txBody>
      </p:sp>
      <p:grpSp>
        <p:nvGrpSpPr>
          <p:cNvPr id="37892" name="13 Grupo"/>
          <p:cNvGrpSpPr>
            <a:grpSpLocks/>
          </p:cNvGrpSpPr>
          <p:nvPr/>
        </p:nvGrpSpPr>
        <p:grpSpPr bwMode="auto">
          <a:xfrm>
            <a:off x="1097786" y="2450985"/>
            <a:ext cx="6930598" cy="3286937"/>
            <a:chOff x="413776" y="1998195"/>
            <a:chExt cx="8107652" cy="4477003"/>
          </a:xfrm>
        </p:grpSpPr>
        <p:pic>
          <p:nvPicPr>
            <p:cNvPr id="37898" name="Picture 2" descr="bilateralS_map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3776" y="1998195"/>
              <a:ext cx="8068313" cy="4477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9" name="Text Box 4"/>
            <p:cNvSpPr txBox="1">
              <a:spLocks noChangeArrowheads="1"/>
            </p:cNvSpPr>
            <p:nvPr/>
          </p:nvSpPr>
          <p:spPr bwMode="auto">
            <a:xfrm>
              <a:off x="550364" y="2963821"/>
              <a:ext cx="1655763" cy="2117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4625" indent="-174625"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nSpc>
                  <a:spcPct val="50000"/>
                </a:lnSpc>
                <a:spcBef>
                  <a:spcPct val="50000"/>
                </a:spcBef>
                <a:buClr>
                  <a:srgbClr val="FF0000"/>
                </a:buClr>
                <a:buFont typeface="Wingdings" pitchFamily="2" charset="2"/>
                <a:buChar char="§"/>
              </a:pPr>
              <a:r>
                <a:rPr lang="en-US" altLang="zh-CN" sz="1000" dirty="0">
                  <a:solidFill>
                    <a:srgbClr val="000000"/>
                  </a:solidFill>
                  <a:latin typeface="Calibri" pitchFamily="34" charset="0"/>
                  <a:ea typeface="宋体" pitchFamily="2" charset="-122"/>
                  <a:cs typeface="Calibri" pitchFamily="34" charset="0"/>
                </a:rPr>
                <a:t>Australia </a:t>
              </a:r>
            </a:p>
            <a:p>
              <a:pPr>
                <a:lnSpc>
                  <a:spcPct val="50000"/>
                </a:lnSpc>
                <a:spcBef>
                  <a:spcPct val="50000"/>
                </a:spcBef>
                <a:buClr>
                  <a:srgbClr val="FF0000"/>
                </a:buClr>
                <a:buFont typeface="Wingdings" pitchFamily="2" charset="2"/>
                <a:buChar char="§"/>
              </a:pPr>
              <a:r>
                <a:rPr lang="en-US" altLang="zh-CN" sz="1000" dirty="0" smtClean="0">
                  <a:solidFill>
                    <a:srgbClr val="000000"/>
                  </a:solidFill>
                  <a:latin typeface="Calibri" pitchFamily="34" charset="0"/>
                  <a:ea typeface="宋体" pitchFamily="2" charset="-122"/>
                  <a:cs typeface="Calibri" pitchFamily="34" charset="0"/>
                </a:rPr>
                <a:t>China </a:t>
              </a:r>
              <a:r>
                <a:rPr lang="en-US" altLang="zh-CN" sz="1000" baseline="30000" dirty="0" smtClean="0">
                  <a:solidFill>
                    <a:srgbClr val="000000"/>
                  </a:solidFill>
                  <a:latin typeface="Calibri" pitchFamily="34" charset="0"/>
                  <a:ea typeface="宋体" pitchFamily="2" charset="-122"/>
                  <a:cs typeface="Calibri" pitchFamily="34" charset="0"/>
                </a:rPr>
                <a:t>1</a:t>
              </a:r>
              <a:endParaRPr lang="en-US" altLang="zh-CN" sz="1000" baseline="30000" dirty="0">
                <a:solidFill>
                  <a:srgbClr val="000000"/>
                </a:solidFill>
                <a:latin typeface="Calibri" pitchFamily="34" charset="0"/>
                <a:ea typeface="宋体" pitchFamily="2" charset="-122"/>
                <a:cs typeface="Calibri" pitchFamily="34" charset="0"/>
              </a:endParaRPr>
            </a:p>
            <a:p>
              <a:pPr>
                <a:lnSpc>
                  <a:spcPct val="50000"/>
                </a:lnSpc>
                <a:spcBef>
                  <a:spcPct val="50000"/>
                </a:spcBef>
                <a:buClr>
                  <a:srgbClr val="FF0000"/>
                </a:buClr>
                <a:buFont typeface="Wingdings" pitchFamily="2" charset="2"/>
                <a:buChar char="§"/>
              </a:pPr>
              <a:r>
                <a:rPr lang="en-US" altLang="zh-CN" sz="1000" dirty="0" smtClean="0">
                  <a:solidFill>
                    <a:srgbClr val="000000"/>
                  </a:solidFill>
                  <a:latin typeface="Calibri" pitchFamily="34" charset="0"/>
                  <a:ea typeface="宋体" pitchFamily="2" charset="-122"/>
                  <a:cs typeface="Calibri" pitchFamily="34" charset="0"/>
                </a:rPr>
                <a:t>Korea </a:t>
              </a:r>
              <a:r>
                <a:rPr lang="en-US" altLang="zh-CN" sz="1000" baseline="30000" dirty="0" smtClean="0">
                  <a:solidFill>
                    <a:srgbClr val="000000"/>
                  </a:solidFill>
                  <a:latin typeface="Calibri" pitchFamily="34" charset="0"/>
                  <a:ea typeface="宋体" pitchFamily="2" charset="-122"/>
                  <a:cs typeface="Calibri" pitchFamily="34" charset="0"/>
                </a:rPr>
                <a:t>1</a:t>
              </a:r>
              <a:endParaRPr lang="en-US" altLang="zh-CN" sz="1000" baseline="30000" dirty="0">
                <a:solidFill>
                  <a:srgbClr val="000000"/>
                </a:solidFill>
                <a:latin typeface="Calibri" pitchFamily="34" charset="0"/>
                <a:ea typeface="宋体" pitchFamily="2" charset="-122"/>
                <a:cs typeface="Calibri" pitchFamily="34" charset="0"/>
              </a:endParaRPr>
            </a:p>
            <a:p>
              <a:pPr>
                <a:lnSpc>
                  <a:spcPct val="50000"/>
                </a:lnSpc>
                <a:spcBef>
                  <a:spcPct val="50000"/>
                </a:spcBef>
                <a:buClr>
                  <a:srgbClr val="FF0000"/>
                </a:buClr>
                <a:buFont typeface="Wingdings" pitchFamily="2" charset="2"/>
                <a:buChar char="§"/>
              </a:pPr>
              <a:r>
                <a:rPr lang="en-US" altLang="zh-CN" sz="1000" dirty="0">
                  <a:solidFill>
                    <a:srgbClr val="000000"/>
                  </a:solidFill>
                  <a:latin typeface="Calibri" pitchFamily="34" charset="0"/>
                  <a:ea typeface="宋体" pitchFamily="2" charset="-122"/>
                  <a:cs typeface="Calibri" pitchFamily="34" charset="0"/>
                </a:rPr>
                <a:t>Malaysia</a:t>
              </a:r>
            </a:p>
            <a:p>
              <a:pPr>
                <a:lnSpc>
                  <a:spcPct val="50000"/>
                </a:lnSpc>
                <a:spcBef>
                  <a:spcPct val="50000"/>
                </a:spcBef>
                <a:buClr>
                  <a:srgbClr val="FF0000"/>
                </a:buClr>
                <a:buFont typeface="Wingdings" pitchFamily="2" charset="2"/>
                <a:buChar char="§"/>
              </a:pPr>
              <a:r>
                <a:rPr lang="en-US" altLang="zh-CN" sz="1000" dirty="0" smtClean="0">
                  <a:solidFill>
                    <a:srgbClr val="000000"/>
                  </a:solidFill>
                  <a:latin typeface="Calibri" pitchFamily="34" charset="0"/>
                  <a:ea typeface="宋体" pitchFamily="2" charset="-122"/>
                  <a:cs typeface="Calibri" pitchFamily="34" charset="0"/>
                </a:rPr>
                <a:t>Singapore </a:t>
              </a:r>
              <a:r>
                <a:rPr lang="en-US" altLang="zh-CN" sz="1000" baseline="30000" dirty="0" smtClean="0">
                  <a:solidFill>
                    <a:srgbClr val="000000"/>
                  </a:solidFill>
                  <a:latin typeface="Calibri" pitchFamily="34" charset="0"/>
                  <a:ea typeface="宋体" pitchFamily="2" charset="-122"/>
                  <a:cs typeface="Calibri" pitchFamily="34" charset="0"/>
                </a:rPr>
                <a:t>1</a:t>
              </a:r>
              <a:endParaRPr lang="en-US" altLang="zh-CN" sz="1000" dirty="0">
                <a:solidFill>
                  <a:srgbClr val="000000"/>
                </a:solidFill>
                <a:latin typeface="Calibri" pitchFamily="34" charset="0"/>
                <a:ea typeface="宋体" pitchFamily="2" charset="-122"/>
                <a:cs typeface="Calibri" pitchFamily="34" charset="0"/>
              </a:endParaRPr>
            </a:p>
            <a:p>
              <a:pPr>
                <a:lnSpc>
                  <a:spcPct val="50000"/>
                </a:lnSpc>
                <a:spcBef>
                  <a:spcPct val="50000"/>
                </a:spcBef>
                <a:buClr>
                  <a:srgbClr val="FF0000"/>
                </a:buClr>
                <a:buFont typeface="Wingdings" pitchFamily="2" charset="2"/>
                <a:buChar char="§"/>
              </a:pPr>
              <a:r>
                <a:rPr lang="en-US" altLang="zh-CN" sz="1000" dirty="0">
                  <a:solidFill>
                    <a:srgbClr val="000000"/>
                  </a:solidFill>
                  <a:latin typeface="Calibri" pitchFamily="34" charset="0"/>
                  <a:ea typeface="宋体" pitchFamily="2" charset="-122"/>
                  <a:cs typeface="Calibri" pitchFamily="34" charset="0"/>
                </a:rPr>
                <a:t>Thailand</a:t>
              </a:r>
            </a:p>
            <a:p>
              <a:pPr>
                <a:lnSpc>
                  <a:spcPct val="50000"/>
                </a:lnSpc>
                <a:spcBef>
                  <a:spcPct val="50000"/>
                </a:spcBef>
                <a:buClr>
                  <a:srgbClr val="FF0000"/>
                </a:buClr>
                <a:buFont typeface="Wingdings" pitchFamily="2" charset="2"/>
                <a:buChar char="§"/>
              </a:pPr>
              <a:r>
                <a:rPr lang="en-US" sz="1000" dirty="0" smtClean="0">
                  <a:solidFill>
                    <a:srgbClr val="000000"/>
                  </a:solidFill>
                  <a:latin typeface="Calibri" pitchFamily="34" charset="0"/>
                  <a:ea typeface="宋体" pitchFamily="2" charset="-122"/>
                  <a:cs typeface="Calibri" pitchFamily="34" charset="0"/>
                </a:rPr>
                <a:t>Japan</a:t>
              </a:r>
            </a:p>
            <a:p>
              <a:pPr>
                <a:lnSpc>
                  <a:spcPct val="50000"/>
                </a:lnSpc>
                <a:spcBef>
                  <a:spcPct val="50000"/>
                </a:spcBef>
                <a:buClr>
                  <a:srgbClr val="FF0000"/>
                </a:buClr>
                <a:buFont typeface="Wingdings" pitchFamily="2" charset="2"/>
                <a:buChar char="§"/>
              </a:pPr>
              <a:r>
                <a:rPr lang="en-US" sz="1000" dirty="0" smtClean="0">
                  <a:solidFill>
                    <a:srgbClr val="000000"/>
                  </a:solidFill>
                  <a:latin typeface="Calibri" pitchFamily="34" charset="0"/>
                  <a:ea typeface="宋体" pitchFamily="2" charset="-122"/>
                  <a:cs typeface="Calibri" pitchFamily="34" charset="0"/>
                </a:rPr>
                <a:t>Brunei</a:t>
              </a:r>
            </a:p>
            <a:p>
              <a:pPr>
                <a:lnSpc>
                  <a:spcPct val="50000"/>
                </a:lnSpc>
                <a:spcBef>
                  <a:spcPct val="50000"/>
                </a:spcBef>
                <a:buClr>
                  <a:srgbClr val="FF0000"/>
                </a:buClr>
                <a:buFont typeface="Wingdings" pitchFamily="2" charset="2"/>
                <a:buChar char="§"/>
              </a:pPr>
              <a:r>
                <a:rPr lang="en-US" sz="1000" dirty="0" smtClean="0">
                  <a:solidFill>
                    <a:srgbClr val="000000"/>
                  </a:solidFill>
                  <a:latin typeface="Calibri" pitchFamily="34" charset="0"/>
                  <a:ea typeface="宋体" pitchFamily="2" charset="-122"/>
                  <a:cs typeface="Calibri" pitchFamily="34" charset="0"/>
                </a:rPr>
                <a:t>New Zealand</a:t>
              </a:r>
            </a:p>
            <a:p>
              <a:pPr>
                <a:lnSpc>
                  <a:spcPct val="50000"/>
                </a:lnSpc>
                <a:spcBef>
                  <a:spcPct val="50000"/>
                </a:spcBef>
                <a:buClr>
                  <a:srgbClr val="FF0000"/>
                </a:buClr>
                <a:buFont typeface="Wingdings" pitchFamily="2" charset="2"/>
                <a:buChar char="§"/>
              </a:pPr>
              <a:r>
                <a:rPr lang="en-US" sz="1000" dirty="0" smtClean="0">
                  <a:solidFill>
                    <a:srgbClr val="000000"/>
                  </a:solidFill>
                  <a:latin typeface="Calibri" pitchFamily="34" charset="0"/>
                  <a:ea typeface="宋体" pitchFamily="2" charset="-122"/>
                  <a:cs typeface="Calibri" pitchFamily="34" charset="0"/>
                </a:rPr>
                <a:t>Vietna</a:t>
              </a:r>
              <a:r>
                <a:rPr lang="en-US" sz="1000" dirty="0">
                  <a:solidFill>
                    <a:srgbClr val="000000"/>
                  </a:solidFill>
                  <a:latin typeface="Calibri" pitchFamily="34" charset="0"/>
                  <a:ea typeface="宋体" pitchFamily="2" charset="-122"/>
                  <a:cs typeface="Calibri" pitchFamily="34" charset="0"/>
                </a:rPr>
                <a:t>m</a:t>
              </a:r>
            </a:p>
          </p:txBody>
        </p:sp>
        <p:sp>
          <p:nvSpPr>
            <p:cNvPr id="37900" name="Text Box 6"/>
            <p:cNvSpPr txBox="1">
              <a:spLocks noChangeArrowheads="1"/>
            </p:cNvSpPr>
            <p:nvPr/>
          </p:nvSpPr>
          <p:spPr bwMode="auto">
            <a:xfrm>
              <a:off x="5117767" y="4817567"/>
              <a:ext cx="1655761" cy="1488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174625" indent="-174625"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nSpc>
                  <a:spcPct val="50000"/>
                </a:lnSpc>
                <a:spcBef>
                  <a:spcPct val="50000"/>
                </a:spcBef>
                <a:buClr>
                  <a:srgbClr val="FF0000"/>
                </a:buClr>
                <a:buFont typeface="Wingdings" pitchFamily="2" charset="2"/>
                <a:buChar char="§"/>
              </a:pPr>
              <a:r>
                <a:rPr lang="en-US" altLang="zh-CN" sz="1000" dirty="0">
                  <a:solidFill>
                    <a:srgbClr val="000000"/>
                  </a:solidFill>
                  <a:latin typeface="Calibri" pitchFamily="34" charset="0"/>
                  <a:ea typeface="宋体" pitchFamily="2" charset="-122"/>
                  <a:cs typeface="Calibri" pitchFamily="34" charset="0"/>
                </a:rPr>
                <a:t>Argentina </a:t>
              </a:r>
            </a:p>
            <a:p>
              <a:pPr>
                <a:lnSpc>
                  <a:spcPct val="50000"/>
                </a:lnSpc>
                <a:spcBef>
                  <a:spcPct val="50000"/>
                </a:spcBef>
                <a:buClr>
                  <a:srgbClr val="FF0000"/>
                </a:buClr>
                <a:buFont typeface="Wingdings" pitchFamily="2" charset="2"/>
                <a:buChar char="§"/>
              </a:pPr>
              <a:r>
                <a:rPr lang="en-US" altLang="zh-CN" sz="1000" dirty="0">
                  <a:solidFill>
                    <a:srgbClr val="000000"/>
                  </a:solidFill>
                  <a:latin typeface="Calibri" pitchFamily="34" charset="0"/>
                  <a:ea typeface="宋体" pitchFamily="2" charset="-122"/>
                  <a:cs typeface="Calibri" pitchFamily="34" charset="0"/>
                </a:rPr>
                <a:t>Bolivia</a:t>
              </a:r>
            </a:p>
            <a:p>
              <a:pPr>
                <a:lnSpc>
                  <a:spcPct val="50000"/>
                </a:lnSpc>
                <a:spcBef>
                  <a:spcPct val="50000"/>
                </a:spcBef>
                <a:buClr>
                  <a:srgbClr val="FF0000"/>
                </a:buClr>
                <a:buFont typeface="Wingdings" pitchFamily="2" charset="2"/>
                <a:buChar char="§"/>
              </a:pPr>
              <a:r>
                <a:rPr lang="en-US" altLang="zh-CN" sz="1000" dirty="0" smtClean="0">
                  <a:solidFill>
                    <a:srgbClr val="000000"/>
                  </a:solidFill>
                  <a:latin typeface="Calibri" pitchFamily="34" charset="0"/>
                  <a:ea typeface="宋体" pitchFamily="2" charset="-122"/>
                  <a:cs typeface="Calibri" pitchFamily="34" charset="0"/>
                </a:rPr>
                <a:t>Chile </a:t>
              </a:r>
              <a:r>
                <a:rPr lang="en-US" altLang="zh-CN" sz="1000" baseline="30000" dirty="0" smtClean="0">
                  <a:solidFill>
                    <a:srgbClr val="000000"/>
                  </a:solidFill>
                  <a:latin typeface="Calibri" pitchFamily="34" charset="0"/>
                  <a:ea typeface="宋体" pitchFamily="2" charset="-122"/>
                  <a:cs typeface="Calibri" pitchFamily="34" charset="0"/>
                </a:rPr>
                <a:t>1</a:t>
              </a:r>
              <a:endParaRPr lang="en-US" altLang="zh-CN" sz="1000" dirty="0">
                <a:solidFill>
                  <a:srgbClr val="000000"/>
                </a:solidFill>
                <a:latin typeface="Calibri" pitchFamily="34" charset="0"/>
                <a:ea typeface="宋体" pitchFamily="2" charset="-122"/>
                <a:cs typeface="Calibri" pitchFamily="34" charset="0"/>
              </a:endParaRPr>
            </a:p>
            <a:p>
              <a:pPr>
                <a:lnSpc>
                  <a:spcPct val="50000"/>
                </a:lnSpc>
                <a:spcBef>
                  <a:spcPct val="50000"/>
                </a:spcBef>
                <a:buClr>
                  <a:srgbClr val="FF0000"/>
                </a:buClr>
                <a:buFont typeface="Wingdings" pitchFamily="2" charset="2"/>
                <a:buChar char="§"/>
              </a:pPr>
              <a:r>
                <a:rPr lang="en-US" altLang="zh-CN" sz="1000" dirty="0">
                  <a:solidFill>
                    <a:srgbClr val="000000"/>
                  </a:solidFill>
                  <a:latin typeface="Calibri" pitchFamily="34" charset="0"/>
                  <a:ea typeface="宋体" pitchFamily="2" charset="-122"/>
                  <a:cs typeface="Calibri" pitchFamily="34" charset="0"/>
                </a:rPr>
                <a:t>Colombia</a:t>
              </a:r>
            </a:p>
            <a:p>
              <a:pPr>
                <a:lnSpc>
                  <a:spcPct val="50000"/>
                </a:lnSpc>
                <a:spcBef>
                  <a:spcPct val="50000"/>
                </a:spcBef>
                <a:buClr>
                  <a:srgbClr val="FF0000"/>
                </a:buClr>
                <a:buFont typeface="Wingdings" pitchFamily="2" charset="2"/>
                <a:buChar char="§"/>
              </a:pPr>
              <a:r>
                <a:rPr lang="en-US" altLang="zh-CN" sz="1000" dirty="0">
                  <a:solidFill>
                    <a:srgbClr val="000000"/>
                  </a:solidFill>
                  <a:latin typeface="Calibri" pitchFamily="34" charset="0"/>
                  <a:ea typeface="宋体" pitchFamily="2" charset="-122"/>
                  <a:cs typeface="Calibri" pitchFamily="34" charset="0"/>
                </a:rPr>
                <a:t>Ecuador</a:t>
              </a:r>
            </a:p>
            <a:p>
              <a:pPr>
                <a:lnSpc>
                  <a:spcPct val="50000"/>
                </a:lnSpc>
                <a:spcBef>
                  <a:spcPct val="50000"/>
                </a:spcBef>
                <a:buClr>
                  <a:srgbClr val="FF0000"/>
                </a:buClr>
                <a:buFont typeface="Wingdings" pitchFamily="2" charset="2"/>
                <a:buChar char="§"/>
              </a:pPr>
              <a:r>
                <a:rPr lang="en-US" altLang="zh-CN" sz="1000" dirty="0">
                  <a:solidFill>
                    <a:srgbClr val="000000"/>
                  </a:solidFill>
                  <a:latin typeface="Calibri" pitchFamily="34" charset="0"/>
                  <a:ea typeface="宋体" pitchFamily="2" charset="-122"/>
                  <a:cs typeface="Calibri" pitchFamily="34" charset="0"/>
                </a:rPr>
                <a:t>Paraguay</a:t>
              </a:r>
            </a:p>
            <a:p>
              <a:pPr>
                <a:lnSpc>
                  <a:spcPct val="50000"/>
                </a:lnSpc>
                <a:spcBef>
                  <a:spcPct val="50000"/>
                </a:spcBef>
                <a:buClr>
                  <a:srgbClr val="FF0000"/>
                </a:buClr>
                <a:buFont typeface="Wingdings" pitchFamily="2" charset="2"/>
                <a:buChar char="§"/>
              </a:pPr>
              <a:r>
                <a:rPr lang="en-US" altLang="zh-CN" sz="1000" dirty="0">
                  <a:solidFill>
                    <a:srgbClr val="000000"/>
                  </a:solidFill>
                  <a:latin typeface="Calibri" pitchFamily="34" charset="0"/>
                  <a:ea typeface="宋体" pitchFamily="2" charset="-122"/>
                  <a:cs typeface="Calibri" pitchFamily="34" charset="0"/>
                </a:rPr>
                <a:t>Venezuela</a:t>
              </a:r>
              <a:endParaRPr lang="en-US" sz="1000" dirty="0">
                <a:solidFill>
                  <a:srgbClr val="000000"/>
                </a:solidFill>
                <a:latin typeface="Calibri" pitchFamily="34" charset="0"/>
                <a:ea typeface="宋体" pitchFamily="2" charset="-122"/>
                <a:cs typeface="Calibri" pitchFamily="34" charset="0"/>
              </a:endParaRPr>
            </a:p>
          </p:txBody>
        </p:sp>
        <p:sp>
          <p:nvSpPr>
            <p:cNvPr id="37901" name="Text Box 7"/>
            <p:cNvSpPr txBox="1">
              <a:spLocks noChangeArrowheads="1"/>
            </p:cNvSpPr>
            <p:nvPr/>
          </p:nvSpPr>
          <p:spPr bwMode="auto">
            <a:xfrm>
              <a:off x="4744675" y="3592637"/>
              <a:ext cx="2087565" cy="879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174625" indent="-174625"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nSpc>
                  <a:spcPct val="50000"/>
                </a:lnSpc>
                <a:spcBef>
                  <a:spcPct val="50000"/>
                </a:spcBef>
                <a:buClr>
                  <a:srgbClr val="FF0000"/>
                </a:buClr>
                <a:buFont typeface="Wingdings" pitchFamily="2" charset="2"/>
                <a:buChar char="§"/>
              </a:pPr>
              <a:r>
                <a:rPr lang="en-US" altLang="zh-CN" sz="1000" dirty="0">
                  <a:solidFill>
                    <a:srgbClr val="000000"/>
                  </a:solidFill>
                  <a:latin typeface="Calibri" pitchFamily="34" charset="0"/>
                  <a:ea typeface="宋体" pitchFamily="2" charset="-122"/>
                  <a:cs typeface="Calibri" pitchFamily="34" charset="0"/>
                </a:rPr>
                <a:t>Cuba</a:t>
              </a:r>
            </a:p>
            <a:p>
              <a:pPr>
                <a:lnSpc>
                  <a:spcPct val="50000"/>
                </a:lnSpc>
                <a:spcBef>
                  <a:spcPct val="50000"/>
                </a:spcBef>
                <a:buClr>
                  <a:srgbClr val="FF0000"/>
                </a:buClr>
                <a:buFont typeface="Wingdings" pitchFamily="2" charset="2"/>
                <a:buChar char="§"/>
              </a:pPr>
              <a:r>
                <a:rPr lang="en-US" altLang="zh-CN" sz="1000" dirty="0">
                  <a:solidFill>
                    <a:srgbClr val="000000"/>
                  </a:solidFill>
                  <a:latin typeface="Calibri" pitchFamily="34" charset="0"/>
                  <a:ea typeface="宋体" pitchFamily="2" charset="-122"/>
                  <a:cs typeface="Calibri" pitchFamily="34" charset="0"/>
                </a:rPr>
                <a:t>El </a:t>
              </a:r>
              <a:r>
                <a:rPr lang="en-US" altLang="zh-CN" sz="1000" dirty="0" smtClean="0">
                  <a:solidFill>
                    <a:srgbClr val="000000"/>
                  </a:solidFill>
                  <a:latin typeface="Calibri" pitchFamily="34" charset="0"/>
                  <a:ea typeface="宋体" pitchFamily="2" charset="-122"/>
                  <a:cs typeface="Calibri" pitchFamily="34" charset="0"/>
                </a:rPr>
                <a:t>Salvador</a:t>
              </a:r>
            </a:p>
            <a:p>
              <a:pPr>
                <a:lnSpc>
                  <a:spcPct val="50000"/>
                </a:lnSpc>
                <a:spcBef>
                  <a:spcPct val="50000"/>
                </a:spcBef>
                <a:buClr>
                  <a:srgbClr val="FF0000"/>
                </a:buClr>
                <a:buFont typeface="Wingdings" pitchFamily="2" charset="2"/>
                <a:buChar char="§"/>
              </a:pPr>
              <a:r>
                <a:rPr lang="en-US" altLang="zh-CN" sz="1000" dirty="0" smtClean="0">
                  <a:solidFill>
                    <a:srgbClr val="000000"/>
                  </a:solidFill>
                  <a:latin typeface="Calibri" pitchFamily="34" charset="0"/>
                  <a:ea typeface="宋体" pitchFamily="2" charset="-122"/>
                  <a:cs typeface="Calibri" pitchFamily="34" charset="0"/>
                </a:rPr>
                <a:t>Costa Rica </a:t>
              </a:r>
              <a:r>
                <a:rPr lang="en-US" altLang="zh-CN" sz="1000" baseline="30000" dirty="0">
                  <a:solidFill>
                    <a:srgbClr val="000000"/>
                  </a:solidFill>
                  <a:latin typeface="Calibri" pitchFamily="34" charset="0"/>
                  <a:ea typeface="宋体" pitchFamily="2" charset="-122"/>
                  <a:cs typeface="Calibri" pitchFamily="34" charset="0"/>
                </a:rPr>
                <a:t>1</a:t>
              </a:r>
            </a:p>
            <a:p>
              <a:pPr>
                <a:lnSpc>
                  <a:spcPct val="50000"/>
                </a:lnSpc>
                <a:spcBef>
                  <a:spcPct val="50000"/>
                </a:spcBef>
                <a:buClr>
                  <a:srgbClr val="FF0000"/>
                </a:buClr>
                <a:buFont typeface="Wingdings" pitchFamily="2" charset="2"/>
                <a:buChar char="§"/>
              </a:pPr>
              <a:r>
                <a:rPr lang="en-US" altLang="zh-CN" sz="1000" dirty="0" smtClean="0">
                  <a:solidFill>
                    <a:srgbClr val="000000"/>
                  </a:solidFill>
                  <a:latin typeface="Calibri" pitchFamily="34" charset="0"/>
                  <a:ea typeface="宋体" pitchFamily="2" charset="-122"/>
                  <a:cs typeface="Calibri" pitchFamily="34" charset="0"/>
                </a:rPr>
                <a:t>Panama </a:t>
              </a:r>
              <a:r>
                <a:rPr lang="en-US" altLang="zh-CN" sz="1000" baseline="30000" dirty="0" smtClean="0">
                  <a:solidFill>
                    <a:srgbClr val="000000"/>
                  </a:solidFill>
                  <a:latin typeface="Calibri" pitchFamily="34" charset="0"/>
                  <a:ea typeface="宋体" pitchFamily="2" charset="-122"/>
                  <a:cs typeface="Calibri" pitchFamily="34" charset="0"/>
                </a:rPr>
                <a:t>1</a:t>
              </a:r>
              <a:endParaRPr lang="en-US" altLang="zh-CN" sz="1000" baseline="30000" dirty="0">
                <a:solidFill>
                  <a:srgbClr val="000000"/>
                </a:solidFill>
                <a:latin typeface="Calibri" pitchFamily="34" charset="0"/>
                <a:ea typeface="宋体" pitchFamily="2" charset="-122"/>
                <a:cs typeface="Calibri" pitchFamily="34" charset="0"/>
              </a:endParaRPr>
            </a:p>
          </p:txBody>
        </p:sp>
        <p:sp>
          <p:nvSpPr>
            <p:cNvPr id="37902" name="Text Box 8"/>
            <p:cNvSpPr txBox="1">
              <a:spLocks noChangeArrowheads="1"/>
            </p:cNvSpPr>
            <p:nvPr/>
          </p:nvSpPr>
          <p:spPr bwMode="auto">
            <a:xfrm>
              <a:off x="6415847" y="2678634"/>
              <a:ext cx="2105581" cy="1558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174625" indent="-174625"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nSpc>
                  <a:spcPct val="50000"/>
                </a:lnSpc>
                <a:spcBef>
                  <a:spcPct val="50000"/>
                </a:spcBef>
                <a:buClr>
                  <a:srgbClr val="FF0000"/>
                </a:buClr>
                <a:buFont typeface="Wingdings" pitchFamily="2" charset="2"/>
                <a:buChar char="§"/>
              </a:pPr>
              <a:r>
                <a:rPr lang="en-US" altLang="zh-CN" sz="1000" dirty="0" smtClean="0">
                  <a:solidFill>
                    <a:srgbClr val="000000"/>
                  </a:solidFill>
                  <a:latin typeface="Calibri" pitchFamily="34" charset="0"/>
                  <a:ea typeface="宋体" pitchFamily="2" charset="-122"/>
                  <a:cs typeface="Calibri" pitchFamily="34" charset="0"/>
                </a:rPr>
                <a:t>European Union  </a:t>
              </a:r>
              <a:r>
                <a:rPr lang="en-US" altLang="zh-CN" sz="1000" baseline="30000" dirty="0" smtClean="0">
                  <a:solidFill>
                    <a:srgbClr val="000000"/>
                  </a:solidFill>
                  <a:latin typeface="Calibri" pitchFamily="34" charset="0"/>
                  <a:ea typeface="宋体" pitchFamily="2" charset="-122"/>
                  <a:cs typeface="Calibri" pitchFamily="34" charset="0"/>
                </a:rPr>
                <a:t>2</a:t>
              </a:r>
            </a:p>
            <a:p>
              <a:pPr marL="0" indent="0">
                <a:lnSpc>
                  <a:spcPct val="50000"/>
                </a:lnSpc>
                <a:spcBef>
                  <a:spcPct val="50000"/>
                </a:spcBef>
                <a:buClr>
                  <a:srgbClr val="FF0000"/>
                </a:buClr>
              </a:pPr>
              <a:endParaRPr lang="en-US" altLang="zh-CN" sz="1000" baseline="30000" dirty="0" smtClean="0">
                <a:solidFill>
                  <a:srgbClr val="000000"/>
                </a:solidFill>
                <a:latin typeface="Calibri" pitchFamily="34" charset="0"/>
                <a:ea typeface="宋体" pitchFamily="2" charset="-122"/>
                <a:cs typeface="Calibri" pitchFamily="34" charset="0"/>
              </a:endParaRPr>
            </a:p>
            <a:p>
              <a:pPr marL="0" indent="0">
                <a:lnSpc>
                  <a:spcPct val="50000"/>
                </a:lnSpc>
                <a:spcBef>
                  <a:spcPct val="50000"/>
                </a:spcBef>
                <a:buClr>
                  <a:srgbClr val="FF0000"/>
                </a:buClr>
              </a:pPr>
              <a:endParaRPr lang="en-US" altLang="zh-CN" sz="1000" baseline="30000" dirty="0">
                <a:solidFill>
                  <a:srgbClr val="000000"/>
                </a:solidFill>
                <a:latin typeface="Calibri" pitchFamily="34" charset="0"/>
                <a:ea typeface="宋体" pitchFamily="2" charset="-122"/>
                <a:cs typeface="Calibri" pitchFamily="34" charset="0"/>
              </a:endParaRPr>
            </a:p>
            <a:p>
              <a:pPr marL="0" indent="0">
                <a:lnSpc>
                  <a:spcPct val="50000"/>
                </a:lnSpc>
                <a:spcBef>
                  <a:spcPct val="50000"/>
                </a:spcBef>
                <a:buClr>
                  <a:srgbClr val="FF0000"/>
                </a:buClr>
              </a:pPr>
              <a:endParaRPr lang="en-US" altLang="zh-CN" sz="1000" dirty="0" smtClean="0">
                <a:solidFill>
                  <a:srgbClr val="000000"/>
                </a:solidFill>
                <a:latin typeface="Calibri" pitchFamily="34" charset="0"/>
                <a:ea typeface="宋体" pitchFamily="2" charset="-122"/>
                <a:cs typeface="Calibri" pitchFamily="34" charset="0"/>
              </a:endParaRPr>
            </a:p>
            <a:p>
              <a:pPr>
                <a:spcBef>
                  <a:spcPts val="0"/>
                </a:spcBef>
                <a:buClr>
                  <a:srgbClr val="FF0000"/>
                </a:buClr>
                <a:buFont typeface="Wingdings" pitchFamily="2" charset="2"/>
                <a:buChar char="§"/>
              </a:pPr>
              <a:r>
                <a:rPr lang="en-US" altLang="zh-CN" sz="1000" dirty="0" smtClean="0">
                  <a:solidFill>
                    <a:srgbClr val="000000"/>
                  </a:solidFill>
                  <a:latin typeface="Calibri" pitchFamily="34" charset="0"/>
                  <a:ea typeface="宋体" pitchFamily="2" charset="-122"/>
                  <a:cs typeface="Calibri" pitchFamily="34" charset="0"/>
                </a:rPr>
                <a:t>European Association of  free </a:t>
              </a:r>
              <a:r>
                <a:rPr lang="en-US" altLang="zh-CN" sz="1000" dirty="0">
                  <a:solidFill>
                    <a:srgbClr val="000000"/>
                  </a:solidFill>
                  <a:latin typeface="Calibri" pitchFamily="34" charset="0"/>
                  <a:ea typeface="宋体" pitchFamily="2" charset="-122"/>
                  <a:cs typeface="Calibri" pitchFamily="34" charset="0"/>
                </a:rPr>
                <a:t>Trade  (</a:t>
              </a:r>
              <a:r>
                <a:rPr lang="en-US" altLang="zh-CN" sz="1000" dirty="0" smtClean="0">
                  <a:solidFill>
                    <a:srgbClr val="000000"/>
                  </a:solidFill>
                  <a:latin typeface="Calibri" pitchFamily="34" charset="0"/>
                  <a:ea typeface="宋体" pitchFamily="2" charset="-122"/>
                  <a:cs typeface="Calibri" pitchFamily="34" charset="0"/>
                </a:rPr>
                <a:t>Iceland, Liechtenstein, Switzerland and Norway)</a:t>
              </a:r>
              <a:r>
                <a:rPr lang="en-US" altLang="zh-CN" sz="1000" baseline="30000" dirty="0">
                  <a:solidFill>
                    <a:srgbClr val="000000"/>
                  </a:solidFill>
                  <a:latin typeface="Calibri" pitchFamily="34" charset="0"/>
                  <a:ea typeface="宋体" pitchFamily="2" charset="-122"/>
                  <a:cs typeface="Calibri" pitchFamily="34" charset="0"/>
                </a:rPr>
                <a:t> 1</a:t>
              </a:r>
              <a:endParaRPr lang="en-US" altLang="zh-CN" sz="1000" dirty="0">
                <a:solidFill>
                  <a:srgbClr val="000000"/>
                </a:solidFill>
                <a:latin typeface="Calibri" pitchFamily="34" charset="0"/>
                <a:ea typeface="宋体" pitchFamily="2" charset="-122"/>
                <a:cs typeface="Calibri" pitchFamily="34" charset="0"/>
              </a:endParaRPr>
            </a:p>
          </p:txBody>
        </p:sp>
        <p:sp>
          <p:nvSpPr>
            <p:cNvPr id="37903" name="Text Box 9"/>
            <p:cNvSpPr txBox="1">
              <a:spLocks noChangeArrowheads="1"/>
            </p:cNvSpPr>
            <p:nvPr/>
          </p:nvSpPr>
          <p:spPr bwMode="auto">
            <a:xfrm>
              <a:off x="3966035" y="2889935"/>
              <a:ext cx="2303463" cy="669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174625" indent="-174625"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nSpc>
                  <a:spcPct val="50000"/>
                </a:lnSpc>
                <a:spcBef>
                  <a:spcPct val="50000"/>
                </a:spcBef>
                <a:buClr>
                  <a:srgbClr val="FF0000"/>
                </a:buClr>
                <a:buFont typeface="Wingdings" pitchFamily="2" charset="2"/>
                <a:buChar char="§"/>
              </a:pPr>
              <a:r>
                <a:rPr lang="en-US" altLang="zh-CN" sz="1000" dirty="0" smtClean="0">
                  <a:solidFill>
                    <a:srgbClr val="000000"/>
                  </a:solidFill>
                  <a:latin typeface="Calibri" pitchFamily="34" charset="0"/>
                  <a:ea typeface="宋体" pitchFamily="2" charset="-122"/>
                  <a:cs typeface="Calibri" pitchFamily="34" charset="0"/>
                </a:rPr>
                <a:t>Canada </a:t>
              </a:r>
              <a:r>
                <a:rPr lang="en-US" altLang="zh-CN" sz="1000" baseline="30000" dirty="0" smtClean="0">
                  <a:solidFill>
                    <a:srgbClr val="000000"/>
                  </a:solidFill>
                  <a:latin typeface="Calibri" pitchFamily="34" charset="0"/>
                  <a:ea typeface="宋体" pitchFamily="2" charset="-122"/>
                  <a:cs typeface="Calibri" pitchFamily="34" charset="0"/>
                </a:rPr>
                <a:t>1</a:t>
              </a:r>
              <a:endParaRPr lang="en-US" altLang="zh-CN" sz="1000" dirty="0">
                <a:solidFill>
                  <a:srgbClr val="000000"/>
                </a:solidFill>
                <a:latin typeface="Calibri" pitchFamily="34" charset="0"/>
                <a:ea typeface="宋体" pitchFamily="2" charset="-122"/>
                <a:cs typeface="Calibri" pitchFamily="34" charset="0"/>
              </a:endParaRPr>
            </a:p>
            <a:p>
              <a:pPr>
                <a:lnSpc>
                  <a:spcPct val="50000"/>
                </a:lnSpc>
                <a:spcBef>
                  <a:spcPct val="50000"/>
                </a:spcBef>
                <a:buClr>
                  <a:srgbClr val="FF0000"/>
                </a:buClr>
                <a:buFont typeface="Wingdings" pitchFamily="2" charset="2"/>
                <a:buChar char="§"/>
              </a:pPr>
              <a:r>
                <a:rPr lang="en-US" altLang="zh-CN" sz="1000" dirty="0">
                  <a:solidFill>
                    <a:srgbClr val="000000"/>
                  </a:solidFill>
                  <a:latin typeface="Calibri" pitchFamily="34" charset="0"/>
                  <a:ea typeface="宋体" pitchFamily="2" charset="-122"/>
                  <a:cs typeface="Calibri" pitchFamily="34" charset="0"/>
                </a:rPr>
                <a:t>United </a:t>
              </a:r>
              <a:r>
                <a:rPr lang="en-US" altLang="zh-CN" sz="1000" dirty="0" smtClean="0">
                  <a:solidFill>
                    <a:srgbClr val="000000"/>
                  </a:solidFill>
                  <a:latin typeface="Calibri" pitchFamily="34" charset="0"/>
                  <a:ea typeface="宋体" pitchFamily="2" charset="-122"/>
                  <a:cs typeface="Calibri" pitchFamily="34" charset="0"/>
                </a:rPr>
                <a:t>States</a:t>
              </a:r>
              <a:r>
                <a:rPr lang="en-US" altLang="zh-CN" sz="1000" baseline="30000" dirty="0">
                  <a:solidFill>
                    <a:srgbClr val="000000"/>
                  </a:solidFill>
                  <a:latin typeface="Calibri" pitchFamily="34" charset="0"/>
                  <a:ea typeface="宋体" pitchFamily="2" charset="-122"/>
                  <a:cs typeface="Calibri" pitchFamily="34" charset="0"/>
                </a:rPr>
                <a:t>1</a:t>
              </a:r>
            </a:p>
            <a:p>
              <a:pPr>
                <a:lnSpc>
                  <a:spcPct val="50000"/>
                </a:lnSpc>
                <a:spcBef>
                  <a:spcPct val="50000"/>
                </a:spcBef>
                <a:buClr>
                  <a:srgbClr val="FF0000"/>
                </a:buClr>
                <a:buFont typeface="Wingdings" pitchFamily="2" charset="2"/>
                <a:buChar char="§"/>
              </a:pPr>
              <a:r>
                <a:rPr lang="en-US" sz="1000" dirty="0" smtClean="0">
                  <a:solidFill>
                    <a:srgbClr val="000000"/>
                  </a:solidFill>
                  <a:latin typeface="Calibri" pitchFamily="34" charset="0"/>
                  <a:ea typeface="宋体" pitchFamily="2" charset="-122"/>
                  <a:cs typeface="Calibri" pitchFamily="34" charset="0"/>
                </a:rPr>
                <a:t>Mexico </a:t>
              </a:r>
              <a:r>
                <a:rPr lang="en-US" altLang="zh-CN" sz="1000" baseline="30000" dirty="0" smtClean="0">
                  <a:solidFill>
                    <a:srgbClr val="000000"/>
                  </a:solidFill>
                  <a:latin typeface="Calibri" pitchFamily="34" charset="0"/>
                  <a:ea typeface="宋体" pitchFamily="2" charset="-122"/>
                  <a:cs typeface="Calibri" pitchFamily="34" charset="0"/>
                </a:rPr>
                <a:t>1</a:t>
              </a:r>
              <a:endParaRPr lang="en-US" altLang="zh-CN" sz="1000" baseline="30000" dirty="0">
                <a:solidFill>
                  <a:srgbClr val="000000"/>
                </a:solidFill>
                <a:latin typeface="Calibri" pitchFamily="34" charset="0"/>
                <a:ea typeface="宋体" pitchFamily="2" charset="-122"/>
                <a:cs typeface="Calibri" pitchFamily="34" charset="0"/>
              </a:endParaRPr>
            </a:p>
          </p:txBody>
        </p:sp>
      </p:grpSp>
      <p:sp>
        <p:nvSpPr>
          <p:cNvPr id="37893" name="Text Box 5"/>
          <p:cNvSpPr txBox="1">
            <a:spLocks noChangeArrowheads="1"/>
          </p:cNvSpPr>
          <p:nvPr/>
        </p:nvSpPr>
        <p:spPr bwMode="auto">
          <a:xfrm>
            <a:off x="1115616" y="5613525"/>
            <a:ext cx="6896970" cy="541751"/>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lIns="0" rIns="0">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marL="228600" indent="-228600">
              <a:lnSpc>
                <a:spcPct val="110000"/>
              </a:lnSpc>
              <a:buAutoNum type="arabicParenBoth"/>
            </a:pPr>
            <a:r>
              <a:rPr lang="en-US" altLang="zh-CN" sz="900" dirty="0" smtClean="0">
                <a:solidFill>
                  <a:srgbClr val="000000"/>
                </a:solidFill>
                <a:latin typeface="Calibri" pitchFamily="34" charset="0"/>
                <a:ea typeface="宋体" pitchFamily="2" charset="-122"/>
              </a:rPr>
              <a:t>Trade agreements</a:t>
            </a:r>
          </a:p>
          <a:p>
            <a:pPr marL="228600" indent="-228600">
              <a:lnSpc>
                <a:spcPct val="110000"/>
              </a:lnSpc>
              <a:buAutoNum type="arabicParenBoth"/>
            </a:pPr>
            <a:r>
              <a:rPr lang="en-US" sz="900" dirty="0" smtClean="0">
                <a:solidFill>
                  <a:srgbClr val="000000"/>
                </a:solidFill>
                <a:latin typeface="Calibri" pitchFamily="34" charset="0"/>
                <a:ea typeface="宋体" pitchFamily="2" charset="-122"/>
              </a:rPr>
              <a:t>Trade Agreement. Besides , Peru has Investment bilateral agreements with Germany, Belgium, Luxemburg, Denmark, Spain, Finland, France, Holland, Italy, Portugal, United Kingdom, Check Republic, Sweden and Switzerland.</a:t>
            </a:r>
            <a:endParaRPr lang="en-US" sz="900" dirty="0">
              <a:solidFill>
                <a:srgbClr val="000000"/>
              </a:solidFill>
              <a:latin typeface="Calibri" pitchFamily="34" charset="0"/>
            </a:endParaRPr>
          </a:p>
        </p:txBody>
      </p:sp>
      <p:sp>
        <p:nvSpPr>
          <p:cNvPr id="37894" name="58 CuadroTexto"/>
          <p:cNvSpPr txBox="1">
            <a:spLocks noChangeArrowheads="1"/>
          </p:cNvSpPr>
          <p:nvPr/>
        </p:nvSpPr>
        <p:spPr bwMode="auto">
          <a:xfrm>
            <a:off x="468313" y="1273175"/>
            <a:ext cx="83518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endParaRPr lang="en-US" altLang="zh-CN" dirty="0">
              <a:solidFill>
                <a:srgbClr val="000000"/>
              </a:solidFill>
              <a:latin typeface="Calibri" pitchFamily="34" charset="0"/>
              <a:ea typeface="宋体" pitchFamily="2" charset="-122"/>
            </a:endParaRPr>
          </a:p>
        </p:txBody>
      </p:sp>
      <p:sp>
        <p:nvSpPr>
          <p:cNvPr id="37895" name="Rectangle 2"/>
          <p:cNvSpPr>
            <a:spLocks noChangeArrowheads="1"/>
          </p:cNvSpPr>
          <p:nvPr/>
        </p:nvSpPr>
        <p:spPr bwMode="auto">
          <a:xfrm>
            <a:off x="468313" y="1319213"/>
            <a:ext cx="85423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514350" indent="-514350">
              <a:spcBef>
                <a:spcPct val="50000"/>
              </a:spcBef>
            </a:pPr>
            <a:r>
              <a:rPr lang="en-US" altLang="zh-CN" b="1" dirty="0">
                <a:solidFill>
                  <a:srgbClr val="000000"/>
                </a:solidFill>
                <a:latin typeface="Calibri" pitchFamily="34" charset="0"/>
                <a:ea typeface="宋体" pitchFamily="2" charset="-122"/>
                <a:cs typeface="Calibri" pitchFamily="34" charset="0"/>
              </a:rPr>
              <a:t>Investment Agreements</a:t>
            </a:r>
          </a:p>
        </p:txBody>
      </p:sp>
      <p:sp>
        <p:nvSpPr>
          <p:cNvPr id="22" name="Rectangle 4"/>
          <p:cNvSpPr>
            <a:spLocks noChangeArrowheads="1"/>
          </p:cNvSpPr>
          <p:nvPr/>
        </p:nvSpPr>
        <p:spPr bwMode="auto">
          <a:xfrm>
            <a:off x="468313" y="6308725"/>
            <a:ext cx="8218487" cy="412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61950" lvl="1" indent="-188913" eaLnBrk="0" hangingPunct="0">
              <a:lnSpc>
                <a:spcPct val="80000"/>
              </a:lnSpc>
              <a:spcBef>
                <a:spcPts val="900"/>
              </a:spcBef>
              <a:buClr>
                <a:srgbClr val="ED3F09"/>
              </a:buClr>
              <a:buFont typeface="Wingdings" pitchFamily="2" charset="2"/>
              <a:buChar char="§"/>
            </a:pPr>
            <a:r>
              <a:rPr lang="en-US" sz="1300" dirty="0">
                <a:solidFill>
                  <a:srgbClr val="000000"/>
                </a:solidFill>
                <a:latin typeface="Calibri" pitchFamily="34" charset="0"/>
              </a:rPr>
              <a:t>It has also signed </a:t>
            </a:r>
            <a:r>
              <a:rPr lang="en-US" sz="1300" b="1" u="sng" dirty="0">
                <a:solidFill>
                  <a:srgbClr val="000000"/>
                </a:solidFill>
                <a:latin typeface="Calibri" pitchFamily="34" charset="0"/>
              </a:rPr>
              <a:t>8</a:t>
            </a:r>
            <a:r>
              <a:rPr lang="en-US" sz="1300" b="1" u="sng" dirty="0" smtClean="0">
                <a:solidFill>
                  <a:srgbClr val="000000"/>
                </a:solidFill>
                <a:latin typeface="Calibri" pitchFamily="34" charset="0"/>
              </a:rPr>
              <a:t> agreements </a:t>
            </a:r>
            <a:r>
              <a:rPr lang="en-US" sz="1300" dirty="0">
                <a:solidFill>
                  <a:srgbClr val="000000"/>
                </a:solidFill>
                <a:latin typeface="Calibri" pitchFamily="34" charset="0"/>
              </a:rPr>
              <a:t>to avoid double taxation with Andean Community, Brazil, </a:t>
            </a:r>
            <a:r>
              <a:rPr lang="en-US" sz="1300" dirty="0" smtClean="0">
                <a:solidFill>
                  <a:srgbClr val="000000"/>
                </a:solidFill>
                <a:latin typeface="Calibri" pitchFamily="34" charset="0"/>
              </a:rPr>
              <a:t>Chile, Canada, Korea, Mexico, Portugal and Switzerland. </a:t>
            </a:r>
            <a:endParaRPr lang="en-US" sz="1300" dirty="0">
              <a:solidFill>
                <a:srgbClr val="000000"/>
              </a:solidFill>
              <a:latin typeface="Calibri" pitchFamily="34" charset="0"/>
              <a:ea typeface="ＭＳ Ｐゴシック" pitchFamily="34" charset="-128"/>
              <a:cs typeface="Tahoma" pitchFamily="34" charset="0"/>
            </a:endParaRPr>
          </a:p>
        </p:txBody>
      </p:sp>
      <p:sp>
        <p:nvSpPr>
          <p:cNvPr id="37897" name="Text Box 17"/>
          <p:cNvSpPr txBox="1">
            <a:spLocks noChangeArrowheads="1"/>
          </p:cNvSpPr>
          <p:nvPr/>
        </p:nvSpPr>
        <p:spPr bwMode="auto">
          <a:xfrm>
            <a:off x="142875" y="227013"/>
            <a:ext cx="564356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lvl1pPr marL="355600" indent="-355600"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spcBef>
                <a:spcPct val="50000"/>
              </a:spcBef>
              <a:buFont typeface="Arial" charset="0"/>
              <a:buAutoNum type="arabicPeriod" startAt="2"/>
            </a:pPr>
            <a:r>
              <a:rPr lang="en-US" sz="2400" b="1" dirty="0">
                <a:effectLst>
                  <a:outerShdw blurRad="38100" dist="38100" dir="2700000" algn="tl">
                    <a:srgbClr val="000000">
                      <a:alpha val="43137"/>
                    </a:srgbClr>
                  </a:outerShdw>
                </a:effectLst>
                <a:latin typeface="Arial Narrow" pitchFamily="34" charset="0"/>
                <a:cs typeface="Tahoma" pitchFamily="34" charset="0"/>
              </a:rPr>
              <a:t>FRIENDLY</a:t>
            </a:r>
            <a:r>
              <a:rPr lang="en-US" b="1" dirty="0">
                <a:solidFill>
                  <a:srgbClr val="000000"/>
                </a:solidFill>
                <a:latin typeface="Calibri" pitchFamily="34" charset="0"/>
                <a:cs typeface="Calibri" pitchFamily="34" charset="0"/>
              </a:rPr>
              <a:t> </a:t>
            </a:r>
            <a:r>
              <a:rPr lang="en-US" sz="2400" b="1" dirty="0">
                <a:effectLst>
                  <a:outerShdw blurRad="38100" dist="38100" dir="2700000" algn="tl">
                    <a:srgbClr val="000000">
                      <a:alpha val="43137"/>
                    </a:srgbClr>
                  </a:outerShdw>
                </a:effectLst>
                <a:latin typeface="Arial Narrow" pitchFamily="34" charset="0"/>
                <a:cs typeface="Tahoma" pitchFamily="34" charset="0"/>
              </a:rPr>
              <a:t>INVESTMENT</a:t>
            </a:r>
            <a:r>
              <a:rPr lang="en-US" b="1" dirty="0">
                <a:solidFill>
                  <a:srgbClr val="000000"/>
                </a:solidFill>
                <a:latin typeface="Calibri" pitchFamily="34" charset="0"/>
                <a:cs typeface="Calibri" pitchFamily="34" charset="0"/>
              </a:rPr>
              <a:t> </a:t>
            </a:r>
            <a:r>
              <a:rPr lang="en-US" sz="2400" b="1" dirty="0">
                <a:effectLst>
                  <a:outerShdw blurRad="38100" dist="38100" dir="2700000" algn="tl">
                    <a:srgbClr val="000000">
                      <a:alpha val="43137"/>
                    </a:srgbClr>
                  </a:outerShdw>
                </a:effectLst>
                <a:latin typeface="Arial Narrow" pitchFamily="34" charset="0"/>
                <a:cs typeface="Tahoma" pitchFamily="34" charset="0"/>
              </a:rPr>
              <a:t>ENVIRONMENT</a:t>
            </a:r>
          </a:p>
        </p:txBody>
      </p:sp>
      <p:cxnSp>
        <p:nvCxnSpPr>
          <p:cNvPr id="16" name="15 Conector recto"/>
          <p:cNvCxnSpPr/>
          <p:nvPr/>
        </p:nvCxnSpPr>
        <p:spPr>
          <a:xfrm>
            <a:off x="323528" y="1772816"/>
            <a:ext cx="7000924" cy="158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53444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1 CuadroTexto"/>
          <p:cNvSpPr txBox="1">
            <a:spLocks noChangeArrowheads="1"/>
          </p:cNvSpPr>
          <p:nvPr/>
        </p:nvSpPr>
        <p:spPr bwMode="auto">
          <a:xfrm>
            <a:off x="2051720" y="2924944"/>
            <a:ext cx="6408712" cy="169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r>
              <a:rPr lang="en-US" sz="4200" b="1" cap="all" dirty="0" smtClean="0">
                <a:solidFill>
                  <a:schemeClr val="bg1"/>
                </a:solidFill>
                <a:latin typeface="Calibri" pitchFamily="34" charset="0"/>
                <a:cs typeface="Calibri" pitchFamily="34" charset="0"/>
              </a:rPr>
              <a:t>TRADE INTEGRATION POLICY  - MARKET ACCESS</a:t>
            </a:r>
            <a:endParaRPr lang="en-US" sz="4200" b="1" cap="all" dirty="0">
              <a:solidFill>
                <a:schemeClr val="bg1"/>
              </a:solidFill>
              <a:latin typeface="Calibri" pitchFamily="34" charset="0"/>
              <a:cs typeface="Calibri" pitchFamily="34" charset="0"/>
            </a:endParaRPr>
          </a:p>
          <a:p>
            <a:pPr eaLnBrk="1" hangingPunct="1"/>
            <a:endParaRPr lang="de-DE" dirty="0"/>
          </a:p>
        </p:txBody>
      </p:sp>
    </p:spTree>
    <p:extLst>
      <p:ext uri="{BB962C8B-B14F-4D97-AF65-F5344CB8AC3E}">
        <p14:creationId xmlns:p14="http://schemas.microsoft.com/office/powerpoint/2010/main" val="3099760414"/>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1 Gráfico"/>
          <p:cNvGraphicFramePr>
            <a:graphicFrameLocks/>
          </p:cNvGraphicFramePr>
          <p:nvPr>
            <p:extLst>
              <p:ext uri="{D42A27DB-BD31-4B8C-83A1-F6EECF244321}">
                <p14:modId xmlns:p14="http://schemas.microsoft.com/office/powerpoint/2010/main" val="3670626338"/>
              </p:ext>
            </p:extLst>
          </p:nvPr>
        </p:nvGraphicFramePr>
        <p:xfrm>
          <a:off x="251520" y="2780551"/>
          <a:ext cx="8280920" cy="3481788"/>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 Box 17"/>
          <p:cNvSpPr txBox="1">
            <a:spLocks noChangeArrowheads="1"/>
          </p:cNvSpPr>
          <p:nvPr/>
        </p:nvSpPr>
        <p:spPr bwMode="auto">
          <a:xfrm>
            <a:off x="142844" y="226995"/>
            <a:ext cx="5653292" cy="753733"/>
          </a:xfrm>
          <a:prstGeom prst="rect">
            <a:avLst/>
          </a:prstGeom>
          <a:noFill/>
          <a:ln w="9525" algn="ctr">
            <a:noFill/>
            <a:miter lim="800000"/>
            <a:headEnd/>
            <a:tailEnd/>
          </a:ln>
        </p:spPr>
        <p:txBody>
          <a:bodyPr anchor="ctr"/>
          <a:lstStyle/>
          <a:p>
            <a:pPr marL="457200" indent="-457200" eaLnBrk="1" hangingPunct="1">
              <a:spcBef>
                <a:spcPct val="50000"/>
              </a:spcBef>
              <a:buFont typeface="+mj-lt"/>
              <a:buAutoNum type="arabicPeriod" startAt="3"/>
            </a:pPr>
            <a:r>
              <a:rPr lang="en-US" sz="2400" b="1" dirty="0" smtClean="0">
                <a:effectLst>
                  <a:outerShdw blurRad="38100" dist="38100" dir="2700000" algn="tl">
                    <a:srgbClr val="000000">
                      <a:alpha val="43137"/>
                    </a:srgbClr>
                  </a:outerShdw>
                </a:effectLst>
                <a:latin typeface="Arial Narrow" pitchFamily="34" charset="0"/>
                <a:cs typeface="Tahoma" pitchFamily="34" charset="0"/>
              </a:rPr>
              <a:t>OPEN</a:t>
            </a:r>
            <a:r>
              <a:rPr lang="en-US" sz="2400" b="1" dirty="0" smtClean="0">
                <a:solidFill>
                  <a:srgbClr val="000000"/>
                </a:solidFill>
                <a:latin typeface="Calibri" pitchFamily="34" charset="0"/>
                <a:cs typeface="Calibri" pitchFamily="34" charset="0"/>
              </a:rPr>
              <a:t> </a:t>
            </a:r>
            <a:r>
              <a:rPr lang="en-US" sz="2400" b="1" dirty="0" smtClean="0">
                <a:effectLst>
                  <a:outerShdw blurRad="38100" dist="38100" dir="2700000" algn="tl">
                    <a:srgbClr val="000000">
                      <a:alpha val="43137"/>
                    </a:srgbClr>
                  </a:outerShdw>
                </a:effectLst>
                <a:latin typeface="Arial Narrow" pitchFamily="34" charset="0"/>
                <a:cs typeface="Tahoma" pitchFamily="34" charset="0"/>
              </a:rPr>
              <a:t>TRADE</a:t>
            </a:r>
            <a:r>
              <a:rPr lang="en-US" sz="2400" b="1" dirty="0" smtClean="0">
                <a:solidFill>
                  <a:srgbClr val="000000"/>
                </a:solidFill>
                <a:latin typeface="Calibri" pitchFamily="34" charset="0"/>
                <a:cs typeface="Calibri" pitchFamily="34" charset="0"/>
              </a:rPr>
              <a:t> </a:t>
            </a:r>
            <a:r>
              <a:rPr lang="en-US" sz="2400" b="1" dirty="0" smtClean="0">
                <a:effectLst>
                  <a:outerShdw blurRad="38100" dist="38100" dir="2700000" algn="tl">
                    <a:srgbClr val="000000">
                      <a:alpha val="43137"/>
                    </a:srgbClr>
                  </a:outerShdw>
                </a:effectLst>
                <a:latin typeface="Arial Narrow" pitchFamily="34" charset="0"/>
                <a:cs typeface="Tahoma" pitchFamily="34" charset="0"/>
              </a:rPr>
              <a:t>AND</a:t>
            </a:r>
            <a:r>
              <a:rPr lang="en-US" sz="2400" b="1" dirty="0" smtClean="0">
                <a:solidFill>
                  <a:srgbClr val="000000"/>
                </a:solidFill>
                <a:latin typeface="Calibri" pitchFamily="34" charset="0"/>
                <a:cs typeface="Calibri" pitchFamily="34" charset="0"/>
              </a:rPr>
              <a:t> </a:t>
            </a:r>
            <a:r>
              <a:rPr lang="en-US" sz="2400" b="1" dirty="0" smtClean="0">
                <a:effectLst>
                  <a:outerShdw blurRad="38100" dist="38100" dir="2700000" algn="tl">
                    <a:srgbClr val="000000">
                      <a:alpha val="43137"/>
                    </a:srgbClr>
                  </a:outerShdw>
                </a:effectLst>
                <a:latin typeface="Arial Narrow" pitchFamily="34" charset="0"/>
                <a:cs typeface="Tahoma" pitchFamily="34" charset="0"/>
              </a:rPr>
              <a:t>MARKET</a:t>
            </a:r>
            <a:r>
              <a:rPr lang="en-US" sz="2400" b="1" dirty="0" smtClean="0">
                <a:solidFill>
                  <a:srgbClr val="000000"/>
                </a:solidFill>
                <a:latin typeface="Calibri" pitchFamily="34" charset="0"/>
                <a:cs typeface="Calibri" pitchFamily="34" charset="0"/>
              </a:rPr>
              <a:t> </a:t>
            </a:r>
            <a:r>
              <a:rPr lang="en-US" sz="2400" b="1" dirty="0" smtClean="0">
                <a:effectLst>
                  <a:outerShdw blurRad="38100" dist="38100" dir="2700000" algn="tl">
                    <a:srgbClr val="000000">
                      <a:alpha val="43137"/>
                    </a:srgbClr>
                  </a:outerShdw>
                </a:effectLst>
                <a:latin typeface="Arial Narrow" pitchFamily="34" charset="0"/>
                <a:cs typeface="Tahoma" pitchFamily="34" charset="0"/>
              </a:rPr>
              <a:t>ACCESS</a:t>
            </a:r>
            <a:r>
              <a:rPr lang="en-US" sz="2400" b="1" dirty="0" smtClean="0">
                <a:solidFill>
                  <a:srgbClr val="000000"/>
                </a:solidFill>
                <a:latin typeface="Calibri" pitchFamily="34" charset="0"/>
                <a:cs typeface="Calibri" pitchFamily="34" charset="0"/>
              </a:rPr>
              <a:t>    </a:t>
            </a:r>
            <a:r>
              <a:rPr lang="en-US" sz="2400" b="1" dirty="0" smtClean="0">
                <a:effectLst>
                  <a:outerShdw blurRad="38100" dist="38100" dir="2700000" algn="tl">
                    <a:srgbClr val="000000">
                      <a:alpha val="43137"/>
                    </a:srgbClr>
                  </a:outerShdw>
                </a:effectLst>
                <a:latin typeface="Arial Narrow" pitchFamily="34" charset="0"/>
                <a:cs typeface="Tahoma" pitchFamily="34" charset="0"/>
              </a:rPr>
              <a:t>POLICY</a:t>
            </a:r>
            <a:endParaRPr lang="en-US" sz="2400" b="1" dirty="0">
              <a:effectLst>
                <a:outerShdw blurRad="38100" dist="38100" dir="2700000" algn="tl">
                  <a:srgbClr val="000000">
                    <a:alpha val="43137"/>
                  </a:srgbClr>
                </a:outerShdw>
              </a:effectLst>
              <a:latin typeface="Arial Narrow" pitchFamily="34" charset="0"/>
              <a:cs typeface="Tahoma" pitchFamily="34" charset="0"/>
            </a:endParaRPr>
          </a:p>
        </p:txBody>
      </p:sp>
      <p:sp>
        <p:nvSpPr>
          <p:cNvPr id="4" name="Rectangle 2"/>
          <p:cNvSpPr txBox="1">
            <a:spLocks noChangeArrowheads="1"/>
          </p:cNvSpPr>
          <p:nvPr/>
        </p:nvSpPr>
        <p:spPr bwMode="auto">
          <a:xfrm>
            <a:off x="395536" y="1500188"/>
            <a:ext cx="7632848" cy="5715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altLang="zh-TW" sz="2000" b="1" i="0" u="none" strike="noStrike" kern="0" cap="none" spc="0" normalizeH="0" baseline="0" noProof="0" dirty="0" smtClean="0">
                <a:ln>
                  <a:noFill/>
                </a:ln>
                <a:solidFill>
                  <a:schemeClr val="tx1"/>
                </a:solidFill>
                <a:effectLst/>
                <a:uLnTx/>
                <a:uFillTx/>
                <a:latin typeface="Arial Narrow" pitchFamily="34" charset="0"/>
                <a:ea typeface="PMingLiU"/>
                <a:cs typeface="Tahoma" pitchFamily="34" charset="0"/>
              </a:rPr>
              <a:t>An open trade policy sustained over time</a:t>
            </a:r>
            <a:endParaRPr kumimoji="0" lang="es-ES" altLang="zh-TW" sz="2000" b="1" i="0" u="none" strike="noStrike" kern="0" cap="none" spc="0" normalizeH="0" baseline="30000" noProof="0" dirty="0" smtClean="0">
              <a:ln>
                <a:noFill/>
              </a:ln>
              <a:solidFill>
                <a:schemeClr val="tx1"/>
              </a:solidFill>
              <a:effectLst/>
              <a:uLnTx/>
              <a:uFillTx/>
              <a:latin typeface="Arial Narrow" pitchFamily="34" charset="0"/>
              <a:ea typeface="PMingLiU"/>
              <a:cs typeface="Tahoma" pitchFamily="34" charset="0"/>
            </a:endParaRPr>
          </a:p>
        </p:txBody>
      </p:sp>
      <p:cxnSp>
        <p:nvCxnSpPr>
          <p:cNvPr id="5" name="4 Conector recto"/>
          <p:cNvCxnSpPr/>
          <p:nvPr/>
        </p:nvCxnSpPr>
        <p:spPr>
          <a:xfrm>
            <a:off x="467544" y="2060848"/>
            <a:ext cx="7000924" cy="158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5 CuadroTexto"/>
          <p:cNvSpPr txBox="1"/>
          <p:nvPr/>
        </p:nvSpPr>
        <p:spPr>
          <a:xfrm>
            <a:off x="539552" y="2401724"/>
            <a:ext cx="6928916" cy="276999"/>
          </a:xfrm>
          <a:prstGeom prst="rect">
            <a:avLst/>
          </a:prstGeom>
          <a:noFill/>
        </p:spPr>
        <p:txBody>
          <a:bodyPr wrap="square" rtlCol="0">
            <a:spAutoFit/>
          </a:bodyPr>
          <a:lstStyle/>
          <a:p>
            <a:r>
              <a:rPr lang="en-US" sz="1200" b="1" dirty="0"/>
              <a:t>Evolution of nominal and effective tariff; and tariff dispersion</a:t>
            </a:r>
            <a:r>
              <a:rPr lang="es-PE" sz="1200" b="1" dirty="0" smtClean="0">
                <a:latin typeface="Arial Narrow" pitchFamily="34" charset="0"/>
              </a:rPr>
              <a:t> 1993 – 2016 (*)</a:t>
            </a:r>
            <a:endParaRPr lang="es-PE" sz="1200" b="1" dirty="0">
              <a:latin typeface="Arial Narrow" pitchFamily="34" charset="0"/>
            </a:endParaRPr>
          </a:p>
        </p:txBody>
      </p:sp>
      <p:sp>
        <p:nvSpPr>
          <p:cNvPr id="7" name="1 CuadroTexto"/>
          <p:cNvSpPr txBox="1"/>
          <p:nvPr/>
        </p:nvSpPr>
        <p:spPr>
          <a:xfrm>
            <a:off x="251520" y="6076073"/>
            <a:ext cx="6703510" cy="37253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ES" sz="800" i="1" dirty="0" smtClean="0">
                <a:latin typeface="Arial" pitchFamily="34" charset="0"/>
                <a:cs typeface="Arial" pitchFamily="34" charset="0"/>
              </a:rPr>
              <a:t>(*) AS of </a:t>
            </a:r>
            <a:r>
              <a:rPr lang="es-ES" sz="800" i="1" dirty="0" err="1" smtClean="0">
                <a:latin typeface="Arial" pitchFamily="34" charset="0"/>
                <a:cs typeface="Arial" pitchFamily="34" charset="0"/>
              </a:rPr>
              <a:t>September</a:t>
            </a:r>
            <a:r>
              <a:rPr lang="es-ES" sz="800" i="1" dirty="0" smtClean="0">
                <a:latin typeface="Arial" pitchFamily="34" charset="0"/>
                <a:cs typeface="Arial" pitchFamily="34" charset="0"/>
              </a:rPr>
              <a:t> 2016</a:t>
            </a:r>
          </a:p>
          <a:p>
            <a:r>
              <a:rPr lang="es-ES" sz="800" i="1" dirty="0" err="1" smtClean="0">
                <a:latin typeface="Arial" pitchFamily="34" charset="0"/>
                <a:cs typeface="Arial" pitchFamily="34" charset="0"/>
              </a:rPr>
              <a:t>Source:MEF</a:t>
            </a:r>
            <a:endParaRPr lang="es-ES" sz="800" i="1" dirty="0" smtClean="0">
              <a:latin typeface="Arial" pitchFamily="34" charset="0"/>
              <a:cs typeface="Arial" pitchFamily="34" charset="0"/>
            </a:endParaRPr>
          </a:p>
          <a:p>
            <a:r>
              <a:rPr lang="es-ES" sz="800" i="1" u="sng" dirty="0" smtClean="0">
                <a:latin typeface="Arial" pitchFamily="34" charset="0"/>
                <a:cs typeface="Arial" pitchFamily="34" charset="0"/>
              </a:rPr>
              <a:t>Notes</a:t>
            </a:r>
            <a:r>
              <a:rPr lang="es-ES" sz="800" i="1" dirty="0">
                <a:latin typeface="Arial" pitchFamily="34" charset="0"/>
                <a:cs typeface="Arial" pitchFamily="34" charset="0"/>
              </a:rPr>
              <a:t>: </a:t>
            </a:r>
          </a:p>
          <a:p>
            <a:r>
              <a:rPr lang="es-ES" sz="800" i="1" dirty="0">
                <a:latin typeface="Arial" pitchFamily="34" charset="0"/>
                <a:cs typeface="Arial" pitchFamily="34" charset="0"/>
              </a:rPr>
              <a:t>1) </a:t>
            </a:r>
            <a:r>
              <a:rPr lang="es-ES" sz="800" i="1" dirty="0" smtClean="0">
                <a:latin typeface="Arial" pitchFamily="34" charset="0"/>
                <a:cs typeface="Arial" pitchFamily="34" charset="0"/>
              </a:rPr>
              <a:t>Affective Tariff= (Amount of total revenue Ad valoren CIF </a:t>
            </a:r>
            <a:r>
              <a:rPr lang="es-ES" sz="800" i="1" dirty="0">
                <a:latin typeface="Arial" pitchFamily="34" charset="0"/>
                <a:cs typeface="Arial" pitchFamily="34" charset="0"/>
              </a:rPr>
              <a:t>/ </a:t>
            </a:r>
            <a:r>
              <a:rPr lang="es-ES" sz="800" i="1" dirty="0" smtClean="0">
                <a:latin typeface="Arial" pitchFamily="34" charset="0"/>
                <a:cs typeface="Arial" pitchFamily="34" charset="0"/>
              </a:rPr>
              <a:t>Total Amount of CIF Imports)*</a:t>
            </a:r>
            <a:r>
              <a:rPr lang="es-ES" sz="800" i="1" dirty="0">
                <a:latin typeface="Arial" pitchFamily="34" charset="0"/>
                <a:cs typeface="Arial" pitchFamily="34" charset="0"/>
              </a:rPr>
              <a:t>100.</a:t>
            </a:r>
          </a:p>
          <a:p>
            <a:r>
              <a:rPr lang="es-ES" sz="800" i="1" dirty="0" smtClean="0">
                <a:latin typeface="Arial" pitchFamily="34" charset="0"/>
                <a:cs typeface="Arial" pitchFamily="34" charset="0"/>
              </a:rPr>
              <a:t>2)Tariff Dispersion</a:t>
            </a:r>
            <a:r>
              <a:rPr lang="es-ES" sz="800" i="1" baseline="0" dirty="0" smtClean="0">
                <a:latin typeface="Arial" pitchFamily="34" charset="0"/>
                <a:cs typeface="Arial" pitchFamily="34" charset="0"/>
              </a:rPr>
              <a:t>= Standard Deviation</a:t>
            </a:r>
            <a:endParaRPr lang="es-ES" sz="800" i="1" dirty="0">
              <a:latin typeface="Arial" pitchFamily="34" charset="0"/>
              <a:cs typeface="Arial"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idx="4294967295"/>
          </p:nvPr>
        </p:nvSpPr>
        <p:spPr bwMode="auto">
          <a:xfrm>
            <a:off x="467544" y="1412776"/>
            <a:ext cx="7429500" cy="36004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TW" sz="2000" b="1" dirty="0" smtClean="0">
                <a:solidFill>
                  <a:schemeClr val="tx1"/>
                </a:solidFill>
                <a:latin typeface="Calibri" pitchFamily="34" charset="0"/>
                <a:ea typeface="PMingLiU" pitchFamily="18" charset="-120"/>
                <a:cs typeface="Calibri" pitchFamily="34" charset="0"/>
              </a:rPr>
              <a:t>Reduced tariff structure with low tariff dispersion </a:t>
            </a:r>
            <a:endParaRPr lang="es-ES" sz="1000" b="1" dirty="0" smtClean="0">
              <a:solidFill>
                <a:schemeClr val="tx1"/>
              </a:solidFill>
              <a:latin typeface="Calibri" pitchFamily="34" charset="0"/>
              <a:ea typeface="PMingLiU" pitchFamily="18" charset="-120"/>
              <a:cs typeface="Calibri" pitchFamily="34" charset="0"/>
            </a:endParaRPr>
          </a:p>
        </p:txBody>
      </p:sp>
      <p:sp>
        <p:nvSpPr>
          <p:cNvPr id="39973" name="Text Box 46"/>
          <p:cNvSpPr txBox="1">
            <a:spLocks noChangeArrowheads="1"/>
          </p:cNvSpPr>
          <p:nvPr/>
        </p:nvSpPr>
        <p:spPr bwMode="auto">
          <a:xfrm>
            <a:off x="1619672" y="6106507"/>
            <a:ext cx="547260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r>
              <a:rPr lang="en-US" sz="1100" dirty="0" smtClean="0">
                <a:solidFill>
                  <a:srgbClr val="000000"/>
                </a:solidFill>
                <a:latin typeface="Calibri" pitchFamily="34" charset="0"/>
              </a:rPr>
              <a:t>Source</a:t>
            </a:r>
            <a:r>
              <a:rPr lang="en-US" sz="1100" dirty="0">
                <a:solidFill>
                  <a:srgbClr val="000000"/>
                </a:solidFill>
                <a:latin typeface="Calibri" pitchFamily="34" charset="0"/>
              </a:rPr>
              <a:t>: SUNAT – </a:t>
            </a:r>
            <a:r>
              <a:rPr lang="en-US" sz="1100" dirty="0" smtClean="0">
                <a:solidFill>
                  <a:srgbClr val="000000"/>
                </a:solidFill>
                <a:latin typeface="Calibri" pitchFamily="34" charset="0"/>
              </a:rPr>
              <a:t>MEF</a:t>
            </a:r>
            <a:endParaRPr lang="en-US" sz="1100" dirty="0">
              <a:solidFill>
                <a:srgbClr val="000000"/>
              </a:solidFill>
              <a:latin typeface="Calibri" pitchFamily="34" charset="0"/>
            </a:endParaRPr>
          </a:p>
        </p:txBody>
      </p:sp>
      <p:sp>
        <p:nvSpPr>
          <p:cNvPr id="39974" name="Text Box 17"/>
          <p:cNvSpPr txBox="1">
            <a:spLocks noChangeArrowheads="1"/>
          </p:cNvSpPr>
          <p:nvPr/>
        </p:nvSpPr>
        <p:spPr bwMode="auto">
          <a:xfrm>
            <a:off x="241300" y="252413"/>
            <a:ext cx="5338812"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lvl1pPr marL="457200" indent="-457200"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lnSpc>
                <a:spcPct val="90000"/>
              </a:lnSpc>
              <a:spcBef>
                <a:spcPts val="1800"/>
              </a:spcBef>
              <a:buClr>
                <a:srgbClr val="FFFFFF"/>
              </a:buClr>
            </a:pPr>
            <a:r>
              <a:rPr lang="en-US" sz="2400" b="1" dirty="0" smtClean="0">
                <a:effectLst>
                  <a:outerShdw blurRad="38100" dist="38100" dir="2700000" algn="tl">
                    <a:srgbClr val="000000">
                      <a:alpha val="43137"/>
                    </a:srgbClr>
                  </a:outerShdw>
                </a:effectLst>
                <a:latin typeface="Arial Narrow" pitchFamily="34" charset="0"/>
                <a:cs typeface="Tahoma" pitchFamily="34" charset="0"/>
              </a:rPr>
              <a:t>3. FRIENDLY</a:t>
            </a:r>
            <a:r>
              <a:rPr lang="en-US" b="1" dirty="0" smtClean="0">
                <a:solidFill>
                  <a:srgbClr val="000000"/>
                </a:solidFill>
                <a:latin typeface="Calibri" pitchFamily="34" charset="0"/>
                <a:cs typeface="Calibri" pitchFamily="34" charset="0"/>
              </a:rPr>
              <a:t> </a:t>
            </a:r>
            <a:r>
              <a:rPr lang="en-US" sz="2400" b="1" dirty="0">
                <a:effectLst>
                  <a:outerShdw blurRad="38100" dist="38100" dir="2700000" algn="tl">
                    <a:srgbClr val="000000">
                      <a:alpha val="43137"/>
                    </a:srgbClr>
                  </a:outerShdw>
                </a:effectLst>
                <a:latin typeface="Arial Narrow" pitchFamily="34" charset="0"/>
                <a:cs typeface="Tahoma" pitchFamily="34" charset="0"/>
              </a:rPr>
              <a:t>INVESTMENT</a:t>
            </a:r>
            <a:r>
              <a:rPr lang="en-US" b="1" dirty="0">
                <a:solidFill>
                  <a:srgbClr val="000000"/>
                </a:solidFill>
                <a:latin typeface="Calibri" pitchFamily="34" charset="0"/>
                <a:cs typeface="Calibri" pitchFamily="34" charset="0"/>
              </a:rPr>
              <a:t> </a:t>
            </a:r>
            <a:r>
              <a:rPr lang="en-US" sz="2400" b="1" dirty="0">
                <a:effectLst>
                  <a:outerShdw blurRad="38100" dist="38100" dir="2700000" algn="tl">
                    <a:srgbClr val="000000">
                      <a:alpha val="43137"/>
                    </a:srgbClr>
                  </a:outerShdw>
                </a:effectLst>
                <a:latin typeface="Arial Narrow" pitchFamily="34" charset="0"/>
                <a:cs typeface="Tahoma" pitchFamily="34" charset="0"/>
              </a:rPr>
              <a:t>ENVIRONMENT</a:t>
            </a:r>
          </a:p>
        </p:txBody>
      </p:sp>
      <p:graphicFrame>
        <p:nvGraphicFramePr>
          <p:cNvPr id="6" name="Group 95"/>
          <p:cNvGraphicFramePr>
            <a:graphicFrameLocks noGrp="1"/>
          </p:cNvGraphicFramePr>
          <p:nvPr>
            <p:extLst>
              <p:ext uri="{D42A27DB-BD31-4B8C-83A1-F6EECF244321}">
                <p14:modId xmlns:p14="http://schemas.microsoft.com/office/powerpoint/2010/main" val="518331104"/>
              </p:ext>
            </p:extLst>
          </p:nvPr>
        </p:nvGraphicFramePr>
        <p:xfrm>
          <a:off x="1547664" y="1926353"/>
          <a:ext cx="6070600" cy="3806903"/>
        </p:xfrm>
        <a:graphic>
          <a:graphicData uri="http://schemas.openxmlformats.org/drawingml/2006/table">
            <a:tbl>
              <a:tblPr/>
              <a:tblGrid>
                <a:gridCol w="1855788"/>
                <a:gridCol w="1644674"/>
                <a:gridCol w="2570138"/>
              </a:tblGrid>
              <a:tr h="428628">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zh-TW" sz="1600" b="1" i="0" u="none" strike="noStrike" cap="none" normalizeH="0" baseline="0" dirty="0" smtClean="0">
                          <a:ln>
                            <a:noFill/>
                          </a:ln>
                          <a:solidFill>
                            <a:schemeClr val="bg1"/>
                          </a:solidFill>
                          <a:effectLst/>
                          <a:latin typeface="Calibri" pitchFamily="34" charset="0"/>
                          <a:ea typeface="DFKai-SB" pitchFamily="65" charset="-120"/>
                          <a:cs typeface="Times New Roman" pitchFamily="18" charset="0"/>
                        </a:rPr>
                        <a:t>LEVELS OF</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zh-TW" sz="1600" b="1" i="0" u="none" strike="noStrike" cap="none" normalizeH="0" baseline="0" dirty="0" smtClean="0">
                          <a:ln>
                            <a:noFill/>
                          </a:ln>
                          <a:solidFill>
                            <a:schemeClr val="bg1"/>
                          </a:solidFill>
                          <a:effectLst/>
                          <a:latin typeface="Calibri" pitchFamily="34" charset="0"/>
                          <a:ea typeface="DFKai-SB" pitchFamily="65" charset="-120"/>
                          <a:cs typeface="Times New Roman" pitchFamily="18" charset="0"/>
                        </a:rPr>
                        <a:t> AD VALOREM</a:t>
                      </a:r>
                      <a:endParaRPr kumimoji="0" lang="en-US" altLang="zh-TW" sz="1600" b="1" i="0" u="none" strike="noStrike" cap="none" normalizeH="0" baseline="0" dirty="0" smtClean="0">
                        <a:ln>
                          <a:noFill/>
                        </a:ln>
                        <a:solidFill>
                          <a:schemeClr val="bg1"/>
                        </a:solidFill>
                        <a:effectLst/>
                        <a:latin typeface="Calibri" pitchFamily="34" charset="0"/>
                        <a:ea typeface="PMingLiU" pitchFamily="18" charset="-12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zh-TW" sz="1600" b="1" i="0" u="none" strike="noStrike" cap="none" normalizeH="0" baseline="0" dirty="0" smtClean="0">
                          <a:ln>
                            <a:noFill/>
                          </a:ln>
                          <a:solidFill>
                            <a:schemeClr val="bg1"/>
                          </a:solidFill>
                          <a:effectLst/>
                          <a:latin typeface="Calibri" pitchFamily="34" charset="0"/>
                          <a:ea typeface="DFKai-SB" pitchFamily="65" charset="-120"/>
                          <a:cs typeface="Times New Roman" pitchFamily="18" charset="0"/>
                        </a:rPr>
                        <a:t>TARIFF LINES </a:t>
                      </a:r>
                      <a:r>
                        <a:rPr kumimoji="0" lang="es-ES" altLang="zh-TW" sz="1000" b="1" i="0" u="none" strike="noStrike" cap="none" normalizeH="0" baseline="0" dirty="0" smtClean="0">
                          <a:ln>
                            <a:noFill/>
                          </a:ln>
                          <a:solidFill>
                            <a:schemeClr val="bg1"/>
                          </a:solidFill>
                          <a:effectLst/>
                          <a:latin typeface="Calibri" pitchFamily="34" charset="0"/>
                          <a:ea typeface="DFKai-SB" pitchFamily="65" charset="-120"/>
                          <a:cs typeface="Times New Roman" pitchFamily="18" charset="0"/>
                        </a:rPr>
                        <a:t>2/</a:t>
                      </a:r>
                      <a:endParaRPr kumimoji="0" lang="es-ES" altLang="zh-TW" sz="1000" b="1" i="0" u="none" strike="noStrike" cap="none" normalizeH="0" baseline="0" dirty="0" smtClean="0">
                        <a:ln>
                          <a:noFill/>
                        </a:ln>
                        <a:solidFill>
                          <a:schemeClr val="bg1"/>
                        </a:solidFill>
                        <a:effectLst/>
                        <a:latin typeface="Calibri" pitchFamily="34" charset="0"/>
                        <a:ea typeface="PMingLiU" pitchFamily="18" charset="-12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hMerge="1">
                  <a:txBody>
                    <a:bodyPr/>
                    <a:lstStyle/>
                    <a:p>
                      <a:endParaRPr lang="es-PE"/>
                    </a:p>
                  </a:txBody>
                  <a:tcPr/>
                </a:tc>
              </a:tr>
              <a:tr h="438157">
                <a:tc vMerge="1">
                  <a:txBody>
                    <a:bodyPr/>
                    <a:lstStyle/>
                    <a:p>
                      <a:endParaRPr lang="es-PE"/>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zh-TW" sz="1600" b="1" i="0" u="none" strike="noStrike" cap="none" normalizeH="0" baseline="0" dirty="0" smtClean="0">
                          <a:ln>
                            <a:noFill/>
                          </a:ln>
                          <a:solidFill>
                            <a:schemeClr val="bg1"/>
                          </a:solidFill>
                          <a:effectLst/>
                          <a:latin typeface="Calibri" pitchFamily="34" charset="0"/>
                          <a:ea typeface="DFKai-SB" pitchFamily="65" charset="-120"/>
                          <a:cs typeface="Times New Roman" pitchFamily="18" charset="0"/>
                        </a:rPr>
                        <a:t>NUMBER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dirty="0" smtClean="0">
                          <a:ln>
                            <a:noFill/>
                          </a:ln>
                          <a:solidFill>
                            <a:schemeClr val="bg1"/>
                          </a:solidFill>
                          <a:effectLst/>
                          <a:latin typeface="Calibri" pitchFamily="34" charset="0"/>
                          <a:ea typeface="DFKai-SB" pitchFamily="65" charset="-120"/>
                          <a:cs typeface="Times New Roman" pitchFamily="18" charset="0"/>
                        </a:rPr>
                        <a:t>PROPORTION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r>
              <a:tr h="3651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dirty="0" smtClean="0">
                          <a:ln>
                            <a:noFill/>
                          </a:ln>
                          <a:solidFill>
                            <a:schemeClr val="tx1"/>
                          </a:solidFill>
                          <a:effectLst/>
                          <a:latin typeface="Arial Narrow" pitchFamily="34" charset="0"/>
                          <a:ea typeface="PMingLiU"/>
                          <a:cs typeface="PMingLiU"/>
                        </a:rPr>
                        <a:t>0</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zh-TW" sz="1600" b="0" i="0" u="none" strike="noStrike" cap="none" normalizeH="0" baseline="0" dirty="0" smtClean="0">
                          <a:ln>
                            <a:noFill/>
                          </a:ln>
                          <a:solidFill>
                            <a:schemeClr val="tx1"/>
                          </a:solidFill>
                          <a:effectLst/>
                          <a:latin typeface="Arial Narrow" pitchFamily="34" charset="0"/>
                          <a:ea typeface="DFKai-SB"/>
                          <a:cs typeface="Times New Roman" pitchFamily="18" charset="0"/>
                        </a:rPr>
                        <a:t>4,224</a:t>
                      </a:r>
                      <a:endParaRPr kumimoji="0" lang="es-ES" altLang="zh-TW" sz="1600" b="0" i="0" u="none" strike="noStrike" cap="none" normalizeH="0" baseline="0" dirty="0" smtClean="0">
                        <a:ln>
                          <a:noFill/>
                        </a:ln>
                        <a:solidFill>
                          <a:schemeClr val="tx1"/>
                        </a:solidFill>
                        <a:effectLst/>
                        <a:latin typeface="Arial Narrow" pitchFamily="34" charset="0"/>
                        <a:ea typeface="PMingLiU"/>
                        <a:cs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tx1"/>
                          </a:solidFill>
                          <a:effectLst/>
                          <a:latin typeface="Arial Narrow" pitchFamily="34" charset="0"/>
                          <a:ea typeface="DFKai-SB"/>
                          <a:cs typeface="Times New Roman" pitchFamily="18" charset="0"/>
                        </a:rPr>
                        <a:t>55.9%</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667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dirty="0" smtClean="0">
                          <a:ln>
                            <a:noFill/>
                          </a:ln>
                          <a:solidFill>
                            <a:schemeClr val="tx1"/>
                          </a:solidFill>
                          <a:effectLst/>
                          <a:latin typeface="Arial Narrow" pitchFamily="34" charset="0"/>
                          <a:ea typeface="PMingLiU"/>
                          <a:cs typeface="PMingLiU"/>
                        </a:rPr>
                        <a:t>6%</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zh-TW" sz="1600" b="0" i="0" u="none" strike="noStrike" cap="none" normalizeH="0" baseline="0" dirty="0" smtClean="0">
                          <a:ln>
                            <a:noFill/>
                          </a:ln>
                          <a:solidFill>
                            <a:schemeClr val="tx1"/>
                          </a:solidFill>
                          <a:effectLst/>
                          <a:latin typeface="Arial Narrow" pitchFamily="34" charset="0"/>
                          <a:ea typeface="DFKai-SB"/>
                          <a:cs typeface="Times New Roman" pitchFamily="18" charset="0"/>
                        </a:rPr>
                        <a:t>2,538</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tx1"/>
                          </a:solidFill>
                          <a:effectLst/>
                          <a:latin typeface="Arial Narrow" pitchFamily="34" charset="0"/>
                          <a:ea typeface="DFKai-SB"/>
                          <a:cs typeface="Times New Roman" pitchFamily="18" charset="0"/>
                        </a:rPr>
                        <a:t>33.6%</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651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dirty="0" smtClean="0">
                          <a:ln>
                            <a:noFill/>
                          </a:ln>
                          <a:solidFill>
                            <a:schemeClr val="tx1"/>
                          </a:solidFill>
                          <a:effectLst/>
                          <a:latin typeface="Arial Narrow" pitchFamily="34" charset="0"/>
                          <a:ea typeface="PMingLiU"/>
                          <a:cs typeface="PMingLiU"/>
                        </a:rPr>
                        <a:t>11%</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altLang="zh-TW" sz="1600" b="0" i="0" u="none" strike="noStrike" cap="none" normalizeH="0" baseline="0" dirty="0" smtClean="0">
                          <a:ln>
                            <a:noFill/>
                          </a:ln>
                          <a:solidFill>
                            <a:schemeClr val="tx1"/>
                          </a:solidFill>
                          <a:effectLst/>
                          <a:latin typeface="Arial Narrow" pitchFamily="34" charset="0"/>
                          <a:ea typeface="PMingLiU"/>
                          <a:cs typeface="Times New Roman" pitchFamily="18" charset="0"/>
                        </a:rPr>
                        <a:t>792</a:t>
                      </a:r>
                      <a:endParaRPr kumimoji="0" lang="es-ES" altLang="zh-TW" sz="1600" b="0" i="0" u="none" strike="noStrike" cap="none" normalizeH="0" baseline="0" dirty="0" smtClean="0">
                        <a:ln>
                          <a:noFill/>
                        </a:ln>
                        <a:solidFill>
                          <a:schemeClr val="tx1"/>
                        </a:solidFill>
                        <a:effectLst/>
                        <a:latin typeface="Arial Narrow" pitchFamily="34" charset="0"/>
                        <a:ea typeface="PMingLiU"/>
                        <a:cs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tx1"/>
                          </a:solidFill>
                          <a:effectLst/>
                          <a:latin typeface="Arial Narrow" pitchFamily="34" charset="0"/>
                          <a:ea typeface="DFKai-SB"/>
                          <a:cs typeface="Times New Roman" pitchFamily="18" charset="0"/>
                        </a:rPr>
                        <a:t>10.5%</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1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1" i="0" u="none" strike="noStrike" cap="none" normalizeH="0" baseline="0" dirty="0" smtClean="0">
                          <a:ln>
                            <a:noFill/>
                          </a:ln>
                          <a:solidFill>
                            <a:schemeClr val="tx1"/>
                          </a:solidFill>
                          <a:effectLst/>
                          <a:latin typeface="Arial Narrow" pitchFamily="34" charset="0"/>
                          <a:ea typeface="PMingLiU"/>
                          <a:cs typeface="PMingLiU"/>
                        </a:rPr>
                        <a:t>Total</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FBFB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1" i="0" u="none" strike="noStrike" cap="none" normalizeH="0" baseline="0" dirty="0" smtClean="0">
                          <a:ln>
                            <a:noFill/>
                          </a:ln>
                          <a:solidFill>
                            <a:schemeClr val="tx1"/>
                          </a:solidFill>
                          <a:effectLst/>
                          <a:latin typeface="Arial Narrow" pitchFamily="34" charset="0"/>
                          <a:ea typeface="PMingLiU"/>
                          <a:cs typeface="PMingLiU"/>
                        </a:rPr>
                        <a:t>7,554</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FBFB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1" i="0" u="none" strike="noStrike" cap="none" normalizeH="0" baseline="0" dirty="0" smtClean="0">
                          <a:ln>
                            <a:noFill/>
                          </a:ln>
                          <a:solidFill>
                            <a:schemeClr val="tx1"/>
                          </a:solidFill>
                          <a:effectLst/>
                          <a:latin typeface="Arial Narrow" pitchFamily="34" charset="0"/>
                          <a:ea typeface="PMingLiU"/>
                          <a:cs typeface="PMingLiU"/>
                        </a:rPr>
                        <a:t>100 %</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FBFBF"/>
                    </a:solidFill>
                  </a:tcPr>
                </a:tc>
              </a:tr>
              <a:tr h="492146">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altLang="zh-TW" sz="1600" b="1" i="0" u="none" strike="noStrike" cap="none" normalizeH="0" baseline="0" dirty="0" smtClean="0">
                          <a:ln>
                            <a:noFill/>
                          </a:ln>
                          <a:solidFill>
                            <a:schemeClr val="bg1"/>
                          </a:solidFill>
                          <a:effectLst/>
                          <a:latin typeface="Calibri" pitchFamily="34" charset="0"/>
                          <a:ea typeface="DFKai-SB" pitchFamily="65" charset="-120"/>
                          <a:cs typeface="Times New Roman" pitchFamily="18" charset="0"/>
                        </a:rPr>
                        <a:t>EFFECTIVE AVERAGE TARIFF %</a:t>
                      </a:r>
                      <a:endParaRPr kumimoji="0" lang="en-US" altLang="zh-TW" sz="1600" b="1" i="0" u="none" strike="noStrike" cap="none" normalizeH="0" baseline="0" dirty="0" smtClean="0">
                        <a:ln>
                          <a:noFill/>
                        </a:ln>
                        <a:solidFill>
                          <a:schemeClr val="bg1"/>
                        </a:solidFill>
                        <a:effectLst/>
                        <a:latin typeface="Calibri" pitchFamily="34" charset="0"/>
                        <a:ea typeface="DFKai-SB" pitchFamily="65" charset="-12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95959"/>
                    </a:solidFill>
                  </a:tcPr>
                </a:tc>
                <a:tc hMerge="1">
                  <a:txBody>
                    <a:bodyPr/>
                    <a:lstStyle/>
                    <a:p>
                      <a:endParaRPr lang="es-PE"/>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1" i="0" u="none" strike="noStrike" cap="none" normalizeH="0" baseline="0" dirty="0" smtClean="0">
                          <a:ln>
                            <a:noFill/>
                          </a:ln>
                          <a:solidFill>
                            <a:schemeClr val="bg1"/>
                          </a:solidFill>
                          <a:effectLst/>
                          <a:latin typeface="Arial Narrow" pitchFamily="34" charset="0"/>
                          <a:ea typeface="PMingLiU"/>
                          <a:cs typeface="PMingLiU"/>
                        </a:rPr>
                        <a:t>3.2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95959"/>
                    </a:solidFill>
                  </a:tcPr>
                </a:tc>
              </a:tr>
              <a:tr h="492146">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altLang="zh-TW" sz="1600" b="1" i="0" u="none" strike="noStrike" kern="1200" cap="none" normalizeH="0" baseline="0" dirty="0" smtClean="0">
                          <a:ln>
                            <a:noFill/>
                          </a:ln>
                          <a:solidFill>
                            <a:schemeClr val="bg1"/>
                          </a:solidFill>
                          <a:effectLst/>
                          <a:latin typeface="Calibri" pitchFamily="34" charset="0"/>
                          <a:ea typeface="DFKai-SB" pitchFamily="65" charset="-120"/>
                          <a:cs typeface="Times New Roman" pitchFamily="18" charset="0"/>
                        </a:rPr>
                        <a:t>EFFECTIVE</a:t>
                      </a:r>
                      <a:r>
                        <a:rPr kumimoji="0" lang="es-ES" altLang="zh-TW" sz="1600" b="1" i="0" u="none" strike="noStrike" cap="none" normalizeH="0" baseline="0" dirty="0" smtClean="0">
                          <a:ln>
                            <a:noFill/>
                          </a:ln>
                          <a:solidFill>
                            <a:schemeClr val="bg1"/>
                          </a:solidFill>
                          <a:effectLst/>
                          <a:latin typeface="Arial Narrow" pitchFamily="34" charset="0"/>
                          <a:ea typeface="DFKai-SB"/>
                          <a:cs typeface="Times New Roman" pitchFamily="18" charset="0"/>
                        </a:rPr>
                        <a:t> </a:t>
                      </a:r>
                      <a:r>
                        <a:rPr kumimoji="0" lang="es-ES" altLang="zh-TW" sz="1600" b="1" i="0" u="none" strike="noStrike" kern="1200" cap="none" normalizeH="0" baseline="0" dirty="0" smtClean="0">
                          <a:ln>
                            <a:noFill/>
                          </a:ln>
                          <a:solidFill>
                            <a:schemeClr val="bg1"/>
                          </a:solidFill>
                          <a:effectLst/>
                          <a:latin typeface="Calibri" pitchFamily="34" charset="0"/>
                          <a:ea typeface="DFKai-SB" pitchFamily="65" charset="-120"/>
                          <a:cs typeface="Times New Roman" pitchFamily="18" charset="0"/>
                        </a:rPr>
                        <a:t>TARIFF </a:t>
                      </a:r>
                      <a:r>
                        <a:rPr kumimoji="0" lang="es-ES" altLang="zh-TW" sz="1600" b="1" i="0" u="none" strike="noStrike" cap="none" normalizeH="0" baseline="0" dirty="0" smtClean="0">
                          <a:ln>
                            <a:noFill/>
                          </a:ln>
                          <a:solidFill>
                            <a:schemeClr val="bg1"/>
                          </a:solidFill>
                          <a:effectLst/>
                          <a:latin typeface="Arial Narrow" pitchFamily="34" charset="0"/>
                          <a:ea typeface="DFKai-SB"/>
                          <a:cs typeface="Times New Roman" pitchFamily="18" charset="0"/>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95959"/>
                    </a:solidFill>
                  </a:tcPr>
                </a:tc>
                <a:tc hMerge="1">
                  <a:txBody>
                    <a:bodyPr/>
                    <a:lstStyle/>
                    <a:p>
                      <a:endParaRPr lang="es-PE"/>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1" i="0" u="none" strike="noStrike" cap="none" normalizeH="0" baseline="0" dirty="0" smtClean="0">
                          <a:ln>
                            <a:noFill/>
                          </a:ln>
                          <a:solidFill>
                            <a:schemeClr val="bg1"/>
                          </a:solidFill>
                          <a:effectLst/>
                          <a:latin typeface="Arial Narrow" pitchFamily="34" charset="0"/>
                          <a:ea typeface="PMingLiU"/>
                          <a:cs typeface="PMingLiU"/>
                        </a:rPr>
                        <a:t>1.1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95959"/>
                    </a:solidFill>
                  </a:tcPr>
                </a:tc>
              </a:tr>
              <a:tr h="493738">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600" b="1" i="0" u="none" strike="noStrike" cap="none" normalizeH="0" baseline="0" dirty="0" smtClean="0">
                          <a:ln>
                            <a:noFill/>
                          </a:ln>
                          <a:solidFill>
                            <a:schemeClr val="bg1"/>
                          </a:solidFill>
                          <a:effectLst/>
                          <a:latin typeface="Calibri" pitchFamily="34" charset="0"/>
                          <a:ea typeface="PMingLiU" pitchFamily="18" charset="-120"/>
                          <a:cs typeface="Arial" charset="0"/>
                        </a:rPr>
                        <a:t>STANDARD DEVIATION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95959"/>
                    </a:solidFill>
                  </a:tcPr>
                </a:tc>
                <a:tc hMerge="1">
                  <a:txBody>
                    <a:bodyPr/>
                    <a:lstStyle/>
                    <a:p>
                      <a:endParaRPr lang="es-PE"/>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1" i="0" u="none" strike="noStrike" cap="none" normalizeH="0" baseline="0" dirty="0" smtClean="0">
                          <a:ln>
                            <a:noFill/>
                          </a:ln>
                          <a:solidFill>
                            <a:schemeClr val="bg1"/>
                          </a:solidFill>
                          <a:effectLst/>
                          <a:latin typeface="Arial Narrow" pitchFamily="34" charset="0"/>
                          <a:ea typeface="PMingLiU"/>
                          <a:cs typeface="PMingLiU"/>
                        </a:rPr>
                        <a:t>3.8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95959"/>
                    </a:solidFill>
                  </a:tcPr>
                </a:tc>
              </a:tr>
            </a:tbl>
          </a:graphicData>
        </a:graphic>
      </p:graphicFrame>
    </p:spTree>
    <p:extLst>
      <p:ext uri="{BB962C8B-B14F-4D97-AF65-F5344CB8AC3E}">
        <p14:creationId xmlns:p14="http://schemas.microsoft.com/office/powerpoint/2010/main" val="21237360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599" t="22061" r="3362" b="19067"/>
          <a:stretch/>
        </p:blipFill>
        <p:spPr bwMode="auto">
          <a:xfrm>
            <a:off x="300335" y="2636604"/>
            <a:ext cx="7610275" cy="34427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968" name="Text Box 17"/>
          <p:cNvSpPr txBox="1">
            <a:spLocks noChangeArrowheads="1"/>
          </p:cNvSpPr>
          <p:nvPr/>
        </p:nvSpPr>
        <p:spPr bwMode="auto">
          <a:xfrm>
            <a:off x="138113" y="227013"/>
            <a:ext cx="5643562"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lvl1pPr marL="457200" indent="-457200"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marL="0" indent="0" eaLnBrk="1" hangingPunct="1">
              <a:spcBef>
                <a:spcPct val="50000"/>
              </a:spcBef>
            </a:pPr>
            <a:r>
              <a:rPr lang="en-US" sz="2400" b="1" dirty="0">
                <a:latin typeface="+mn-lt"/>
                <a:cs typeface="Tahoma" pitchFamily="34" charset="0"/>
              </a:rPr>
              <a:t>OPEN</a:t>
            </a:r>
            <a:r>
              <a:rPr lang="en-US" sz="2400" b="1" dirty="0">
                <a:solidFill>
                  <a:srgbClr val="000000"/>
                </a:solidFill>
                <a:latin typeface="+mn-lt"/>
                <a:cs typeface="Calibri" pitchFamily="34" charset="0"/>
              </a:rPr>
              <a:t> </a:t>
            </a:r>
            <a:r>
              <a:rPr lang="en-US" sz="2400" b="1" dirty="0">
                <a:latin typeface="+mn-lt"/>
                <a:cs typeface="Tahoma" pitchFamily="34" charset="0"/>
              </a:rPr>
              <a:t>TRADE</a:t>
            </a:r>
            <a:r>
              <a:rPr lang="en-US" sz="2400" b="1" dirty="0">
                <a:solidFill>
                  <a:srgbClr val="000000"/>
                </a:solidFill>
                <a:latin typeface="+mn-lt"/>
                <a:cs typeface="Calibri" pitchFamily="34" charset="0"/>
              </a:rPr>
              <a:t> </a:t>
            </a:r>
            <a:r>
              <a:rPr lang="en-US" sz="2400" b="1" dirty="0">
                <a:latin typeface="+mn-lt"/>
                <a:cs typeface="Tahoma" pitchFamily="34" charset="0"/>
              </a:rPr>
              <a:t>AND</a:t>
            </a:r>
            <a:r>
              <a:rPr lang="en-US" sz="2400" b="1" dirty="0">
                <a:solidFill>
                  <a:srgbClr val="000000"/>
                </a:solidFill>
                <a:latin typeface="+mn-lt"/>
                <a:cs typeface="Calibri" pitchFamily="34" charset="0"/>
              </a:rPr>
              <a:t> </a:t>
            </a:r>
            <a:r>
              <a:rPr lang="en-US" sz="2400" b="1" dirty="0">
                <a:latin typeface="+mn-lt"/>
                <a:cs typeface="Tahoma" pitchFamily="34" charset="0"/>
              </a:rPr>
              <a:t>MARKET</a:t>
            </a:r>
            <a:r>
              <a:rPr lang="en-US" sz="2400" b="1" dirty="0">
                <a:solidFill>
                  <a:srgbClr val="000000"/>
                </a:solidFill>
                <a:latin typeface="+mn-lt"/>
                <a:cs typeface="Calibri" pitchFamily="34" charset="0"/>
              </a:rPr>
              <a:t> </a:t>
            </a:r>
            <a:r>
              <a:rPr lang="en-US" sz="2400" b="1" dirty="0">
                <a:latin typeface="+mn-lt"/>
                <a:cs typeface="Tahoma" pitchFamily="34" charset="0"/>
              </a:rPr>
              <a:t>ACCESS</a:t>
            </a:r>
            <a:r>
              <a:rPr lang="en-US" sz="2400" b="1" dirty="0">
                <a:solidFill>
                  <a:srgbClr val="000000"/>
                </a:solidFill>
                <a:latin typeface="+mn-lt"/>
                <a:cs typeface="Calibri" pitchFamily="34" charset="0"/>
              </a:rPr>
              <a:t> </a:t>
            </a:r>
            <a:r>
              <a:rPr lang="en-US" sz="2400" b="1" dirty="0">
                <a:latin typeface="+mn-lt"/>
                <a:cs typeface="Tahoma" pitchFamily="34" charset="0"/>
              </a:rPr>
              <a:t>POLICY</a:t>
            </a:r>
          </a:p>
        </p:txBody>
      </p:sp>
      <p:sp>
        <p:nvSpPr>
          <p:cNvPr id="40969" name="Rectangle 83"/>
          <p:cNvSpPr>
            <a:spLocks noChangeArrowheads="1"/>
          </p:cNvSpPr>
          <p:nvPr/>
        </p:nvSpPr>
        <p:spPr bwMode="auto">
          <a:xfrm>
            <a:off x="254000" y="1412875"/>
            <a:ext cx="83899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US" altLang="zh-CN" b="1" dirty="0">
                <a:solidFill>
                  <a:srgbClr val="000000"/>
                </a:solidFill>
                <a:latin typeface="Calibri" pitchFamily="34" charset="0"/>
                <a:ea typeface="宋体" pitchFamily="2" charset="-122"/>
                <a:cs typeface="Calibri" pitchFamily="34" charset="0"/>
              </a:rPr>
              <a:t>Working to become a globalized economy,</a:t>
            </a:r>
          </a:p>
          <a:p>
            <a:r>
              <a:rPr lang="en-US" altLang="zh-CN" b="1" dirty="0">
                <a:solidFill>
                  <a:srgbClr val="000000"/>
                </a:solidFill>
                <a:latin typeface="Calibri" pitchFamily="34" charset="0"/>
                <a:ea typeface="宋体" pitchFamily="2" charset="-122"/>
                <a:cs typeface="Calibri" pitchFamily="34" charset="0"/>
              </a:rPr>
              <a:t>                    with preferential access to the world’s largest markets</a:t>
            </a:r>
          </a:p>
        </p:txBody>
      </p:sp>
      <p:cxnSp>
        <p:nvCxnSpPr>
          <p:cNvPr id="13" name="12 Conector recto"/>
          <p:cNvCxnSpPr/>
          <p:nvPr/>
        </p:nvCxnSpPr>
        <p:spPr>
          <a:xfrm>
            <a:off x="325438" y="2355850"/>
            <a:ext cx="7000875" cy="158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1 Rectángulo redondeado"/>
          <p:cNvSpPr/>
          <p:nvPr/>
        </p:nvSpPr>
        <p:spPr>
          <a:xfrm>
            <a:off x="5868405" y="5253289"/>
            <a:ext cx="2915816" cy="1369831"/>
          </a:xfrm>
          <a:prstGeom prst="roundRect">
            <a:avLst/>
          </a:prstGeom>
          <a:effectLst>
            <a:glow rad="63500">
              <a:schemeClr val="accent4">
                <a:satMod val="175000"/>
                <a:alpha val="40000"/>
              </a:schemeClr>
            </a:glow>
            <a:outerShdw blurRad="40000" dist="23000" dir="5400000" rotWithShape="0">
              <a:srgbClr val="000000">
                <a:alpha val="35000"/>
              </a:srgbClr>
            </a:outerShdw>
          </a:effectLst>
        </p:spPr>
        <p:style>
          <a:lnRef idx="0">
            <a:schemeClr val="accent1"/>
          </a:lnRef>
          <a:fillRef idx="3">
            <a:schemeClr val="accent1"/>
          </a:fillRef>
          <a:effectRef idx="3">
            <a:schemeClr val="accent1"/>
          </a:effectRef>
          <a:fontRef idx="minor">
            <a:schemeClr val="lt1"/>
          </a:fontRef>
        </p:style>
        <p:txBody>
          <a:bodyPr anchor="ct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ctr" eaLnBrk="1" hangingPunct="1">
              <a:defRPr/>
            </a:pPr>
            <a:r>
              <a:rPr lang="en-US" sz="1200" dirty="0" smtClean="0">
                <a:solidFill>
                  <a:srgbClr val="000000"/>
                </a:solidFill>
              </a:rPr>
              <a:t>These countries stand for enlarged market of over </a:t>
            </a:r>
            <a:r>
              <a:rPr lang="en-US" sz="1200" b="1" dirty="0" smtClean="0">
                <a:solidFill>
                  <a:srgbClr val="000000"/>
                </a:solidFill>
              </a:rPr>
              <a:t>4 billion people </a:t>
            </a:r>
            <a:r>
              <a:rPr lang="en-US" sz="1200" dirty="0" smtClean="0">
                <a:solidFill>
                  <a:srgbClr val="000000"/>
                </a:solidFill>
              </a:rPr>
              <a:t>with a joint GDP over US$ 56 trillion</a:t>
            </a:r>
            <a:br>
              <a:rPr lang="en-US" sz="1200" dirty="0" smtClean="0">
                <a:solidFill>
                  <a:srgbClr val="000000"/>
                </a:solidFill>
              </a:rPr>
            </a:br>
            <a:r>
              <a:rPr lang="en-US" sz="1200" dirty="0" smtClean="0">
                <a:solidFill>
                  <a:srgbClr val="000000"/>
                </a:solidFill>
              </a:rPr>
              <a:t/>
            </a:r>
            <a:br>
              <a:rPr lang="en-US" sz="1200" dirty="0" smtClean="0">
                <a:solidFill>
                  <a:srgbClr val="000000"/>
                </a:solidFill>
              </a:rPr>
            </a:br>
            <a:r>
              <a:rPr lang="en-US" sz="1200" dirty="0" smtClean="0">
                <a:solidFill>
                  <a:srgbClr val="000000"/>
                </a:solidFill>
              </a:rPr>
              <a:t>96% of Peruvian exports</a:t>
            </a:r>
            <a:endParaRPr lang="es-PE" sz="1200" dirty="0" smtClean="0">
              <a:solidFill>
                <a:srgbClr val="FFFFFF"/>
              </a:solidFill>
            </a:endParaRPr>
          </a:p>
        </p:txBody>
      </p:sp>
      <p:sp>
        <p:nvSpPr>
          <p:cNvPr id="15" name="14 Flecha abajo"/>
          <p:cNvSpPr/>
          <p:nvPr/>
        </p:nvSpPr>
        <p:spPr>
          <a:xfrm>
            <a:off x="7183438" y="6022999"/>
            <a:ext cx="285750" cy="214313"/>
          </a:xfrm>
          <a:prstGeom prst="downArrow">
            <a:avLst/>
          </a:prstGeom>
          <a:solidFill>
            <a:srgbClr val="C00000"/>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PE" dirty="0">
              <a:solidFill>
                <a:srgbClr val="FFFFFF"/>
              </a:solidFill>
              <a:cs typeface="Arial" charset="0"/>
            </a:endParaRPr>
          </a:p>
        </p:txBody>
      </p:sp>
    </p:spTree>
    <p:extLst>
      <p:ext uri="{BB962C8B-B14F-4D97-AF65-F5344CB8AC3E}">
        <p14:creationId xmlns:p14="http://schemas.microsoft.com/office/powerpoint/2010/main" val="2207409532"/>
      </p:ext>
    </p:extLst>
  </p:cSld>
  <p:clrMapOvr>
    <a:masterClrMapping/>
  </p:clrMapOvr>
  <p:transition xmlns:p14="http://schemas.microsoft.com/office/powerpoint/2010/main" spd="slow">
    <p:wipe dir="r"/>
  </p:transitio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txBox="1">
            <a:spLocks noChangeArrowheads="1"/>
          </p:cNvSpPr>
          <p:nvPr/>
        </p:nvSpPr>
        <p:spPr bwMode="auto">
          <a:xfrm>
            <a:off x="2483768" y="2636912"/>
            <a:ext cx="6086475"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r>
              <a:rPr lang="en-US" sz="3000" b="1" dirty="0">
                <a:solidFill>
                  <a:schemeClr val="bg1"/>
                </a:solidFill>
                <a:latin typeface="Calibri" pitchFamily="34" charset="0"/>
                <a:cs typeface="Calibri" pitchFamily="34" charset="0"/>
              </a:rPr>
              <a:t> </a:t>
            </a:r>
            <a:r>
              <a:rPr lang="en-US" sz="4400" b="1" cap="all" dirty="0">
                <a:solidFill>
                  <a:schemeClr val="bg1"/>
                </a:solidFill>
                <a:latin typeface="Calibri" pitchFamily="34" charset="0"/>
                <a:cs typeface="Calibri" pitchFamily="34" charset="0"/>
              </a:rPr>
              <a:t>INVESTMENT</a:t>
            </a:r>
            <a:r>
              <a:rPr lang="en-US" sz="3000" b="1" dirty="0">
                <a:solidFill>
                  <a:schemeClr val="bg1"/>
                </a:solidFill>
                <a:latin typeface="Calibri" pitchFamily="34" charset="0"/>
                <a:cs typeface="Calibri" pitchFamily="34" charset="0"/>
              </a:rPr>
              <a:t> </a:t>
            </a:r>
            <a:r>
              <a:rPr lang="en-US" sz="4400" b="1" cap="all" dirty="0">
                <a:solidFill>
                  <a:schemeClr val="bg1"/>
                </a:solidFill>
                <a:latin typeface="Calibri" pitchFamily="34" charset="0"/>
                <a:cs typeface="Calibri" pitchFamily="34" charset="0"/>
              </a:rPr>
              <a:t>OPPORTUNITIES</a:t>
            </a:r>
            <a:r>
              <a:rPr lang="en-US" sz="3000" b="1" dirty="0">
                <a:solidFill>
                  <a:schemeClr val="bg1"/>
                </a:solidFill>
                <a:latin typeface="Calibri" pitchFamily="34" charset="0"/>
                <a:cs typeface="Calibri" pitchFamily="34" charset="0"/>
              </a:rPr>
              <a:t> </a:t>
            </a:r>
            <a:r>
              <a:rPr lang="en-US" sz="4400" b="1" cap="all" dirty="0">
                <a:solidFill>
                  <a:schemeClr val="bg1"/>
                </a:solidFill>
                <a:latin typeface="Calibri" pitchFamily="34" charset="0"/>
                <a:cs typeface="Calibri" pitchFamily="34" charset="0"/>
              </a:rPr>
              <a:t>IN</a:t>
            </a:r>
            <a:r>
              <a:rPr lang="en-US" sz="3000" b="1" dirty="0">
                <a:solidFill>
                  <a:schemeClr val="bg1"/>
                </a:solidFill>
                <a:latin typeface="Calibri" pitchFamily="34" charset="0"/>
                <a:cs typeface="Calibri" pitchFamily="34" charset="0"/>
              </a:rPr>
              <a:t> </a:t>
            </a:r>
            <a:r>
              <a:rPr lang="en-US" sz="4400" b="1" cap="all" dirty="0">
                <a:solidFill>
                  <a:schemeClr val="bg1"/>
                </a:solidFill>
                <a:latin typeface="Calibri" pitchFamily="34" charset="0"/>
                <a:cs typeface="Calibri" pitchFamily="34" charset="0"/>
              </a:rPr>
              <a:t>ATTRACTIVE</a:t>
            </a:r>
            <a:r>
              <a:rPr lang="en-US" sz="3000" b="1" dirty="0">
                <a:solidFill>
                  <a:schemeClr val="bg1"/>
                </a:solidFill>
                <a:latin typeface="Calibri" pitchFamily="34" charset="0"/>
                <a:cs typeface="Calibri" pitchFamily="34" charset="0"/>
              </a:rPr>
              <a:t> </a:t>
            </a:r>
            <a:r>
              <a:rPr lang="en-US" sz="4400" b="1" cap="all" dirty="0">
                <a:solidFill>
                  <a:schemeClr val="bg1"/>
                </a:solidFill>
                <a:latin typeface="Calibri" pitchFamily="34" charset="0"/>
                <a:cs typeface="Calibri" pitchFamily="34" charset="0"/>
              </a:rPr>
              <a:t>SECTORS</a:t>
            </a:r>
            <a:endParaRPr lang="es-ES" sz="4400" b="1" cap="all" dirty="0">
              <a:solidFill>
                <a:schemeClr val="bg1"/>
              </a:solidFill>
              <a:latin typeface="Calibri" pitchFamily="34" charset="0"/>
              <a:cs typeface="Calibri" pitchFamily="34" charset="0"/>
            </a:endParaRPr>
          </a:p>
        </p:txBody>
      </p:sp>
    </p:spTree>
    <p:extLst>
      <p:ext uri="{BB962C8B-B14F-4D97-AF65-F5344CB8AC3E}">
        <p14:creationId xmlns:p14="http://schemas.microsoft.com/office/powerpoint/2010/main" val="3146240061"/>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ext Box 4"/>
          <p:cNvSpPr txBox="1">
            <a:spLocks noChangeArrowheads="1"/>
          </p:cNvSpPr>
          <p:nvPr/>
        </p:nvSpPr>
        <p:spPr bwMode="auto">
          <a:xfrm>
            <a:off x="214282" y="402283"/>
            <a:ext cx="4462462" cy="400110"/>
          </a:xfrm>
          <a:prstGeom prst="rect">
            <a:avLst/>
          </a:prstGeom>
          <a:noFill/>
          <a:ln w="9525">
            <a:noFill/>
            <a:miter lim="800000"/>
            <a:headEnd/>
            <a:tailEnd/>
          </a:ln>
        </p:spPr>
        <p:txBody>
          <a:bodyPr lIns="54000" rIns="0">
            <a:spAutoFit/>
          </a:bodyPr>
          <a:lstStyle/>
          <a:p>
            <a:r>
              <a:rPr lang="en-US" b="1" dirty="0">
                <a:effectLst>
                  <a:outerShdw blurRad="38100" dist="38100" dir="2700000" algn="tl">
                    <a:srgbClr val="000000">
                      <a:alpha val="43137"/>
                    </a:srgbClr>
                  </a:outerShdw>
                </a:effectLst>
                <a:latin typeface="+mn-lt"/>
              </a:rPr>
              <a:t>AGRIBUSINESS SECTOR</a:t>
            </a:r>
            <a:endParaRPr lang="es-PE" dirty="0">
              <a:effectLst>
                <a:outerShdw blurRad="38100" dist="38100" dir="2700000" algn="tl">
                  <a:srgbClr val="000000">
                    <a:alpha val="43137"/>
                  </a:srgbClr>
                </a:outerShdw>
              </a:effectLst>
              <a:latin typeface="+mn-lt"/>
            </a:endParaRPr>
          </a:p>
        </p:txBody>
      </p:sp>
      <p:sp>
        <p:nvSpPr>
          <p:cNvPr id="5" name="Text Box 5"/>
          <p:cNvSpPr txBox="1">
            <a:spLocks noChangeArrowheads="1"/>
          </p:cNvSpPr>
          <p:nvPr/>
        </p:nvSpPr>
        <p:spPr bwMode="auto">
          <a:xfrm>
            <a:off x="4177605" y="1916832"/>
            <a:ext cx="4714875" cy="4009046"/>
          </a:xfrm>
          <a:prstGeom prst="rect">
            <a:avLst/>
          </a:prstGeom>
          <a:noFill/>
          <a:ln w="9525">
            <a:noFill/>
            <a:miter lim="800000"/>
            <a:headEnd/>
            <a:tailEnd/>
          </a:ln>
        </p:spPr>
        <p:txBody>
          <a:bodyPr>
            <a:spAutoFit/>
          </a:bodyPr>
          <a:lstStyle/>
          <a:p>
            <a:pPr marL="365125" lvl="1" indent="-182563" algn="just">
              <a:lnSpc>
                <a:spcPct val="80000"/>
              </a:lnSpc>
              <a:spcBef>
                <a:spcPts val="600"/>
              </a:spcBef>
              <a:spcAft>
                <a:spcPts val="1200"/>
              </a:spcAft>
              <a:buClr>
                <a:srgbClr val="FF0000"/>
              </a:buClr>
              <a:buFont typeface="Wingdings" pitchFamily="2" charset="2"/>
              <a:buChar char="v"/>
            </a:pPr>
            <a:r>
              <a:rPr lang="en-US" sz="1600" b="1" dirty="0">
                <a:latin typeface="+mn-lt"/>
              </a:rPr>
              <a:t>Natural greenhouse</a:t>
            </a:r>
            <a:r>
              <a:rPr lang="es-ES" sz="1600" b="1" dirty="0" smtClean="0">
                <a:latin typeface="+mn-lt"/>
              </a:rPr>
              <a:t>.</a:t>
            </a:r>
            <a:endParaRPr lang="es-ES" sz="1600" dirty="0">
              <a:latin typeface="+mn-lt"/>
            </a:endParaRPr>
          </a:p>
          <a:p>
            <a:pPr marL="365125" lvl="1" indent="-182563" algn="just">
              <a:lnSpc>
                <a:spcPct val="80000"/>
              </a:lnSpc>
              <a:spcBef>
                <a:spcPts val="600"/>
              </a:spcBef>
              <a:spcAft>
                <a:spcPts val="1200"/>
              </a:spcAft>
              <a:buClr>
                <a:srgbClr val="FF0000"/>
              </a:buClr>
              <a:buFont typeface="Wingdings" pitchFamily="2" charset="2"/>
              <a:buChar char="v"/>
            </a:pPr>
            <a:r>
              <a:rPr lang="en-US" sz="1600" b="1" dirty="0">
                <a:latin typeface="+mn-lt"/>
              </a:rPr>
              <a:t>High agricultural yields:</a:t>
            </a:r>
            <a:r>
              <a:rPr lang="en-US" sz="1600" dirty="0">
                <a:latin typeface="+mn-lt"/>
              </a:rPr>
              <a:t> Sugarcane (2nd), Asparagus, Olives (3rd), Artichokes (4th), Grapes (6th) and Avocado (11th</a:t>
            </a:r>
            <a:r>
              <a:rPr lang="es-MX" sz="1600" dirty="0" smtClean="0">
                <a:latin typeface="+mn-lt"/>
              </a:rPr>
              <a:t>).</a:t>
            </a:r>
            <a:endParaRPr lang="es-MX" sz="1600" dirty="0">
              <a:latin typeface="+mn-lt"/>
            </a:endParaRPr>
          </a:p>
          <a:p>
            <a:pPr marL="365125" lvl="1" indent="-182563" algn="just">
              <a:lnSpc>
                <a:spcPct val="80000"/>
              </a:lnSpc>
              <a:spcBef>
                <a:spcPts val="600"/>
              </a:spcBef>
              <a:spcAft>
                <a:spcPts val="1200"/>
              </a:spcAft>
              <a:buClr>
                <a:srgbClr val="FF0000"/>
              </a:buClr>
              <a:buFont typeface="Wingdings" pitchFamily="2" charset="2"/>
              <a:buChar char="v"/>
            </a:pPr>
            <a:r>
              <a:rPr lang="en-US" sz="1600" b="1" dirty="0">
                <a:latin typeface="+mn-lt"/>
              </a:rPr>
              <a:t>Seasonal windows</a:t>
            </a:r>
            <a:r>
              <a:rPr lang="en-US" sz="1600" dirty="0">
                <a:latin typeface="+mn-lt"/>
              </a:rPr>
              <a:t> in major markets</a:t>
            </a:r>
            <a:r>
              <a:rPr lang="es-ES" sz="1600" dirty="0" smtClean="0">
                <a:latin typeface="+mn-lt"/>
              </a:rPr>
              <a:t>.</a:t>
            </a:r>
            <a:endParaRPr lang="es-ES" sz="1600" dirty="0">
              <a:latin typeface="+mn-lt"/>
            </a:endParaRPr>
          </a:p>
          <a:p>
            <a:pPr marL="365125" lvl="1" indent="-182563" algn="just">
              <a:lnSpc>
                <a:spcPct val="80000"/>
              </a:lnSpc>
              <a:spcBef>
                <a:spcPts val="600"/>
              </a:spcBef>
              <a:spcAft>
                <a:spcPts val="1200"/>
              </a:spcAft>
              <a:buClr>
                <a:srgbClr val="FF0000"/>
              </a:buClr>
              <a:buFont typeface="Wingdings" pitchFamily="2" charset="2"/>
              <a:buChar char="v"/>
            </a:pPr>
            <a:r>
              <a:rPr lang="en-US" sz="1600" b="1" dirty="0">
                <a:latin typeface="+mn-lt"/>
              </a:rPr>
              <a:t>The 100,000 ha of land currently devoted to agricultural exports are expected to double</a:t>
            </a:r>
            <a:r>
              <a:rPr lang="en-US" sz="1600" dirty="0">
                <a:latin typeface="+mn-lt"/>
              </a:rPr>
              <a:t> as a result of large agricultural irrigation and expansion existing projects</a:t>
            </a:r>
            <a:r>
              <a:rPr lang="es-ES" sz="1600" dirty="0" smtClean="0">
                <a:latin typeface="+mn-lt"/>
              </a:rPr>
              <a:t>.</a:t>
            </a:r>
            <a:endParaRPr lang="es-ES" sz="1600" dirty="0">
              <a:latin typeface="+mn-lt"/>
            </a:endParaRPr>
          </a:p>
          <a:p>
            <a:pPr marL="365125" lvl="1" indent="-182563" algn="just">
              <a:lnSpc>
                <a:spcPct val="80000"/>
              </a:lnSpc>
              <a:spcBef>
                <a:spcPts val="600"/>
              </a:spcBef>
              <a:spcAft>
                <a:spcPts val="1200"/>
              </a:spcAft>
              <a:buClr>
                <a:srgbClr val="FF0000"/>
              </a:buClr>
              <a:buFont typeface="Wingdings" pitchFamily="2" charset="2"/>
              <a:buChar char="v"/>
            </a:pPr>
            <a:r>
              <a:rPr lang="en-US" sz="1600" b="1" dirty="0">
                <a:latin typeface="+mn-lt"/>
              </a:rPr>
              <a:t>More than US$ </a:t>
            </a:r>
            <a:r>
              <a:rPr lang="en-US" sz="1600" b="1" dirty="0" smtClean="0">
                <a:latin typeface="+mn-lt"/>
              </a:rPr>
              <a:t>5.000 </a:t>
            </a:r>
            <a:r>
              <a:rPr lang="en-US" sz="1600" b="1" dirty="0">
                <a:latin typeface="+mn-lt"/>
              </a:rPr>
              <a:t>billion in exports of fresh</a:t>
            </a:r>
            <a:r>
              <a:rPr lang="en-US" sz="1600" dirty="0">
                <a:latin typeface="+mn-lt"/>
              </a:rPr>
              <a:t> and processed products to more than </a:t>
            </a:r>
            <a:r>
              <a:rPr lang="en-US" sz="1600" dirty="0" smtClean="0">
                <a:latin typeface="+mn-lt"/>
              </a:rPr>
              <a:t>150 </a:t>
            </a:r>
            <a:r>
              <a:rPr lang="en-US" sz="1600" dirty="0">
                <a:latin typeface="+mn-lt"/>
              </a:rPr>
              <a:t>countries</a:t>
            </a:r>
            <a:r>
              <a:rPr lang="es-MX" sz="1600" dirty="0" smtClean="0">
                <a:latin typeface="+mn-lt"/>
              </a:rPr>
              <a:t>. </a:t>
            </a:r>
            <a:endParaRPr lang="es-MX" sz="1600" dirty="0">
              <a:latin typeface="+mn-lt"/>
            </a:endParaRPr>
          </a:p>
          <a:p>
            <a:pPr marL="365125" lvl="1" indent="-182563" algn="just">
              <a:lnSpc>
                <a:spcPct val="80000"/>
              </a:lnSpc>
              <a:spcBef>
                <a:spcPts val="600"/>
              </a:spcBef>
              <a:spcAft>
                <a:spcPts val="1200"/>
              </a:spcAft>
              <a:buClr>
                <a:srgbClr val="FF0000"/>
              </a:buClr>
              <a:buFont typeface="Wingdings" pitchFamily="2" charset="2"/>
              <a:buChar char="v"/>
            </a:pPr>
            <a:r>
              <a:rPr lang="en-US" sz="1600" b="1" dirty="0">
                <a:latin typeface="+mn-lt"/>
              </a:rPr>
              <a:t>Organic and Natural Products with high export potential</a:t>
            </a:r>
            <a:r>
              <a:rPr lang="es-MX" sz="1600" b="1" dirty="0" smtClean="0">
                <a:latin typeface="+mn-lt"/>
              </a:rPr>
              <a:t>.</a:t>
            </a:r>
            <a:endParaRPr lang="zh-CN" altLang="es-MX" sz="1600" b="1" dirty="0">
              <a:latin typeface="+mn-lt"/>
              <a:ea typeface="宋体"/>
              <a:cs typeface="宋体"/>
              <a:sym typeface="Wingdings" pitchFamily="2" charset="2"/>
            </a:endParaRPr>
          </a:p>
        </p:txBody>
      </p:sp>
      <p:pic>
        <p:nvPicPr>
          <p:cNvPr id="1026" name="Picture 2" descr="W:\Promoción\Fototeca\Fotos Marca Pais\Agroindustria\Camposol\IMG_6709.jpg"/>
          <p:cNvPicPr>
            <a:picLocks noChangeAspect="1" noChangeArrowheads="1"/>
          </p:cNvPicPr>
          <p:nvPr/>
        </p:nvPicPr>
        <p:blipFill>
          <a:blip r:embed="rId3" cstate="email"/>
          <a:srcRect/>
          <a:stretch>
            <a:fillRect/>
          </a:stretch>
        </p:blipFill>
        <p:spPr bwMode="auto">
          <a:xfrm>
            <a:off x="395536" y="1628800"/>
            <a:ext cx="3707904" cy="4680520"/>
          </a:xfrm>
          <a:prstGeom prst="rect">
            <a:avLst/>
          </a:prstGeom>
          <a:noFill/>
        </p:spPr>
      </p:pic>
    </p:spTree>
    <p:extLst>
      <p:ext uri="{BB962C8B-B14F-4D97-AF65-F5344CB8AC3E}">
        <p14:creationId xmlns:p14="http://schemas.microsoft.com/office/powerpoint/2010/main" val="225059979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1 Título"/>
          <p:cNvSpPr>
            <a:spLocks noGrp="1"/>
          </p:cNvSpPr>
          <p:nvPr>
            <p:ph type="ctrTitle" idx="4294967295"/>
          </p:nvPr>
        </p:nvSpPr>
        <p:spPr bwMode="auto">
          <a:xfrm>
            <a:off x="3384550" y="3429000"/>
            <a:ext cx="5759450" cy="11541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73050" indent="-273050" algn="l"/>
            <a:r>
              <a:rPr lang="en-US" b="1" kern="1200" cap="all" dirty="0" smtClean="0">
                <a:solidFill>
                  <a:schemeClr val="bg1"/>
                </a:solidFill>
                <a:latin typeface="Calibri" pitchFamily="34" charset="0"/>
                <a:ea typeface="+mn-ea"/>
                <a:cs typeface="Calibri" pitchFamily="34" charset="0"/>
              </a:rPr>
              <a:t>  MACROECONOMIC SOUNDNESS</a:t>
            </a:r>
          </a:p>
        </p:txBody>
      </p:sp>
    </p:spTree>
    <p:extLst>
      <p:ext uri="{BB962C8B-B14F-4D97-AF65-F5344CB8AC3E}">
        <p14:creationId xmlns:p14="http://schemas.microsoft.com/office/powerpoint/2010/main" val="4074470494"/>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Chart 1"/>
          <p:cNvPicPr>
            <a:picLocks noChangeArrowheads="1"/>
          </p:cNvPicPr>
          <p:nvPr/>
        </p:nvPicPr>
        <p:blipFill>
          <a:blip r:embed="rId3"/>
          <a:srcRect/>
          <a:stretch>
            <a:fillRect/>
          </a:stretch>
        </p:blipFill>
        <p:spPr bwMode="auto">
          <a:xfrm>
            <a:off x="6169025" y="6954838"/>
            <a:ext cx="12700" cy="2659062"/>
          </a:xfrm>
          <a:prstGeom prst="rect">
            <a:avLst/>
          </a:prstGeom>
          <a:noFill/>
          <a:ln w="9525">
            <a:noFill/>
            <a:miter lim="800000"/>
            <a:headEnd/>
            <a:tailEnd/>
          </a:ln>
        </p:spPr>
      </p:pic>
      <p:sp>
        <p:nvSpPr>
          <p:cNvPr id="14341" name="13 CuadroTexto"/>
          <p:cNvSpPr txBox="1">
            <a:spLocks noChangeArrowheads="1"/>
          </p:cNvSpPr>
          <p:nvPr/>
        </p:nvSpPr>
        <p:spPr bwMode="auto">
          <a:xfrm>
            <a:off x="4961675" y="1912476"/>
            <a:ext cx="3714780" cy="584775"/>
          </a:xfrm>
          <a:prstGeom prst="rect">
            <a:avLst/>
          </a:prstGeom>
          <a:noFill/>
          <a:ln w="9525">
            <a:noFill/>
            <a:miter lim="800000"/>
            <a:headEnd/>
            <a:tailEnd/>
          </a:ln>
        </p:spPr>
        <p:txBody>
          <a:bodyPr wrap="square">
            <a:spAutoFit/>
          </a:bodyPr>
          <a:lstStyle/>
          <a:p>
            <a:pPr algn="ctr"/>
            <a:r>
              <a:rPr lang="en-US" sz="1600" b="1" dirty="0">
                <a:latin typeface="+mn-lt"/>
              </a:rPr>
              <a:t>Agricultural exports </a:t>
            </a:r>
            <a:endParaRPr lang="es-PE" sz="1600" dirty="0">
              <a:latin typeface="+mn-lt"/>
            </a:endParaRPr>
          </a:p>
          <a:p>
            <a:pPr algn="ctr"/>
            <a:r>
              <a:rPr lang="en-US" sz="1600" b="1" dirty="0">
                <a:latin typeface="+mn-lt"/>
              </a:rPr>
              <a:t>according to Target Market </a:t>
            </a:r>
            <a:r>
              <a:rPr lang="en-US" sz="1600" b="1" dirty="0" smtClean="0">
                <a:latin typeface="+mn-lt"/>
              </a:rPr>
              <a:t>– 2015</a:t>
            </a:r>
            <a:endParaRPr lang="es-PE" sz="1600" dirty="0">
              <a:latin typeface="+mn-lt"/>
            </a:endParaRPr>
          </a:p>
        </p:txBody>
      </p:sp>
      <p:sp>
        <p:nvSpPr>
          <p:cNvPr id="14343" name="Text Box 4"/>
          <p:cNvSpPr txBox="1">
            <a:spLocks noChangeArrowheads="1"/>
          </p:cNvSpPr>
          <p:nvPr/>
        </p:nvSpPr>
        <p:spPr bwMode="auto">
          <a:xfrm>
            <a:off x="285720" y="415556"/>
            <a:ext cx="4462462" cy="400110"/>
          </a:xfrm>
          <a:prstGeom prst="rect">
            <a:avLst/>
          </a:prstGeom>
          <a:noFill/>
          <a:ln w="9525">
            <a:noFill/>
            <a:miter lim="800000"/>
            <a:headEnd/>
            <a:tailEnd/>
          </a:ln>
        </p:spPr>
        <p:txBody>
          <a:bodyPr lIns="54000" rIns="0">
            <a:spAutoFit/>
          </a:bodyPr>
          <a:lstStyle/>
          <a:p>
            <a:r>
              <a:rPr lang="en-US" b="1" dirty="0">
                <a:effectLst>
                  <a:outerShdw blurRad="38100" dist="38100" dir="2700000" algn="tl">
                    <a:srgbClr val="000000">
                      <a:alpha val="43137"/>
                    </a:srgbClr>
                  </a:outerShdw>
                </a:effectLst>
                <a:latin typeface="+mn-lt"/>
              </a:rPr>
              <a:t>AGRIBUSINESS </a:t>
            </a:r>
            <a:r>
              <a:rPr lang="en-US" b="1" dirty="0" smtClean="0">
                <a:effectLst>
                  <a:outerShdw blurRad="38100" dist="38100" dir="2700000" algn="tl">
                    <a:srgbClr val="000000">
                      <a:alpha val="43137"/>
                    </a:srgbClr>
                  </a:outerShdw>
                </a:effectLst>
                <a:latin typeface="+mn-lt"/>
              </a:rPr>
              <a:t>SECTOR</a:t>
            </a:r>
            <a:endParaRPr lang="es-PE" dirty="0">
              <a:effectLst>
                <a:outerShdw blurRad="38100" dist="38100" dir="2700000" algn="tl">
                  <a:srgbClr val="000000">
                    <a:alpha val="43137"/>
                  </a:srgbClr>
                </a:outerShdw>
              </a:effectLst>
              <a:latin typeface="+mn-lt"/>
            </a:endParaRPr>
          </a:p>
        </p:txBody>
      </p:sp>
      <p:sp>
        <p:nvSpPr>
          <p:cNvPr id="11" name="10 CuadroTexto"/>
          <p:cNvSpPr txBox="1"/>
          <p:nvPr/>
        </p:nvSpPr>
        <p:spPr>
          <a:xfrm>
            <a:off x="428596" y="6429396"/>
            <a:ext cx="3786214" cy="400110"/>
          </a:xfrm>
          <a:prstGeom prst="rect">
            <a:avLst/>
          </a:prstGeom>
          <a:noFill/>
        </p:spPr>
        <p:txBody>
          <a:bodyPr wrap="square" rtlCol="0">
            <a:spAutoFit/>
          </a:bodyPr>
          <a:lstStyle/>
          <a:p>
            <a:r>
              <a:rPr lang="en-US" sz="1000" dirty="0" smtClean="0"/>
              <a:t>Source: </a:t>
            </a:r>
            <a:r>
              <a:rPr lang="es-ES" sz="1000" dirty="0" smtClean="0">
                <a:latin typeface="Arial Narrow" pitchFamily="34" charset="0"/>
              </a:rPr>
              <a:t>ADEX Data Trade., BCRP. </a:t>
            </a:r>
          </a:p>
          <a:p>
            <a:endParaRPr lang="es-ES" sz="1000" dirty="0">
              <a:latin typeface="Arial Narrow" pitchFamily="34" charset="0"/>
            </a:endParaRPr>
          </a:p>
        </p:txBody>
      </p:sp>
      <p:graphicFrame>
        <p:nvGraphicFramePr>
          <p:cNvPr id="9" name="2 Gráfico"/>
          <p:cNvGraphicFramePr>
            <a:graphicFrameLocks/>
          </p:cNvGraphicFramePr>
          <p:nvPr>
            <p:extLst>
              <p:ext uri="{D42A27DB-BD31-4B8C-83A1-F6EECF244321}">
                <p14:modId xmlns:p14="http://schemas.microsoft.com/office/powerpoint/2010/main" val="2241451299"/>
              </p:ext>
            </p:extLst>
          </p:nvPr>
        </p:nvGraphicFramePr>
        <p:xfrm>
          <a:off x="105712" y="2044931"/>
          <a:ext cx="5042352" cy="367742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 name="2 Gráfico"/>
          <p:cNvGraphicFramePr>
            <a:graphicFrameLocks/>
          </p:cNvGraphicFramePr>
          <p:nvPr>
            <p:extLst>
              <p:ext uri="{D42A27DB-BD31-4B8C-83A1-F6EECF244321}">
                <p14:modId xmlns:p14="http://schemas.microsoft.com/office/powerpoint/2010/main" val="1839695866"/>
              </p:ext>
            </p:extLst>
          </p:nvPr>
        </p:nvGraphicFramePr>
        <p:xfrm>
          <a:off x="4427984" y="2364796"/>
          <a:ext cx="5707857" cy="335756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16606282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4"/>
          <p:cNvSpPr txBox="1">
            <a:spLocks noChangeArrowheads="1"/>
          </p:cNvSpPr>
          <p:nvPr/>
        </p:nvSpPr>
        <p:spPr bwMode="auto">
          <a:xfrm>
            <a:off x="214281" y="456762"/>
            <a:ext cx="4319587" cy="400110"/>
          </a:xfrm>
          <a:prstGeom prst="rect">
            <a:avLst/>
          </a:prstGeom>
          <a:solidFill>
            <a:schemeClr val="bg1"/>
          </a:solidFill>
          <a:ln w="9525">
            <a:noFill/>
            <a:miter lim="800000"/>
            <a:headEnd/>
            <a:tailEnd/>
          </a:ln>
        </p:spPr>
        <p:txBody>
          <a:bodyPr lIns="54000" rIns="0">
            <a:spAutoFit/>
          </a:bodyPr>
          <a:lstStyle/>
          <a:p>
            <a:r>
              <a:rPr lang="en-US" b="1" dirty="0" smtClean="0">
                <a:effectLst>
                  <a:outerShdw blurRad="38100" dist="38100" dir="2700000" algn="tl">
                    <a:srgbClr val="000000">
                      <a:alpha val="43137"/>
                    </a:srgbClr>
                  </a:outerShdw>
                </a:effectLst>
                <a:latin typeface="+mn-lt"/>
              </a:rPr>
              <a:t>MANUFACTURING INDUSTRY</a:t>
            </a:r>
            <a:endParaRPr lang="es-PE" dirty="0">
              <a:effectLst>
                <a:outerShdw blurRad="38100" dist="38100" dir="2700000" algn="tl">
                  <a:srgbClr val="000000">
                    <a:alpha val="43137"/>
                  </a:srgbClr>
                </a:outerShdw>
              </a:effectLst>
              <a:latin typeface="+mn-lt"/>
            </a:endParaRPr>
          </a:p>
        </p:txBody>
      </p:sp>
      <p:sp>
        <p:nvSpPr>
          <p:cNvPr id="8" name="Text Box 6"/>
          <p:cNvSpPr txBox="1">
            <a:spLocks noChangeArrowheads="1"/>
          </p:cNvSpPr>
          <p:nvPr/>
        </p:nvSpPr>
        <p:spPr bwMode="auto">
          <a:xfrm>
            <a:off x="3659940" y="1916832"/>
            <a:ext cx="5007329" cy="3936462"/>
          </a:xfrm>
          <a:prstGeom prst="rect">
            <a:avLst/>
          </a:prstGeom>
          <a:noFill/>
          <a:ln w="9525">
            <a:noFill/>
            <a:miter lim="800000"/>
            <a:headEnd/>
            <a:tailEnd/>
          </a:ln>
        </p:spPr>
        <p:txBody>
          <a:bodyPr wrap="square">
            <a:spAutoFit/>
          </a:bodyPr>
          <a:lstStyle/>
          <a:p>
            <a:pPr marL="742950" lvl="1" indent="-285750" algn="just">
              <a:lnSpc>
                <a:spcPct val="85000"/>
              </a:lnSpc>
              <a:spcAft>
                <a:spcPts val="0"/>
              </a:spcAft>
              <a:buClr>
                <a:srgbClr val="FF0000"/>
              </a:buClr>
              <a:buFont typeface="Wingdings"/>
              <a:buChar char=""/>
              <a:tabLst>
                <a:tab pos="914400" algn="l"/>
              </a:tabLst>
            </a:pPr>
            <a:r>
              <a:rPr lang="en-US" sz="1800" dirty="0" smtClean="0">
                <a:latin typeface="Arial Narrow" pitchFamily="34" charset="0"/>
                <a:ea typeface="宋体"/>
                <a:cs typeface="宋体"/>
              </a:rPr>
              <a:t>In the last 10 years (2006- 2015) the sector has experimented an annual average growth of 4%, despite of the negative average variation of -2.6% in the past two years. </a:t>
            </a:r>
            <a:endParaRPr lang="es-PE" sz="1800" dirty="0" smtClean="0">
              <a:solidFill>
                <a:srgbClr val="000000"/>
              </a:solidFill>
              <a:latin typeface="Arial Narrow" panose="020B0606020202030204" pitchFamily="34" charset="0"/>
            </a:endParaRPr>
          </a:p>
          <a:p>
            <a:pPr marL="742950" lvl="1" indent="-285750" algn="just">
              <a:lnSpc>
                <a:spcPct val="85000"/>
              </a:lnSpc>
              <a:spcAft>
                <a:spcPts val="0"/>
              </a:spcAft>
              <a:buClr>
                <a:srgbClr val="FF0000"/>
              </a:buClr>
              <a:buFont typeface="Wingdings"/>
              <a:buChar char=""/>
              <a:tabLst>
                <a:tab pos="914400" algn="l"/>
              </a:tabLst>
            </a:pPr>
            <a:endParaRPr lang="es-PE" sz="1800" dirty="0" smtClean="0">
              <a:solidFill>
                <a:srgbClr val="000000"/>
              </a:solidFill>
              <a:latin typeface="Arial Narrow" panose="020B0606020202030204" pitchFamily="34" charset="0"/>
            </a:endParaRPr>
          </a:p>
          <a:p>
            <a:pPr marL="742950" lvl="1" indent="-285750" algn="just">
              <a:lnSpc>
                <a:spcPct val="85000"/>
              </a:lnSpc>
              <a:spcAft>
                <a:spcPts val="0"/>
              </a:spcAft>
              <a:buClr>
                <a:srgbClr val="FF0000"/>
              </a:buClr>
              <a:buFont typeface="Wingdings"/>
              <a:buChar char=""/>
              <a:tabLst>
                <a:tab pos="914400" algn="l"/>
              </a:tabLst>
            </a:pPr>
            <a:r>
              <a:rPr lang="es-PE" sz="1800" dirty="0" err="1">
                <a:solidFill>
                  <a:srgbClr val="000000"/>
                </a:solidFill>
                <a:latin typeface="Arial Narrow" panose="020B0606020202030204" pitchFamily="34" charset="0"/>
              </a:rPr>
              <a:t>There</a:t>
            </a:r>
            <a:r>
              <a:rPr lang="es-PE" sz="1800" dirty="0">
                <a:solidFill>
                  <a:srgbClr val="000000"/>
                </a:solidFill>
                <a:latin typeface="Arial Narrow" panose="020B0606020202030204" pitchFamily="34" charset="0"/>
              </a:rPr>
              <a:t> are </a:t>
            </a:r>
            <a:r>
              <a:rPr lang="es-PE" sz="1800" dirty="0" err="1">
                <a:solidFill>
                  <a:srgbClr val="000000"/>
                </a:solidFill>
                <a:latin typeface="Arial Narrow" panose="020B0606020202030204" pitchFamily="34" charset="0"/>
              </a:rPr>
              <a:t>different</a:t>
            </a:r>
            <a:r>
              <a:rPr lang="es-PE" sz="1800" dirty="0">
                <a:solidFill>
                  <a:srgbClr val="000000"/>
                </a:solidFill>
                <a:latin typeface="Arial Narrow" panose="020B0606020202030204" pitchFamily="34" charset="0"/>
              </a:rPr>
              <a:t> causes, </a:t>
            </a:r>
            <a:r>
              <a:rPr lang="es-PE" sz="1800" dirty="0" err="1">
                <a:solidFill>
                  <a:srgbClr val="000000"/>
                </a:solidFill>
                <a:latin typeface="Arial Narrow" panose="020B0606020202030204" pitchFamily="34" charset="0"/>
              </a:rPr>
              <a:t>among</a:t>
            </a:r>
            <a:r>
              <a:rPr lang="es-PE" sz="1800" dirty="0">
                <a:solidFill>
                  <a:srgbClr val="000000"/>
                </a:solidFill>
                <a:latin typeface="Arial Narrow" panose="020B0606020202030204" pitchFamily="34" charset="0"/>
              </a:rPr>
              <a:t> </a:t>
            </a:r>
            <a:r>
              <a:rPr lang="es-PE" sz="1800" dirty="0" err="1">
                <a:solidFill>
                  <a:srgbClr val="000000"/>
                </a:solidFill>
                <a:latin typeface="Arial Narrow" panose="020B0606020202030204" pitchFamily="34" charset="0"/>
              </a:rPr>
              <a:t>them</a:t>
            </a:r>
            <a:r>
              <a:rPr lang="es-PE" sz="1800" dirty="0">
                <a:solidFill>
                  <a:srgbClr val="000000"/>
                </a:solidFill>
                <a:latin typeface="Arial Narrow" panose="020B0606020202030204" pitchFamily="34" charset="0"/>
              </a:rPr>
              <a:t> </a:t>
            </a:r>
            <a:r>
              <a:rPr lang="en-US" sz="1800" dirty="0" smtClean="0">
                <a:latin typeface="Arial Narrow" pitchFamily="34" charset="0"/>
                <a:ea typeface="宋体"/>
              </a:rPr>
              <a:t>we can emphasize the international situation and the drastic reduction on the capture of hydro biological species.</a:t>
            </a:r>
          </a:p>
          <a:p>
            <a:pPr lvl="1" algn="just">
              <a:lnSpc>
                <a:spcPct val="85000"/>
              </a:lnSpc>
              <a:spcAft>
                <a:spcPts val="0"/>
              </a:spcAft>
              <a:buClr>
                <a:srgbClr val="FF0000"/>
              </a:buClr>
              <a:tabLst>
                <a:tab pos="914400" algn="l"/>
              </a:tabLst>
            </a:pPr>
            <a:endParaRPr lang="en-US" sz="1800" dirty="0">
              <a:latin typeface="Arial Narrow" pitchFamily="34" charset="0"/>
              <a:ea typeface="宋体"/>
              <a:cs typeface="宋体"/>
            </a:endParaRPr>
          </a:p>
          <a:p>
            <a:pPr marL="742950" lvl="1" indent="-285750" algn="just">
              <a:lnSpc>
                <a:spcPct val="85000"/>
              </a:lnSpc>
              <a:spcBef>
                <a:spcPts val="600"/>
              </a:spcBef>
              <a:buClr>
                <a:srgbClr val="FF0000"/>
              </a:buClr>
              <a:buFont typeface="Wingdings" pitchFamily="2" charset="2"/>
              <a:buChar char="v"/>
            </a:pPr>
            <a:r>
              <a:rPr lang="en-US" sz="1800" dirty="0" smtClean="0">
                <a:latin typeface="Arial Narrow" pitchFamily="34" charset="0"/>
                <a:ea typeface="宋体"/>
                <a:cs typeface="宋体"/>
              </a:rPr>
              <a:t>Significant </a:t>
            </a:r>
            <a:r>
              <a:rPr lang="en-US" sz="1800" dirty="0">
                <a:latin typeface="Arial Narrow" pitchFamily="34" charset="0"/>
                <a:ea typeface="宋体"/>
                <a:cs typeface="宋体"/>
              </a:rPr>
              <a:t>recovery </a:t>
            </a:r>
            <a:r>
              <a:rPr lang="en-US" sz="1800" dirty="0" smtClean="0">
                <a:latin typeface="Arial Narrow" pitchFamily="34" charset="0"/>
                <a:ea typeface="宋体"/>
                <a:cs typeface="宋体"/>
              </a:rPr>
              <a:t>is </a:t>
            </a:r>
            <a:r>
              <a:rPr lang="en-US" sz="1800" dirty="0">
                <a:latin typeface="Arial Narrow" pitchFamily="34" charset="0"/>
                <a:ea typeface="宋体"/>
                <a:cs typeface="宋体"/>
              </a:rPr>
              <a:t>estimated </a:t>
            </a:r>
            <a:r>
              <a:rPr lang="en-US" sz="1800" dirty="0" smtClean="0">
                <a:latin typeface="Arial Narrow" pitchFamily="34" charset="0"/>
                <a:ea typeface="宋体"/>
                <a:cs typeface="宋体"/>
              </a:rPr>
              <a:t>in the 2017, with 4% growth due the full capacity of mining projects and by </a:t>
            </a:r>
            <a:r>
              <a:rPr lang="en-US" sz="1800" dirty="0">
                <a:latin typeface="Arial Narrow" pitchFamily="34" charset="0"/>
                <a:ea typeface="宋体"/>
                <a:cs typeface="宋体"/>
              </a:rPr>
              <a:t>the </a:t>
            </a:r>
            <a:r>
              <a:rPr lang="en-US" sz="1800" dirty="0" smtClean="0">
                <a:latin typeface="Arial Narrow" pitchFamily="34" charset="0"/>
                <a:ea typeface="宋体"/>
                <a:cs typeface="宋体"/>
              </a:rPr>
              <a:t>internal market dynamics at the beginning of several works of the large projects of infrastructure granted in concession in recent years</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597" y="1505874"/>
            <a:ext cx="3835400" cy="505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6065723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4"/>
          <p:cNvSpPr txBox="1">
            <a:spLocks noChangeArrowheads="1"/>
          </p:cNvSpPr>
          <p:nvPr/>
        </p:nvSpPr>
        <p:spPr bwMode="auto">
          <a:xfrm>
            <a:off x="214282" y="428604"/>
            <a:ext cx="4319587" cy="298800"/>
          </a:xfrm>
          <a:prstGeom prst="rect">
            <a:avLst/>
          </a:prstGeom>
          <a:solidFill>
            <a:schemeClr val="bg1"/>
          </a:solidFill>
          <a:ln w="9525">
            <a:noFill/>
            <a:miter lim="800000"/>
            <a:headEnd/>
            <a:tailEnd/>
          </a:ln>
        </p:spPr>
        <p:txBody>
          <a:bodyPr lIns="54000" rIns="0">
            <a:spAutoFit/>
          </a:bodyPr>
          <a:lstStyle/>
          <a:p>
            <a:pPr>
              <a:lnSpc>
                <a:spcPct val="50000"/>
              </a:lnSpc>
              <a:spcBef>
                <a:spcPct val="35000"/>
              </a:spcBef>
            </a:pPr>
            <a:r>
              <a:rPr lang="es-ES" altLang="zh-CN" sz="2400" b="1" dirty="0" smtClean="0">
                <a:effectLst>
                  <a:outerShdw blurRad="38100" dist="38100" dir="2700000" algn="tl">
                    <a:srgbClr val="000000">
                      <a:alpha val="43137"/>
                    </a:srgbClr>
                  </a:outerShdw>
                </a:effectLst>
                <a:latin typeface="Arial Narrow" pitchFamily="34" charset="0"/>
                <a:ea typeface="宋体"/>
                <a:cs typeface="宋体"/>
              </a:rPr>
              <a:t>MANUFACTURING INDUSTRY</a:t>
            </a:r>
            <a:endParaRPr lang="es-ES" sz="2400" b="1" dirty="0">
              <a:effectLst>
                <a:outerShdw blurRad="38100" dist="38100" dir="2700000" algn="tl">
                  <a:srgbClr val="000000">
                    <a:alpha val="43137"/>
                  </a:srgbClr>
                </a:outerShdw>
              </a:effectLst>
              <a:latin typeface="Arial Narrow" pitchFamily="34" charset="0"/>
              <a:ea typeface="宋体"/>
              <a:cs typeface="宋体"/>
            </a:endParaRPr>
          </a:p>
        </p:txBody>
      </p:sp>
      <p:sp>
        <p:nvSpPr>
          <p:cNvPr id="10" name="Rectangle 11"/>
          <p:cNvSpPr>
            <a:spLocks noChangeArrowheads="1"/>
          </p:cNvSpPr>
          <p:nvPr/>
        </p:nvSpPr>
        <p:spPr bwMode="auto">
          <a:xfrm>
            <a:off x="251520" y="6453336"/>
            <a:ext cx="2007281" cy="246221"/>
          </a:xfrm>
          <a:prstGeom prst="rect">
            <a:avLst/>
          </a:prstGeom>
          <a:noFill/>
          <a:ln w="9525" algn="ctr">
            <a:noFill/>
            <a:miter lim="800000"/>
            <a:headEnd/>
            <a:tailEnd/>
          </a:ln>
        </p:spPr>
        <p:txBody>
          <a:bodyPr wrap="square">
            <a:spAutoFit/>
          </a:bodyPr>
          <a:lstStyle/>
          <a:p>
            <a:pPr algn="r"/>
            <a:r>
              <a:rPr lang="es-ES" sz="1000" dirty="0" smtClean="0">
                <a:latin typeface="Calibri" pitchFamily="34" charset="0"/>
              </a:rPr>
              <a:t>Source: ASOCEM , PRODUCE</a:t>
            </a:r>
            <a:endParaRPr lang="es-ES" sz="1000" dirty="0">
              <a:latin typeface="Calibri" pitchFamily="34" charset="0"/>
            </a:endParaRPr>
          </a:p>
        </p:txBody>
      </p:sp>
      <p:graphicFrame>
        <p:nvGraphicFramePr>
          <p:cNvPr id="4" name="1 Gráfico"/>
          <p:cNvGraphicFramePr>
            <a:graphicFrameLocks/>
          </p:cNvGraphicFramePr>
          <p:nvPr>
            <p:extLst>
              <p:ext uri="{D42A27DB-BD31-4B8C-83A1-F6EECF244321}">
                <p14:modId xmlns:p14="http://schemas.microsoft.com/office/powerpoint/2010/main" val="710752734"/>
              </p:ext>
            </p:extLst>
          </p:nvPr>
        </p:nvGraphicFramePr>
        <p:xfrm>
          <a:off x="268415" y="1564178"/>
          <a:ext cx="3706285" cy="25202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1 Gráfico"/>
          <p:cNvGraphicFramePr>
            <a:graphicFrameLocks/>
          </p:cNvGraphicFramePr>
          <p:nvPr>
            <p:extLst>
              <p:ext uri="{D42A27DB-BD31-4B8C-83A1-F6EECF244321}">
                <p14:modId xmlns:p14="http://schemas.microsoft.com/office/powerpoint/2010/main" val="2677239697"/>
              </p:ext>
            </p:extLst>
          </p:nvPr>
        </p:nvGraphicFramePr>
        <p:xfrm>
          <a:off x="4556595" y="1548196"/>
          <a:ext cx="3797996" cy="253626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1 Gráfico"/>
          <p:cNvGraphicFramePr>
            <a:graphicFrameLocks/>
          </p:cNvGraphicFramePr>
          <p:nvPr>
            <p:extLst>
              <p:ext uri="{D42A27DB-BD31-4B8C-83A1-F6EECF244321}">
                <p14:modId xmlns:p14="http://schemas.microsoft.com/office/powerpoint/2010/main" val="325365400"/>
              </p:ext>
            </p:extLst>
          </p:nvPr>
        </p:nvGraphicFramePr>
        <p:xfrm>
          <a:off x="2258801" y="4276149"/>
          <a:ext cx="4683098" cy="232245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86281984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4"/>
          <p:cNvSpPr txBox="1">
            <a:spLocks noChangeArrowheads="1"/>
          </p:cNvSpPr>
          <p:nvPr/>
        </p:nvSpPr>
        <p:spPr bwMode="auto">
          <a:xfrm>
            <a:off x="323850" y="486994"/>
            <a:ext cx="3651250" cy="400110"/>
          </a:xfrm>
          <a:prstGeom prst="rect">
            <a:avLst/>
          </a:prstGeom>
          <a:noFill/>
          <a:ln w="9525">
            <a:noFill/>
            <a:miter lim="800000"/>
            <a:headEnd/>
            <a:tailEnd/>
          </a:ln>
        </p:spPr>
        <p:txBody>
          <a:bodyPr lIns="54000" rIns="0">
            <a:spAutoFit/>
          </a:bodyPr>
          <a:lstStyle/>
          <a:p>
            <a:r>
              <a:rPr lang="en-US" b="1" dirty="0">
                <a:effectLst>
                  <a:outerShdw blurRad="38100" dist="38100" dir="2700000" algn="tl">
                    <a:srgbClr val="000000">
                      <a:alpha val="43137"/>
                    </a:srgbClr>
                  </a:outerShdw>
                </a:effectLst>
                <a:latin typeface="+mn-lt"/>
              </a:rPr>
              <a:t>MINING</a:t>
            </a:r>
            <a:r>
              <a:rPr lang="en-US" b="1" dirty="0">
                <a:latin typeface="+mn-lt"/>
              </a:rPr>
              <a:t> </a:t>
            </a:r>
            <a:r>
              <a:rPr lang="en-US" b="1" dirty="0">
                <a:effectLst>
                  <a:outerShdw blurRad="38100" dist="38100" dir="2700000" algn="tl">
                    <a:srgbClr val="000000">
                      <a:alpha val="43137"/>
                    </a:srgbClr>
                  </a:outerShdw>
                </a:effectLst>
                <a:latin typeface="+mn-lt"/>
              </a:rPr>
              <a:t>SECTOR</a:t>
            </a:r>
            <a:endParaRPr lang="es-PE" dirty="0">
              <a:effectLst>
                <a:outerShdw blurRad="38100" dist="38100" dir="2700000" algn="tl">
                  <a:srgbClr val="000000">
                    <a:alpha val="43137"/>
                  </a:srgbClr>
                </a:outerShdw>
              </a:effectLst>
              <a:latin typeface="+mn-lt"/>
            </a:endParaRPr>
          </a:p>
        </p:txBody>
      </p:sp>
      <p:sp>
        <p:nvSpPr>
          <p:cNvPr id="6" name="Text Box 5"/>
          <p:cNvSpPr txBox="1">
            <a:spLocks noChangeArrowheads="1"/>
          </p:cNvSpPr>
          <p:nvPr/>
        </p:nvSpPr>
        <p:spPr bwMode="auto">
          <a:xfrm>
            <a:off x="3941820" y="2252742"/>
            <a:ext cx="5040560" cy="3280898"/>
          </a:xfrm>
          <a:prstGeom prst="rect">
            <a:avLst/>
          </a:prstGeom>
          <a:noFill/>
          <a:ln w="9525">
            <a:noFill/>
            <a:miter lim="800000"/>
            <a:headEnd/>
            <a:tailEnd/>
          </a:ln>
        </p:spPr>
        <p:txBody>
          <a:bodyPr wrap="square">
            <a:spAutoFit/>
          </a:bodyPr>
          <a:lstStyle/>
          <a:p>
            <a:pPr marL="742950" lvl="1" indent="-285750" algn="just">
              <a:lnSpc>
                <a:spcPct val="90000"/>
              </a:lnSpc>
              <a:spcBef>
                <a:spcPts val="600"/>
              </a:spcBef>
              <a:buClr>
                <a:srgbClr val="FF0000"/>
              </a:buClr>
              <a:buFont typeface="Wingdings" pitchFamily="2" charset="2"/>
              <a:buChar char="v"/>
              <a:defRPr/>
            </a:pPr>
            <a:r>
              <a:rPr lang="en-US" sz="1600" b="1" dirty="0">
                <a:latin typeface="+mn-lt"/>
              </a:rPr>
              <a:t>Polymetallic </a:t>
            </a:r>
            <a:r>
              <a:rPr lang="en-US" sz="1600" b="1" dirty="0" smtClean="0">
                <a:latin typeface="+mn-lt"/>
              </a:rPr>
              <a:t>country</a:t>
            </a:r>
          </a:p>
          <a:p>
            <a:pPr marL="742950" lvl="1" indent="-285750" algn="just">
              <a:lnSpc>
                <a:spcPct val="90000"/>
              </a:lnSpc>
              <a:spcBef>
                <a:spcPts val="600"/>
              </a:spcBef>
              <a:buClr>
                <a:srgbClr val="FF0000"/>
              </a:buClr>
              <a:buFont typeface="Wingdings" pitchFamily="2" charset="2"/>
              <a:buChar char="v"/>
              <a:defRPr/>
            </a:pPr>
            <a:r>
              <a:rPr lang="en-US" sz="1600" dirty="0" smtClean="0">
                <a:latin typeface="+mn-lt"/>
              </a:rPr>
              <a:t>13.61% of the </a:t>
            </a:r>
            <a:r>
              <a:rPr lang="en-US" sz="1600" dirty="0">
                <a:latin typeface="+mn-lt"/>
              </a:rPr>
              <a:t>land is subject </a:t>
            </a:r>
            <a:r>
              <a:rPr lang="en-US" sz="1600" dirty="0" smtClean="0">
                <a:latin typeface="+mn-lt"/>
              </a:rPr>
              <a:t>to </a:t>
            </a:r>
            <a:r>
              <a:rPr lang="en-US" sz="1600" dirty="0">
                <a:latin typeface="+mn-lt"/>
              </a:rPr>
              <a:t>mining concessions, and </a:t>
            </a:r>
            <a:r>
              <a:rPr lang="en-US" sz="1600" b="1" dirty="0">
                <a:latin typeface="+mn-lt"/>
              </a:rPr>
              <a:t>only </a:t>
            </a:r>
            <a:r>
              <a:rPr lang="en-US" sz="1600" b="1" dirty="0" smtClean="0">
                <a:latin typeface="+mn-lt"/>
              </a:rPr>
              <a:t>1.25% </a:t>
            </a:r>
            <a:r>
              <a:rPr lang="en-US" sz="1600" b="1" dirty="0">
                <a:latin typeface="+mn-lt"/>
              </a:rPr>
              <a:t>of the land is taken for mining exploration and exploitation</a:t>
            </a:r>
            <a:r>
              <a:rPr lang="es-MX" altLang="zh-CN" sz="1600" b="1" dirty="0" smtClean="0">
                <a:latin typeface="+mn-lt"/>
                <a:ea typeface="宋体" charset="-122"/>
              </a:rPr>
              <a:t>.</a:t>
            </a:r>
            <a:endParaRPr lang="es-PE" altLang="zh-CN" sz="1600" b="1" dirty="0" smtClean="0">
              <a:latin typeface="+mn-lt"/>
              <a:ea typeface="宋体" charset="-122"/>
            </a:endParaRPr>
          </a:p>
          <a:p>
            <a:pPr marL="742950" lvl="1" indent="-285750" algn="just">
              <a:lnSpc>
                <a:spcPct val="90000"/>
              </a:lnSpc>
              <a:spcBef>
                <a:spcPts val="600"/>
              </a:spcBef>
              <a:buClr>
                <a:srgbClr val="FF0000"/>
              </a:buClr>
              <a:buFont typeface="Wingdings" pitchFamily="2" charset="2"/>
              <a:buChar char="v"/>
              <a:defRPr/>
            </a:pPr>
            <a:r>
              <a:rPr lang="en-US" sz="1600" dirty="0">
                <a:latin typeface="+mn-lt"/>
              </a:rPr>
              <a:t>In </a:t>
            </a:r>
            <a:r>
              <a:rPr lang="en-US" sz="1600" dirty="0" smtClean="0">
                <a:latin typeface="+mn-lt"/>
              </a:rPr>
              <a:t>the world: Third  producer of copper, silver, tin and zinc worldwide. In Latin America: First producer </a:t>
            </a:r>
            <a:r>
              <a:rPr lang="en-US" sz="1600" dirty="0">
                <a:latin typeface="+mn-lt"/>
              </a:rPr>
              <a:t>of gold, zinc, tin and lead. And 2nd of copper, silver and </a:t>
            </a:r>
            <a:r>
              <a:rPr lang="en-US" sz="1600" dirty="0" smtClean="0">
                <a:latin typeface="+mn-lt"/>
              </a:rPr>
              <a:t>molybdenum</a:t>
            </a:r>
            <a:r>
              <a:rPr lang="es-MX" sz="1600" dirty="0" smtClean="0">
                <a:latin typeface="+mn-lt"/>
                <a:ea typeface="宋体" charset="-122"/>
              </a:rPr>
              <a:t>.</a:t>
            </a:r>
            <a:endParaRPr lang="es-PE" sz="1600" dirty="0">
              <a:latin typeface="+mn-lt"/>
              <a:ea typeface="宋体" charset="-122"/>
            </a:endParaRPr>
          </a:p>
          <a:p>
            <a:pPr marL="742950" lvl="1" indent="-285750" algn="just">
              <a:lnSpc>
                <a:spcPct val="90000"/>
              </a:lnSpc>
              <a:spcBef>
                <a:spcPts val="600"/>
              </a:spcBef>
              <a:buClr>
                <a:srgbClr val="FF0000"/>
              </a:buClr>
              <a:buFont typeface="Wingdings" pitchFamily="2" charset="2"/>
              <a:buChar char="v"/>
              <a:defRPr/>
            </a:pPr>
            <a:r>
              <a:rPr lang="es-ES" sz="1600" dirty="0" smtClean="0">
                <a:latin typeface="+mn-lt"/>
                <a:ea typeface="宋体" charset="-122"/>
              </a:rPr>
              <a:t>In 2015, </a:t>
            </a:r>
            <a:r>
              <a:rPr lang="es-ES" sz="1600" dirty="0" err="1" smtClean="0">
                <a:latin typeface="+mn-lt"/>
                <a:ea typeface="宋体" charset="-122"/>
              </a:rPr>
              <a:t>investment</a:t>
            </a:r>
            <a:r>
              <a:rPr lang="es-ES" sz="1600" dirty="0" smtClean="0">
                <a:latin typeface="+mn-lt"/>
                <a:ea typeface="宋体" charset="-122"/>
              </a:rPr>
              <a:t> in </a:t>
            </a:r>
            <a:r>
              <a:rPr lang="es-ES" sz="1600" dirty="0" err="1" smtClean="0">
                <a:latin typeface="+mn-lt"/>
                <a:ea typeface="宋体" charset="-122"/>
              </a:rPr>
              <a:t>mining</a:t>
            </a:r>
            <a:r>
              <a:rPr lang="es-ES" sz="1600" dirty="0" smtClean="0">
                <a:latin typeface="+mn-lt"/>
                <a:ea typeface="宋体" charset="-122"/>
              </a:rPr>
              <a:t> </a:t>
            </a:r>
            <a:r>
              <a:rPr lang="es-ES" sz="1600" dirty="0" err="1" smtClean="0">
                <a:latin typeface="+mn-lt"/>
                <a:ea typeface="宋体" charset="-122"/>
              </a:rPr>
              <a:t>reached</a:t>
            </a:r>
            <a:r>
              <a:rPr lang="es-ES" sz="1600" dirty="0" smtClean="0">
                <a:latin typeface="+mn-lt"/>
                <a:ea typeface="宋体" charset="-122"/>
              </a:rPr>
              <a:t> a value of US$ 6,777 million.</a:t>
            </a:r>
            <a:endParaRPr lang="es-PE" sz="1600" dirty="0">
              <a:latin typeface="+mn-lt"/>
              <a:ea typeface="宋体" charset="-122"/>
            </a:endParaRPr>
          </a:p>
          <a:p>
            <a:pPr marL="742950" lvl="1" indent="-285750" algn="just">
              <a:lnSpc>
                <a:spcPct val="90000"/>
              </a:lnSpc>
              <a:spcBef>
                <a:spcPts val="600"/>
              </a:spcBef>
              <a:buClr>
                <a:srgbClr val="FF0000"/>
              </a:buClr>
              <a:buFont typeface="Wingdings" pitchFamily="2" charset="2"/>
              <a:buChar char="v"/>
              <a:defRPr/>
            </a:pPr>
            <a:r>
              <a:rPr lang="en-US" sz="1600" dirty="0" smtClean="0">
                <a:latin typeface="+mn-lt"/>
              </a:rPr>
              <a:t>Peru </a:t>
            </a:r>
            <a:r>
              <a:rPr lang="en-US" sz="1600" dirty="0">
                <a:latin typeface="+mn-lt"/>
              </a:rPr>
              <a:t>is one of the few countries in the world with non-metallic mineral deposits, including diatomite, bentonite, limestone and phosphate</a:t>
            </a:r>
            <a:r>
              <a:rPr lang="es-MX" altLang="zh-CN" sz="1600" dirty="0" smtClean="0">
                <a:latin typeface="+mn-lt"/>
                <a:ea typeface="宋体" charset="-122"/>
              </a:rPr>
              <a:t>. </a:t>
            </a:r>
            <a:endParaRPr lang="es-MX" altLang="zh-CN" sz="1600" dirty="0">
              <a:latin typeface="+mn-lt"/>
              <a:ea typeface="宋体" charset="-122"/>
            </a:endParaRPr>
          </a:p>
        </p:txBody>
      </p:sp>
      <p:pic>
        <p:nvPicPr>
          <p:cNvPr id="31745" name="Picture 1"/>
          <p:cNvPicPr>
            <a:picLocks noChangeAspect="1" noChangeArrowheads="1"/>
          </p:cNvPicPr>
          <p:nvPr/>
        </p:nvPicPr>
        <p:blipFill>
          <a:blip r:embed="rId3" cstate="email"/>
          <a:srcRect/>
          <a:stretch>
            <a:fillRect/>
          </a:stretch>
        </p:blipFill>
        <p:spPr bwMode="auto">
          <a:xfrm>
            <a:off x="500034" y="2000240"/>
            <a:ext cx="3495902" cy="4229100"/>
          </a:xfrm>
          <a:prstGeom prst="rect">
            <a:avLst/>
          </a:prstGeom>
          <a:noFill/>
          <a:ln w="9525">
            <a:noFill/>
            <a:miter lim="800000"/>
            <a:headEnd/>
            <a:tailEnd/>
          </a:ln>
          <a:effectLst/>
        </p:spPr>
      </p:pic>
    </p:spTree>
    <p:extLst>
      <p:ext uri="{BB962C8B-B14F-4D97-AF65-F5344CB8AC3E}">
        <p14:creationId xmlns:p14="http://schemas.microsoft.com/office/powerpoint/2010/main" val="283753285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12 Tabla"/>
          <p:cNvGraphicFramePr>
            <a:graphicFrameLocks noGrp="1"/>
          </p:cNvGraphicFramePr>
          <p:nvPr>
            <p:extLst>
              <p:ext uri="{D42A27DB-BD31-4B8C-83A1-F6EECF244321}">
                <p14:modId xmlns:p14="http://schemas.microsoft.com/office/powerpoint/2010/main" val="2377461907"/>
              </p:ext>
            </p:extLst>
          </p:nvPr>
        </p:nvGraphicFramePr>
        <p:xfrm>
          <a:off x="323850" y="5592638"/>
          <a:ext cx="3096344" cy="702945"/>
        </p:xfrm>
        <a:graphic>
          <a:graphicData uri="http://schemas.openxmlformats.org/drawingml/2006/table">
            <a:tbl>
              <a:tblPr>
                <a:tableStyleId>{5C22544A-7EE6-4342-B048-85BDC9FD1C3A}</a:tableStyleId>
              </a:tblPr>
              <a:tblGrid>
                <a:gridCol w="3096344"/>
              </a:tblGrid>
              <a:tr h="190500">
                <a:tc>
                  <a:txBody>
                    <a:bodyPr/>
                    <a:lstStyle/>
                    <a:p>
                      <a:pPr algn="l" fontAlgn="b"/>
                      <a:endParaRPr lang="es-PE" sz="1100" u="none" strike="noStrike" dirty="0" smtClean="0">
                        <a:effectLst/>
                      </a:endParaRPr>
                    </a:p>
                    <a:p>
                      <a:pPr algn="l" fontAlgn="b"/>
                      <a:r>
                        <a:rPr lang="es-PE" sz="1100" u="none" strike="noStrike" dirty="0" smtClean="0">
                          <a:effectLst/>
                        </a:rPr>
                        <a:t>*</a:t>
                      </a:r>
                      <a:r>
                        <a:rPr lang="es-PE" sz="1100" u="none" strike="noStrike" dirty="0" err="1" smtClean="0">
                          <a:effectLst/>
                        </a:rPr>
                        <a:t>Exports</a:t>
                      </a:r>
                      <a:r>
                        <a:rPr lang="es-PE" sz="1100" u="none" strike="noStrike" dirty="0" smtClean="0">
                          <a:effectLst/>
                        </a:rPr>
                        <a:t> </a:t>
                      </a:r>
                      <a:r>
                        <a:rPr lang="es-PE" sz="1100" u="none" strike="noStrike" dirty="0" err="1" smtClean="0">
                          <a:effectLst/>
                        </a:rPr>
                        <a:t>January</a:t>
                      </a:r>
                      <a:r>
                        <a:rPr lang="es-PE" sz="1100" u="none" strike="noStrike" dirty="0" smtClean="0">
                          <a:effectLst/>
                        </a:rPr>
                        <a:t> to </a:t>
                      </a:r>
                      <a:r>
                        <a:rPr lang="es-PE" sz="1100" u="none" strike="noStrike" dirty="0" err="1" smtClean="0">
                          <a:effectLst/>
                        </a:rPr>
                        <a:t>May</a:t>
                      </a:r>
                      <a:r>
                        <a:rPr lang="es-PE" sz="1100" u="none" strike="noStrike" dirty="0" smtClean="0">
                          <a:effectLst/>
                        </a:rPr>
                        <a:t> 2016</a:t>
                      </a:r>
                    </a:p>
                    <a:p>
                      <a:pPr algn="l" fontAlgn="b"/>
                      <a:r>
                        <a:rPr lang="es-PE" sz="1100" u="none" strike="noStrike" dirty="0" err="1" smtClean="0">
                          <a:effectLst/>
                        </a:rPr>
                        <a:t>Source</a:t>
                      </a:r>
                      <a:r>
                        <a:rPr lang="es-PE" sz="1100" u="none" strike="noStrike" dirty="0" smtClean="0">
                          <a:effectLst/>
                        </a:rPr>
                        <a:t>: </a:t>
                      </a:r>
                      <a:r>
                        <a:rPr lang="es-PE" sz="1100" u="none" strike="noStrike" dirty="0">
                          <a:effectLst/>
                        </a:rPr>
                        <a:t>MINEM. </a:t>
                      </a:r>
                      <a:r>
                        <a:rPr lang="es-PE" sz="1100" u="none" strike="noStrike" dirty="0" err="1" smtClean="0">
                          <a:effectLst/>
                        </a:rPr>
                        <a:t>Mining</a:t>
                      </a:r>
                      <a:r>
                        <a:rPr lang="es-PE" sz="1100" u="none" strike="noStrike" baseline="0" dirty="0" smtClean="0">
                          <a:effectLst/>
                        </a:rPr>
                        <a:t> </a:t>
                      </a:r>
                      <a:r>
                        <a:rPr lang="es-PE" sz="1100" u="none" strike="noStrike" baseline="0" dirty="0" err="1" smtClean="0">
                          <a:effectLst/>
                        </a:rPr>
                        <a:t>Statistical</a:t>
                      </a:r>
                      <a:r>
                        <a:rPr lang="es-PE" sz="1100" u="none" strike="noStrike" baseline="0" dirty="0" smtClean="0">
                          <a:effectLst/>
                        </a:rPr>
                        <a:t> </a:t>
                      </a:r>
                      <a:r>
                        <a:rPr lang="es-PE" sz="1100" u="none" strike="noStrike" baseline="0" dirty="0" err="1" smtClean="0">
                          <a:effectLst/>
                        </a:rPr>
                        <a:t>Bulletin</a:t>
                      </a:r>
                      <a:r>
                        <a:rPr lang="es-PE" sz="1100" u="none" strike="noStrike" baseline="0" dirty="0" smtClean="0">
                          <a:effectLst/>
                        </a:rPr>
                        <a:t> </a:t>
                      </a:r>
                      <a:r>
                        <a:rPr lang="es-PE" sz="1100" u="none" strike="noStrike" baseline="0" dirty="0" err="1" smtClean="0">
                          <a:effectLst/>
                        </a:rPr>
                        <a:t>May</a:t>
                      </a:r>
                      <a:r>
                        <a:rPr lang="es-PE" sz="1100" u="none" strike="noStrike" baseline="0" dirty="0" smtClean="0">
                          <a:effectLst/>
                        </a:rPr>
                        <a:t> 2016</a:t>
                      </a:r>
                      <a:r>
                        <a:rPr lang="es-PE" sz="1100" u="none" strike="noStrike" dirty="0" smtClean="0">
                          <a:effectLst/>
                        </a:rPr>
                        <a:t> </a:t>
                      </a:r>
                    </a:p>
                  </a:txBody>
                  <a:tcPr marL="9525" marR="9525" marT="9525" marB="0" anchor="b">
                    <a:noFill/>
                  </a:tcPr>
                </a:tc>
              </a:tr>
              <a:tr h="190500">
                <a:tc>
                  <a:txBody>
                    <a:bodyPr/>
                    <a:lstStyle/>
                    <a:p>
                      <a:pPr algn="l" fontAlgn="b"/>
                      <a:r>
                        <a:rPr lang="es-PE" sz="1100" u="none" strike="noStrike" dirty="0" err="1" smtClean="0">
                          <a:effectLst/>
                        </a:rPr>
                        <a:t>Elaborated</a:t>
                      </a:r>
                      <a:r>
                        <a:rPr lang="es-PE" sz="1100" u="none" strike="noStrike" baseline="0" dirty="0" smtClean="0">
                          <a:effectLst/>
                        </a:rPr>
                        <a:t> </a:t>
                      </a:r>
                      <a:r>
                        <a:rPr lang="es-PE" sz="1100" u="none" strike="noStrike" baseline="0" dirty="0" err="1" smtClean="0">
                          <a:effectLst/>
                        </a:rPr>
                        <a:t>by</a:t>
                      </a:r>
                      <a:r>
                        <a:rPr lang="es-PE" sz="1100" u="none" strike="noStrike" dirty="0" smtClean="0">
                          <a:effectLst/>
                        </a:rPr>
                        <a:t>: </a:t>
                      </a:r>
                      <a:r>
                        <a:rPr lang="es-PE" sz="1100" u="none" strike="noStrike" dirty="0" err="1">
                          <a:effectLst/>
                        </a:rPr>
                        <a:t>ProInversión</a:t>
                      </a:r>
                      <a:endParaRPr lang="es-PE" sz="1100" b="0" i="0" u="none" strike="noStrike" dirty="0">
                        <a:solidFill>
                          <a:srgbClr val="000000"/>
                        </a:solidFill>
                        <a:effectLst/>
                        <a:latin typeface="Calibri"/>
                      </a:endParaRPr>
                    </a:p>
                  </a:txBody>
                  <a:tcPr marL="9525" marR="9525" marT="9525" marB="0" anchor="b">
                    <a:noFill/>
                  </a:tcPr>
                </a:tc>
              </a:tr>
            </a:tbl>
          </a:graphicData>
        </a:graphic>
      </p:graphicFrame>
      <p:graphicFrame>
        <p:nvGraphicFramePr>
          <p:cNvPr id="10" name="11 Tabla"/>
          <p:cNvGraphicFramePr>
            <a:graphicFrameLocks noGrp="1"/>
          </p:cNvGraphicFramePr>
          <p:nvPr>
            <p:extLst>
              <p:ext uri="{D42A27DB-BD31-4B8C-83A1-F6EECF244321}">
                <p14:modId xmlns:p14="http://schemas.microsoft.com/office/powerpoint/2010/main" val="2440590312"/>
              </p:ext>
            </p:extLst>
          </p:nvPr>
        </p:nvGraphicFramePr>
        <p:xfrm>
          <a:off x="4860032" y="5592638"/>
          <a:ext cx="3810000" cy="546889"/>
        </p:xfrm>
        <a:graphic>
          <a:graphicData uri="http://schemas.openxmlformats.org/drawingml/2006/table">
            <a:tbl>
              <a:tblPr>
                <a:tableStyleId>{5C22544A-7EE6-4342-B048-85BDC9FD1C3A}</a:tableStyleId>
              </a:tblPr>
              <a:tblGrid>
                <a:gridCol w="2286000"/>
                <a:gridCol w="762000"/>
                <a:gridCol w="762000"/>
              </a:tblGrid>
              <a:tr h="369724">
                <a:tc gridSpan="3">
                  <a:txBody>
                    <a:bodyPr/>
                    <a:lstStyle/>
                    <a:p>
                      <a:pPr algn="l" fontAlgn="b"/>
                      <a:r>
                        <a:rPr lang="es-PE" sz="1100" u="none" strike="noStrike" dirty="0" smtClean="0">
                          <a:effectLst/>
                        </a:rPr>
                        <a:t>** </a:t>
                      </a:r>
                      <a:r>
                        <a:rPr lang="es-PE" sz="1100" u="none" strike="noStrike" dirty="0" err="1" smtClean="0">
                          <a:effectLst/>
                        </a:rPr>
                        <a:t>acumulated</a:t>
                      </a:r>
                      <a:r>
                        <a:rPr lang="es-PE" sz="1100" u="none" strike="noStrike" baseline="0" dirty="0" smtClean="0">
                          <a:effectLst/>
                        </a:rPr>
                        <a:t> </a:t>
                      </a:r>
                      <a:r>
                        <a:rPr lang="es-PE" sz="1100" u="none" strike="noStrike" baseline="0" dirty="0" err="1" smtClean="0">
                          <a:effectLst/>
                        </a:rPr>
                        <a:t>investment</a:t>
                      </a:r>
                      <a:r>
                        <a:rPr lang="es-PE" sz="1100" u="none" strike="noStrike" baseline="0" dirty="0" smtClean="0">
                          <a:effectLst/>
                        </a:rPr>
                        <a:t> </a:t>
                      </a:r>
                      <a:r>
                        <a:rPr lang="es-PE" sz="1100" u="none" strike="noStrike" baseline="0" dirty="0" err="1" smtClean="0">
                          <a:effectLst/>
                        </a:rPr>
                        <a:t>January</a:t>
                      </a:r>
                      <a:r>
                        <a:rPr lang="es-PE" sz="1100" u="none" strike="noStrike" baseline="0" dirty="0" smtClean="0">
                          <a:effectLst/>
                        </a:rPr>
                        <a:t> to </a:t>
                      </a:r>
                      <a:r>
                        <a:rPr lang="es-PE" sz="1100" u="none" strike="noStrike" baseline="0" dirty="0" err="1" smtClean="0">
                          <a:effectLst/>
                        </a:rPr>
                        <a:t>May</a:t>
                      </a:r>
                      <a:r>
                        <a:rPr lang="es-PE" sz="1100" u="none" strike="noStrike" baseline="0" dirty="0" smtClean="0">
                          <a:effectLst/>
                        </a:rPr>
                        <a:t> 2016</a:t>
                      </a:r>
                      <a:endParaRPr lang="es-PE" sz="1100" u="none" strike="noStrike" dirty="0" smtClean="0">
                        <a:effectLst/>
                      </a:endParaRPr>
                    </a:p>
                    <a:p>
                      <a:pPr algn="l" fontAlgn="b"/>
                      <a:r>
                        <a:rPr lang="es-PE" sz="1100" u="none" strike="noStrike" dirty="0" err="1" smtClean="0">
                          <a:effectLst/>
                        </a:rPr>
                        <a:t>Source</a:t>
                      </a:r>
                      <a:r>
                        <a:rPr lang="es-PE" sz="1100" u="none" strike="noStrike" dirty="0" smtClean="0">
                          <a:effectLst/>
                        </a:rPr>
                        <a:t>: MINEM. </a:t>
                      </a:r>
                      <a:r>
                        <a:rPr lang="es-PE" sz="1100" u="none" strike="noStrike" dirty="0" err="1" smtClean="0">
                          <a:effectLst/>
                        </a:rPr>
                        <a:t>Statistical</a:t>
                      </a:r>
                      <a:r>
                        <a:rPr lang="es-PE" sz="1100" u="none" strike="noStrike" baseline="0" dirty="0" smtClean="0">
                          <a:effectLst/>
                        </a:rPr>
                        <a:t> </a:t>
                      </a:r>
                      <a:r>
                        <a:rPr lang="es-PE" sz="1100" u="none" strike="noStrike" baseline="0" dirty="0" err="1" smtClean="0">
                          <a:effectLst/>
                        </a:rPr>
                        <a:t>Bulletin</a:t>
                      </a:r>
                      <a:r>
                        <a:rPr lang="es-PE" sz="1100" u="none" strike="noStrike" baseline="0" dirty="0" smtClean="0">
                          <a:effectLst/>
                        </a:rPr>
                        <a:t> of </a:t>
                      </a:r>
                      <a:r>
                        <a:rPr lang="es-PE" sz="1100" u="none" strike="noStrike" baseline="0" dirty="0" err="1" smtClean="0">
                          <a:effectLst/>
                        </a:rPr>
                        <a:t>Mining</a:t>
                      </a:r>
                      <a:r>
                        <a:rPr lang="es-PE" sz="1100" u="none" strike="noStrike" baseline="0" dirty="0" smtClean="0">
                          <a:effectLst/>
                        </a:rPr>
                        <a:t>. </a:t>
                      </a:r>
                      <a:r>
                        <a:rPr lang="es-PE" sz="1100" u="none" strike="noStrike" baseline="0" dirty="0" err="1" smtClean="0">
                          <a:effectLst/>
                        </a:rPr>
                        <a:t>May</a:t>
                      </a:r>
                      <a:r>
                        <a:rPr lang="es-PE" sz="1100" u="none" strike="noStrike" baseline="0" dirty="0" smtClean="0">
                          <a:effectLst/>
                        </a:rPr>
                        <a:t> 2016</a:t>
                      </a:r>
                      <a:r>
                        <a:rPr lang="es-PE" sz="1100" u="none" strike="noStrike" dirty="0" smtClean="0">
                          <a:effectLst/>
                        </a:rPr>
                        <a:t>     </a:t>
                      </a:r>
                    </a:p>
                  </a:txBody>
                  <a:tcPr marL="9525" marR="9525" marT="9525" marB="0" anchor="b">
                    <a:noFill/>
                  </a:tcPr>
                </a:tc>
                <a:tc hMerge="1">
                  <a:txBody>
                    <a:bodyPr/>
                    <a:lstStyle/>
                    <a:p>
                      <a:endParaRPr lang="es-PE"/>
                    </a:p>
                  </a:txBody>
                  <a:tcPr/>
                </a:tc>
                <a:tc hMerge="1">
                  <a:txBody>
                    <a:bodyPr/>
                    <a:lstStyle/>
                    <a:p>
                      <a:endParaRPr lang="es-PE"/>
                    </a:p>
                  </a:txBody>
                  <a:tcPr/>
                </a:tc>
              </a:tr>
              <a:tr h="168979">
                <a:tc>
                  <a:txBody>
                    <a:bodyPr/>
                    <a:lstStyle/>
                    <a:p>
                      <a:pPr algn="l" fontAlgn="b"/>
                      <a:r>
                        <a:rPr lang="es-PE" sz="1100" u="none" strike="noStrike" dirty="0" err="1" smtClean="0">
                          <a:effectLst/>
                        </a:rPr>
                        <a:t>Elaborated</a:t>
                      </a:r>
                      <a:r>
                        <a:rPr lang="es-PE" sz="1100" u="none" strike="noStrike" baseline="0" dirty="0" smtClean="0">
                          <a:effectLst/>
                        </a:rPr>
                        <a:t> </a:t>
                      </a:r>
                      <a:r>
                        <a:rPr lang="es-PE" sz="1100" u="none" strike="noStrike" baseline="0" dirty="0" err="1" smtClean="0">
                          <a:effectLst/>
                        </a:rPr>
                        <a:t>by</a:t>
                      </a:r>
                      <a:r>
                        <a:rPr lang="es-PE" sz="1100" u="none" strike="noStrike" dirty="0" smtClean="0">
                          <a:effectLst/>
                        </a:rPr>
                        <a:t>: </a:t>
                      </a:r>
                      <a:r>
                        <a:rPr lang="es-PE" sz="1100" u="none" strike="noStrike" dirty="0" err="1">
                          <a:effectLst/>
                        </a:rPr>
                        <a:t>ProInversión</a:t>
                      </a:r>
                      <a:endParaRPr lang="es-PE" sz="1100" b="0" i="0" u="none" strike="noStrike" dirty="0">
                        <a:solidFill>
                          <a:srgbClr val="000000"/>
                        </a:solidFill>
                        <a:effectLst/>
                        <a:latin typeface="Calibri"/>
                      </a:endParaRPr>
                    </a:p>
                  </a:txBody>
                  <a:tcPr marL="9525" marR="9525" marT="9525" marB="0" anchor="b">
                    <a:noFill/>
                  </a:tcPr>
                </a:tc>
                <a:tc>
                  <a:txBody>
                    <a:bodyPr/>
                    <a:lstStyle/>
                    <a:p>
                      <a:pPr algn="l" fontAlgn="b"/>
                      <a:endParaRPr lang="es-PE" sz="1100" b="0" i="0" u="none" strike="noStrike">
                        <a:solidFill>
                          <a:srgbClr val="000000"/>
                        </a:solidFill>
                        <a:effectLst/>
                        <a:latin typeface="Calibri"/>
                      </a:endParaRPr>
                    </a:p>
                  </a:txBody>
                  <a:tcPr marL="9525" marR="9525" marT="9525" marB="0" anchor="b">
                    <a:noFill/>
                  </a:tcPr>
                </a:tc>
                <a:tc>
                  <a:txBody>
                    <a:bodyPr/>
                    <a:lstStyle/>
                    <a:p>
                      <a:pPr algn="l" fontAlgn="b"/>
                      <a:endParaRPr lang="es-PE" sz="1100" b="0" i="0" u="none" strike="noStrike" dirty="0">
                        <a:solidFill>
                          <a:srgbClr val="000000"/>
                        </a:solidFill>
                        <a:effectLst/>
                        <a:latin typeface="Calibri"/>
                      </a:endParaRPr>
                    </a:p>
                  </a:txBody>
                  <a:tcPr marL="9525" marR="9525" marT="9525" marB="0" anchor="b">
                    <a:noFill/>
                  </a:tcPr>
                </a:tc>
              </a:tr>
            </a:tbl>
          </a:graphicData>
        </a:graphic>
      </p:graphicFrame>
      <p:sp>
        <p:nvSpPr>
          <p:cNvPr id="12" name="Text Box 4"/>
          <p:cNvSpPr txBox="1">
            <a:spLocks noChangeArrowheads="1"/>
          </p:cNvSpPr>
          <p:nvPr/>
        </p:nvSpPr>
        <p:spPr bwMode="auto">
          <a:xfrm>
            <a:off x="323850" y="508795"/>
            <a:ext cx="3651250" cy="400110"/>
          </a:xfrm>
          <a:prstGeom prst="rect">
            <a:avLst/>
          </a:prstGeom>
          <a:noFill/>
          <a:ln w="9525">
            <a:noFill/>
            <a:miter lim="800000"/>
            <a:headEnd/>
            <a:tailEnd/>
          </a:ln>
        </p:spPr>
        <p:txBody>
          <a:bodyPr lIns="54000" rIns="0">
            <a:spAutoFit/>
          </a:bodyPr>
          <a:lstStyle/>
          <a:p>
            <a:r>
              <a:rPr lang="en-US" b="1" dirty="0">
                <a:effectLst>
                  <a:outerShdw blurRad="38100" dist="38100" dir="2700000" algn="tl">
                    <a:srgbClr val="000000">
                      <a:alpha val="43137"/>
                    </a:srgbClr>
                  </a:outerShdw>
                </a:effectLst>
                <a:latin typeface="+mn-lt"/>
              </a:rPr>
              <a:t>MINING SECTOR</a:t>
            </a:r>
            <a:endParaRPr lang="es-PE" dirty="0">
              <a:effectLst>
                <a:outerShdw blurRad="38100" dist="38100" dir="2700000" algn="tl">
                  <a:srgbClr val="000000">
                    <a:alpha val="43137"/>
                  </a:srgbClr>
                </a:outerShdw>
              </a:effectLst>
              <a:latin typeface="+mn-lt"/>
            </a:endParaRPr>
          </a:p>
        </p:txBody>
      </p:sp>
      <p:graphicFrame>
        <p:nvGraphicFramePr>
          <p:cNvPr id="5" name="Gráfico 4"/>
          <p:cNvGraphicFramePr>
            <a:graphicFrameLocks/>
          </p:cNvGraphicFramePr>
          <p:nvPr>
            <p:extLst>
              <p:ext uri="{D42A27DB-BD31-4B8C-83A1-F6EECF244321}">
                <p14:modId xmlns:p14="http://schemas.microsoft.com/office/powerpoint/2010/main" val="1754976046"/>
              </p:ext>
            </p:extLst>
          </p:nvPr>
        </p:nvGraphicFramePr>
        <p:xfrm>
          <a:off x="-350570" y="1844824"/>
          <a:ext cx="5225791" cy="316835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Gráfico 5"/>
          <p:cNvGraphicFramePr>
            <a:graphicFrameLocks/>
          </p:cNvGraphicFramePr>
          <p:nvPr>
            <p:extLst>
              <p:ext uri="{D42A27DB-BD31-4B8C-83A1-F6EECF244321}">
                <p14:modId xmlns:p14="http://schemas.microsoft.com/office/powerpoint/2010/main" val="3949489568"/>
              </p:ext>
            </p:extLst>
          </p:nvPr>
        </p:nvGraphicFramePr>
        <p:xfrm>
          <a:off x="4499992" y="1828606"/>
          <a:ext cx="4789349" cy="316025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62703603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4"/>
          <p:cNvSpPr txBox="1">
            <a:spLocks noChangeArrowheads="1"/>
          </p:cNvSpPr>
          <p:nvPr/>
        </p:nvSpPr>
        <p:spPr bwMode="auto">
          <a:xfrm>
            <a:off x="344225" y="381221"/>
            <a:ext cx="3651250" cy="400110"/>
          </a:xfrm>
          <a:prstGeom prst="rect">
            <a:avLst/>
          </a:prstGeom>
          <a:noFill/>
          <a:ln w="9525">
            <a:noFill/>
            <a:miter lim="800000"/>
            <a:headEnd/>
            <a:tailEnd/>
          </a:ln>
        </p:spPr>
        <p:txBody>
          <a:bodyPr lIns="54000" rIns="0">
            <a:spAutoFit/>
          </a:bodyPr>
          <a:lstStyle/>
          <a:p>
            <a:r>
              <a:rPr lang="en-US" b="1" dirty="0">
                <a:effectLst>
                  <a:outerShdw blurRad="38100" dist="38100" dir="2700000" algn="tl">
                    <a:srgbClr val="000000">
                      <a:alpha val="43137"/>
                    </a:srgbClr>
                  </a:outerShdw>
                </a:effectLst>
                <a:latin typeface="+mn-lt"/>
              </a:rPr>
              <a:t>ENERGY SECTOR</a:t>
            </a:r>
            <a:endParaRPr lang="es-PE" dirty="0">
              <a:effectLst>
                <a:outerShdw blurRad="38100" dist="38100" dir="2700000" algn="tl">
                  <a:srgbClr val="000000">
                    <a:alpha val="43137"/>
                  </a:srgbClr>
                </a:outerShdw>
              </a:effectLst>
              <a:latin typeface="+mn-lt"/>
            </a:endParaRPr>
          </a:p>
        </p:txBody>
      </p:sp>
      <p:sp>
        <p:nvSpPr>
          <p:cNvPr id="6" name="5 Rectángulo"/>
          <p:cNvSpPr/>
          <p:nvPr/>
        </p:nvSpPr>
        <p:spPr>
          <a:xfrm>
            <a:off x="3730508" y="1921736"/>
            <a:ext cx="5143536" cy="3724096"/>
          </a:xfrm>
          <a:prstGeom prst="rect">
            <a:avLst/>
          </a:prstGeom>
        </p:spPr>
        <p:txBody>
          <a:bodyPr wrap="square">
            <a:spAutoFit/>
          </a:bodyPr>
          <a:lstStyle/>
          <a:p>
            <a:pPr marL="285750" indent="-285750" algn="just">
              <a:lnSpc>
                <a:spcPct val="90000"/>
              </a:lnSpc>
              <a:spcBef>
                <a:spcPts val="600"/>
              </a:spcBef>
              <a:buClr>
                <a:srgbClr val="FF0000"/>
              </a:buClr>
              <a:buFont typeface="Wingdings" pitchFamily="2" charset="2"/>
              <a:buChar char="v"/>
              <a:defRPr/>
            </a:pPr>
            <a:r>
              <a:rPr lang="en-US" sz="1600" b="1" dirty="0">
                <a:latin typeface="+mn-lt"/>
              </a:rPr>
              <a:t>Great energy potential:</a:t>
            </a:r>
            <a:r>
              <a:rPr lang="en-US" sz="1600" dirty="0">
                <a:latin typeface="+mn-lt"/>
              </a:rPr>
              <a:t> The wide availability of water resources and natural gas has  enabled to meet the growing electricity demand in the country</a:t>
            </a:r>
            <a:r>
              <a:rPr lang="es-MX" sz="1600" dirty="0" smtClean="0">
                <a:latin typeface="+mn-lt"/>
              </a:rPr>
              <a:t>. </a:t>
            </a:r>
          </a:p>
          <a:p>
            <a:pPr marL="285750" indent="-285750" algn="just">
              <a:lnSpc>
                <a:spcPct val="90000"/>
              </a:lnSpc>
              <a:spcBef>
                <a:spcPts val="600"/>
              </a:spcBef>
              <a:buClr>
                <a:srgbClr val="FF0000"/>
              </a:buClr>
              <a:buFont typeface="Wingdings" pitchFamily="2" charset="2"/>
              <a:buChar char="v"/>
              <a:defRPr/>
            </a:pPr>
            <a:r>
              <a:rPr lang="en-US" sz="1600" dirty="0">
                <a:latin typeface="+mn-lt"/>
              </a:rPr>
              <a:t>In </a:t>
            </a:r>
            <a:r>
              <a:rPr lang="en-US" sz="1600" dirty="0" smtClean="0">
                <a:latin typeface="+mn-lt"/>
              </a:rPr>
              <a:t>2015, </a:t>
            </a:r>
            <a:r>
              <a:rPr lang="en-US" sz="1600" b="1" dirty="0" smtClean="0">
                <a:latin typeface="+mn-lt"/>
              </a:rPr>
              <a:t>91% </a:t>
            </a:r>
            <a:r>
              <a:rPr lang="en-US" sz="1600" b="1" dirty="0">
                <a:latin typeface="+mn-lt"/>
              </a:rPr>
              <a:t>of the population had access to electricity</a:t>
            </a:r>
            <a:r>
              <a:rPr lang="es-MX" sz="1600" dirty="0" smtClean="0">
                <a:latin typeface="+mn-lt"/>
              </a:rPr>
              <a:t>.</a:t>
            </a:r>
          </a:p>
          <a:p>
            <a:pPr marL="285750" indent="-285750" algn="just">
              <a:lnSpc>
                <a:spcPct val="90000"/>
              </a:lnSpc>
              <a:spcBef>
                <a:spcPts val="600"/>
              </a:spcBef>
              <a:buClr>
                <a:srgbClr val="FF0000"/>
              </a:buClr>
              <a:buFont typeface="Wingdings" pitchFamily="2" charset="2"/>
              <a:buChar char="v"/>
              <a:defRPr/>
            </a:pPr>
            <a:r>
              <a:rPr lang="en-US" sz="1600" b="1" dirty="0" smtClean="0">
                <a:latin typeface="+mn-lt"/>
              </a:rPr>
              <a:t>Resources </a:t>
            </a:r>
            <a:r>
              <a:rPr lang="en-US" sz="1600" b="1" dirty="0">
                <a:latin typeface="+mn-lt"/>
              </a:rPr>
              <a:t>to be discovered and exploited:</a:t>
            </a:r>
            <a:r>
              <a:rPr lang="en-US" sz="1600" dirty="0">
                <a:latin typeface="+mn-lt"/>
              </a:rPr>
              <a:t> There are other renewable energy sources to be explored such as solar, wind, biomass and geothermal sources</a:t>
            </a:r>
            <a:r>
              <a:rPr lang="es-MX" sz="1600" dirty="0" smtClean="0">
                <a:latin typeface="+mn-lt"/>
              </a:rPr>
              <a:t>. </a:t>
            </a:r>
            <a:endParaRPr lang="es-MX" sz="1600" dirty="0">
              <a:latin typeface="+mn-lt"/>
            </a:endParaRPr>
          </a:p>
          <a:p>
            <a:pPr marL="285750" indent="-285750" algn="just">
              <a:lnSpc>
                <a:spcPct val="90000"/>
              </a:lnSpc>
              <a:spcBef>
                <a:spcPts val="600"/>
              </a:spcBef>
              <a:buClr>
                <a:srgbClr val="FF0000"/>
              </a:buClr>
              <a:buFont typeface="Wingdings" pitchFamily="2" charset="2"/>
              <a:buChar char="v"/>
              <a:defRPr/>
            </a:pPr>
            <a:r>
              <a:rPr lang="en-US" sz="1600" b="1" dirty="0">
                <a:latin typeface="+mn-lt"/>
              </a:rPr>
              <a:t>Energy production has grown </a:t>
            </a:r>
            <a:r>
              <a:rPr lang="en-US" sz="1600" b="1" dirty="0" smtClean="0">
                <a:latin typeface="+mn-lt"/>
              </a:rPr>
              <a:t>88% </a:t>
            </a:r>
            <a:r>
              <a:rPr lang="en-US" sz="1600" dirty="0">
                <a:latin typeface="+mn-lt"/>
              </a:rPr>
              <a:t>in the </a:t>
            </a:r>
            <a:r>
              <a:rPr lang="en-US" sz="1600" dirty="0" smtClean="0">
                <a:latin typeface="+mn-lt"/>
              </a:rPr>
              <a:t>past </a:t>
            </a:r>
            <a:r>
              <a:rPr lang="en-US" sz="1600" dirty="0">
                <a:latin typeface="+mn-lt"/>
              </a:rPr>
              <a:t>10 </a:t>
            </a:r>
            <a:r>
              <a:rPr lang="en-US" sz="1600" dirty="0" smtClean="0">
                <a:latin typeface="+mn-lt"/>
              </a:rPr>
              <a:t>years. In 2015, the thermal generation represents 49.79%, while hydro energy 48.48%, wind energy 1,25% and solar energy 0.48%.</a:t>
            </a:r>
          </a:p>
          <a:p>
            <a:pPr marL="285750" indent="-285750" algn="just">
              <a:lnSpc>
                <a:spcPct val="90000"/>
              </a:lnSpc>
              <a:spcBef>
                <a:spcPts val="600"/>
              </a:spcBef>
              <a:buClr>
                <a:srgbClr val="FF0000"/>
              </a:buClr>
              <a:buFont typeface="Wingdings" pitchFamily="2" charset="2"/>
              <a:buChar char="v"/>
              <a:defRPr/>
            </a:pPr>
            <a:r>
              <a:rPr lang="en-US" sz="1600" dirty="0" smtClean="0">
                <a:latin typeface="+mn-lt"/>
              </a:rPr>
              <a:t>The </a:t>
            </a:r>
            <a:r>
              <a:rPr lang="en-US" sz="1600" dirty="0">
                <a:latin typeface="+mn-lt"/>
              </a:rPr>
              <a:t>main economic groups of power generation are: </a:t>
            </a:r>
            <a:r>
              <a:rPr lang="en-US" sz="1600" dirty="0" err="1" smtClean="0">
                <a:latin typeface="+mn-lt"/>
              </a:rPr>
              <a:t>Enersur</a:t>
            </a:r>
            <a:r>
              <a:rPr lang="en-US" sz="1600" dirty="0" smtClean="0">
                <a:latin typeface="+mn-lt"/>
              </a:rPr>
              <a:t>, </a:t>
            </a:r>
            <a:r>
              <a:rPr lang="en-US" sz="1600" dirty="0" err="1" smtClean="0">
                <a:latin typeface="+mn-lt"/>
              </a:rPr>
              <a:t>Edegel</a:t>
            </a:r>
            <a:r>
              <a:rPr lang="en-US" sz="1600" dirty="0" smtClean="0">
                <a:latin typeface="+mn-lt"/>
              </a:rPr>
              <a:t>, </a:t>
            </a:r>
            <a:r>
              <a:rPr lang="en-US" sz="1600" dirty="0" err="1" smtClean="0">
                <a:latin typeface="+mn-lt"/>
              </a:rPr>
              <a:t>ElectroPerú</a:t>
            </a:r>
            <a:r>
              <a:rPr lang="en-US" sz="1600" dirty="0" smtClean="0">
                <a:latin typeface="+mn-lt"/>
              </a:rPr>
              <a:t>, </a:t>
            </a:r>
            <a:r>
              <a:rPr lang="en-US" sz="1600" dirty="0" err="1" smtClean="0">
                <a:latin typeface="+mn-lt"/>
              </a:rPr>
              <a:t>Transmantaro</a:t>
            </a:r>
            <a:r>
              <a:rPr lang="en-US" sz="1600" dirty="0" smtClean="0">
                <a:latin typeface="+mn-lt"/>
              </a:rPr>
              <a:t>, REP, Luz del Sur, </a:t>
            </a:r>
            <a:r>
              <a:rPr lang="en-US" sz="1600" dirty="0" err="1" smtClean="0">
                <a:latin typeface="+mn-lt"/>
              </a:rPr>
              <a:t>Edelnor</a:t>
            </a:r>
            <a:r>
              <a:rPr lang="en-US" sz="1600" dirty="0" smtClean="0">
                <a:latin typeface="+mn-lt"/>
              </a:rPr>
              <a:t>, </a:t>
            </a:r>
            <a:r>
              <a:rPr lang="en-US" sz="1600" dirty="0" err="1" smtClean="0">
                <a:latin typeface="+mn-lt"/>
              </a:rPr>
              <a:t>Hidrandina</a:t>
            </a:r>
            <a:r>
              <a:rPr lang="en-US" sz="1600" dirty="0" smtClean="0">
                <a:latin typeface="+mn-lt"/>
              </a:rPr>
              <a:t> and Electro Dunas.</a:t>
            </a:r>
            <a:endParaRPr lang="es-MX" altLang="zh-CN" sz="1600" b="1" dirty="0" smtClean="0">
              <a:latin typeface="+mn-lt"/>
              <a:ea typeface="宋体" charset="-122"/>
            </a:endParaRPr>
          </a:p>
        </p:txBody>
      </p:sp>
      <p:pic>
        <p:nvPicPr>
          <p:cNvPr id="7" name="6 Imagen" descr="Ener4_Casa de Fuerza_Hidorelectrica_DukeEnergyInternationalEgenorS.A_SNMPE.jpg"/>
          <p:cNvPicPr preferRelativeResize="0">
            <a:picLocks/>
          </p:cNvPicPr>
          <p:nvPr/>
        </p:nvPicPr>
        <p:blipFill>
          <a:blip r:embed="rId3" cstate="email"/>
          <a:stretch>
            <a:fillRect/>
          </a:stretch>
        </p:blipFill>
        <p:spPr>
          <a:xfrm flipH="1">
            <a:off x="288016" y="1628800"/>
            <a:ext cx="3275872" cy="460851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11019018"/>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8"/>
          <p:cNvSpPr txBox="1"/>
          <p:nvPr/>
        </p:nvSpPr>
        <p:spPr>
          <a:xfrm>
            <a:off x="611560" y="5770130"/>
            <a:ext cx="6120680" cy="400110"/>
          </a:xfrm>
          <a:prstGeom prst="rect">
            <a:avLst/>
          </a:prstGeom>
          <a:noFill/>
        </p:spPr>
        <p:txBody>
          <a:bodyPr wrap="square" rtlCol="0">
            <a:spAutoFit/>
          </a:bodyPr>
          <a:lstStyle/>
          <a:p>
            <a:r>
              <a:rPr lang="en-US" sz="1000" dirty="0" smtClean="0"/>
              <a:t>/P: Preliminary</a:t>
            </a:r>
          </a:p>
          <a:p>
            <a:r>
              <a:rPr lang="en-US" sz="1000" dirty="0" smtClean="0"/>
              <a:t>Source: MINEM. EVOLUTION OF THE ENERGY SECTOR INDICATORS 1995 - 2015 </a:t>
            </a:r>
            <a:endParaRPr lang="en-US" sz="1000" dirty="0"/>
          </a:p>
        </p:txBody>
      </p:sp>
      <p:graphicFrame>
        <p:nvGraphicFramePr>
          <p:cNvPr id="12" name="3 Gráfico"/>
          <p:cNvGraphicFramePr>
            <a:graphicFrameLocks/>
          </p:cNvGraphicFramePr>
          <p:nvPr>
            <p:extLst>
              <p:ext uri="{D42A27DB-BD31-4B8C-83A1-F6EECF244321}">
                <p14:modId xmlns:p14="http://schemas.microsoft.com/office/powerpoint/2010/main" val="4089505776"/>
              </p:ext>
            </p:extLst>
          </p:nvPr>
        </p:nvGraphicFramePr>
        <p:xfrm>
          <a:off x="467544" y="1556792"/>
          <a:ext cx="8424936" cy="4032448"/>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Box 4"/>
          <p:cNvSpPr txBox="1">
            <a:spLocks noChangeArrowheads="1"/>
          </p:cNvSpPr>
          <p:nvPr/>
        </p:nvSpPr>
        <p:spPr bwMode="auto">
          <a:xfrm>
            <a:off x="323850" y="486994"/>
            <a:ext cx="3651250" cy="400110"/>
          </a:xfrm>
          <a:prstGeom prst="rect">
            <a:avLst/>
          </a:prstGeom>
          <a:noFill/>
          <a:ln w="9525">
            <a:noFill/>
            <a:miter lim="800000"/>
            <a:headEnd/>
            <a:tailEnd/>
          </a:ln>
        </p:spPr>
        <p:txBody>
          <a:bodyPr lIns="54000" rIns="0">
            <a:spAutoFit/>
          </a:bodyPr>
          <a:lstStyle/>
          <a:p>
            <a:r>
              <a:rPr lang="en-US" b="1" dirty="0">
                <a:effectLst>
                  <a:outerShdw blurRad="38100" dist="38100" dir="2700000" algn="tl">
                    <a:srgbClr val="000000">
                      <a:alpha val="43137"/>
                    </a:srgbClr>
                  </a:outerShdw>
                </a:effectLst>
                <a:latin typeface="+mn-lt"/>
              </a:rPr>
              <a:t>ENERGY SECTOR</a:t>
            </a:r>
            <a:endParaRPr lang="es-PE" dirty="0">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1436543430"/>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4"/>
          <p:cNvSpPr txBox="1">
            <a:spLocks noChangeArrowheads="1"/>
          </p:cNvSpPr>
          <p:nvPr/>
        </p:nvSpPr>
        <p:spPr bwMode="auto">
          <a:xfrm>
            <a:off x="323850" y="486994"/>
            <a:ext cx="3651250" cy="400110"/>
          </a:xfrm>
          <a:prstGeom prst="rect">
            <a:avLst/>
          </a:prstGeom>
          <a:noFill/>
          <a:ln w="9525">
            <a:noFill/>
            <a:miter lim="800000"/>
            <a:headEnd/>
            <a:tailEnd/>
          </a:ln>
        </p:spPr>
        <p:txBody>
          <a:bodyPr lIns="54000" rIns="0">
            <a:spAutoFit/>
          </a:bodyPr>
          <a:lstStyle/>
          <a:p>
            <a:r>
              <a:rPr lang="en-US" b="1" dirty="0" smtClean="0">
                <a:effectLst>
                  <a:outerShdw blurRad="38100" dist="38100" dir="2700000" algn="tl">
                    <a:srgbClr val="000000">
                      <a:alpha val="43137"/>
                    </a:srgbClr>
                  </a:outerShdw>
                </a:effectLst>
                <a:latin typeface="+mn-lt"/>
              </a:rPr>
              <a:t>HYDROCARBONS </a:t>
            </a:r>
            <a:r>
              <a:rPr lang="en-US" b="1" dirty="0">
                <a:effectLst>
                  <a:outerShdw blurRad="38100" dist="38100" dir="2700000" algn="tl">
                    <a:srgbClr val="000000">
                      <a:alpha val="43137"/>
                    </a:srgbClr>
                  </a:outerShdw>
                </a:effectLst>
                <a:latin typeface="+mn-lt"/>
              </a:rPr>
              <a:t>SECTOR</a:t>
            </a:r>
            <a:endParaRPr lang="es-PE" dirty="0">
              <a:effectLst>
                <a:outerShdw blurRad="38100" dist="38100" dir="2700000" algn="tl">
                  <a:srgbClr val="000000">
                    <a:alpha val="43137"/>
                  </a:srgbClr>
                </a:outerShdw>
              </a:effectLst>
              <a:latin typeface="+mn-lt"/>
            </a:endParaRPr>
          </a:p>
        </p:txBody>
      </p:sp>
      <p:sp>
        <p:nvSpPr>
          <p:cNvPr id="5" name="Text Box 5"/>
          <p:cNvSpPr txBox="1">
            <a:spLocks noChangeArrowheads="1"/>
          </p:cNvSpPr>
          <p:nvPr/>
        </p:nvSpPr>
        <p:spPr bwMode="auto">
          <a:xfrm>
            <a:off x="3779912" y="1556792"/>
            <a:ext cx="4752528" cy="4493538"/>
          </a:xfrm>
          <a:prstGeom prst="rect">
            <a:avLst/>
          </a:prstGeom>
          <a:noFill/>
          <a:ln w="9525">
            <a:noFill/>
            <a:miter lim="800000"/>
            <a:headEnd/>
            <a:tailEnd/>
          </a:ln>
        </p:spPr>
        <p:txBody>
          <a:bodyPr wrap="square">
            <a:spAutoFit/>
          </a:bodyPr>
          <a:lstStyle/>
          <a:p>
            <a:pPr marL="365125" lvl="1" indent="-182563" algn="just">
              <a:lnSpc>
                <a:spcPct val="80000"/>
              </a:lnSpc>
              <a:spcBef>
                <a:spcPts val="600"/>
              </a:spcBef>
              <a:buClr>
                <a:srgbClr val="FF0000"/>
              </a:buClr>
              <a:buFont typeface="Wingdings" pitchFamily="2" charset="2"/>
              <a:buChar char="v"/>
            </a:pPr>
            <a:endParaRPr lang="en-US" sz="1600" b="1" dirty="0" smtClean="0">
              <a:latin typeface="+mn-lt"/>
            </a:endParaRPr>
          </a:p>
          <a:p>
            <a:pPr marL="365125" lvl="1" indent="-182563" algn="just">
              <a:lnSpc>
                <a:spcPct val="80000"/>
              </a:lnSpc>
              <a:spcBef>
                <a:spcPts val="600"/>
              </a:spcBef>
              <a:buClr>
                <a:srgbClr val="FF0000"/>
              </a:buClr>
              <a:buFont typeface="Wingdings" pitchFamily="2" charset="2"/>
              <a:buChar char="v"/>
            </a:pPr>
            <a:r>
              <a:rPr lang="en-US" sz="1600" dirty="0" smtClean="0">
                <a:latin typeface="+mn-lt"/>
              </a:rPr>
              <a:t>The hydrocarbons sector growth begins between 2004 -2005 once the major natural gas reserve, located near to </a:t>
            </a:r>
            <a:r>
              <a:rPr lang="en-US" sz="1600" dirty="0" err="1" smtClean="0">
                <a:latin typeface="+mn-lt"/>
              </a:rPr>
              <a:t>Camisea</a:t>
            </a:r>
            <a:r>
              <a:rPr lang="en-US" sz="1600" dirty="0" smtClean="0">
                <a:latin typeface="+mn-lt"/>
              </a:rPr>
              <a:t> rivers, start its production activities (</a:t>
            </a:r>
            <a:r>
              <a:rPr lang="en-US" sz="1600" dirty="0" err="1" smtClean="0">
                <a:latin typeface="+mn-lt"/>
              </a:rPr>
              <a:t>Camisea</a:t>
            </a:r>
            <a:r>
              <a:rPr lang="en-US" sz="1600" dirty="0" smtClean="0">
                <a:latin typeface="+mn-lt"/>
              </a:rPr>
              <a:t> project). </a:t>
            </a:r>
          </a:p>
          <a:p>
            <a:pPr marL="365125" lvl="1" indent="-182563" algn="just">
              <a:lnSpc>
                <a:spcPct val="80000"/>
              </a:lnSpc>
              <a:spcBef>
                <a:spcPts val="600"/>
              </a:spcBef>
              <a:buClr>
                <a:srgbClr val="FF0000"/>
              </a:buClr>
              <a:buFont typeface="Wingdings" pitchFamily="2" charset="2"/>
              <a:buChar char="v"/>
            </a:pPr>
            <a:r>
              <a:rPr lang="en-US" sz="1600" dirty="0"/>
              <a:t>Peru is the </a:t>
            </a:r>
            <a:r>
              <a:rPr lang="en-US" sz="1600" dirty="0" smtClean="0"/>
              <a:t>most important </a:t>
            </a:r>
            <a:r>
              <a:rPr lang="en-US" sz="1600" dirty="0"/>
              <a:t>sustainable source of natural gas in the South American Pacific. </a:t>
            </a:r>
          </a:p>
          <a:p>
            <a:pPr marL="365125" lvl="1" indent="-182563" algn="just">
              <a:lnSpc>
                <a:spcPct val="80000"/>
              </a:lnSpc>
              <a:spcBef>
                <a:spcPts val="600"/>
              </a:spcBef>
              <a:buClr>
                <a:srgbClr val="FF0000"/>
              </a:buClr>
              <a:buFont typeface="Wingdings" pitchFamily="2" charset="2"/>
              <a:buChar char="v"/>
            </a:pPr>
            <a:r>
              <a:rPr lang="en-US" sz="1600" dirty="0" smtClean="0">
                <a:latin typeface="+mn-lt"/>
              </a:rPr>
              <a:t>As to 12.31.2015 the proven reserves of natural gas reaches to 14,09 TCF, and the prospective resources of natural gas to 60,24 TCF. </a:t>
            </a:r>
          </a:p>
          <a:p>
            <a:pPr marL="365125" lvl="1" indent="-182563" algn="just">
              <a:lnSpc>
                <a:spcPct val="80000"/>
              </a:lnSpc>
              <a:spcBef>
                <a:spcPts val="600"/>
              </a:spcBef>
              <a:buClr>
                <a:srgbClr val="FF0000"/>
              </a:buClr>
              <a:buFont typeface="Wingdings" pitchFamily="2" charset="2"/>
              <a:buChar char="v"/>
            </a:pPr>
            <a:r>
              <a:rPr lang="en-US" sz="1600" dirty="0" smtClean="0">
                <a:latin typeface="+mn-lt"/>
              </a:rPr>
              <a:t>For 2025 the estimated demand of natural gas is between 1900 MCF and 2400 MCF, this comprises the final consumption, petrochemical and electricity generation. </a:t>
            </a:r>
          </a:p>
          <a:p>
            <a:pPr marL="365125" lvl="1" indent="-182563" algn="just">
              <a:lnSpc>
                <a:spcPct val="80000"/>
              </a:lnSpc>
              <a:spcBef>
                <a:spcPts val="600"/>
              </a:spcBef>
              <a:buClr>
                <a:srgbClr val="FF0000"/>
              </a:buClr>
              <a:buFont typeface="Wingdings" pitchFamily="2" charset="2"/>
              <a:buChar char="v"/>
            </a:pPr>
            <a:r>
              <a:rPr lang="en-US" sz="1600" dirty="0" smtClean="0">
                <a:latin typeface="+mn-lt"/>
              </a:rPr>
              <a:t>Peru </a:t>
            </a:r>
            <a:r>
              <a:rPr lang="en-US" sz="1600" dirty="0">
                <a:latin typeface="+mn-lt"/>
              </a:rPr>
              <a:t>has oil fields that have not been explored (29.97 million ha), making it a potential petrochemical hub</a:t>
            </a:r>
            <a:r>
              <a:rPr lang="es-PE" sz="1600" dirty="0" smtClean="0">
                <a:latin typeface="+mn-lt"/>
              </a:rPr>
              <a:t>.</a:t>
            </a:r>
          </a:p>
          <a:p>
            <a:pPr marL="365125" lvl="1" indent="-182563" algn="just">
              <a:lnSpc>
                <a:spcPct val="80000"/>
              </a:lnSpc>
              <a:spcBef>
                <a:spcPts val="600"/>
              </a:spcBef>
              <a:buClr>
                <a:srgbClr val="FF0000"/>
              </a:buClr>
              <a:buFont typeface="Wingdings" pitchFamily="2" charset="2"/>
              <a:buChar char="v"/>
            </a:pPr>
            <a:r>
              <a:rPr lang="en-US" sz="1600" dirty="0">
                <a:latin typeface="+mn-lt"/>
              </a:rPr>
              <a:t>The petrochemical industry is </a:t>
            </a:r>
            <a:r>
              <a:rPr lang="en-US" sz="1600" b="1" dirty="0" smtClean="0">
                <a:latin typeface="+mn-lt"/>
              </a:rPr>
              <a:t>integrated </a:t>
            </a:r>
            <a:r>
              <a:rPr lang="en-US" sz="1600" b="1" dirty="0">
                <a:latin typeface="+mn-lt"/>
              </a:rPr>
              <a:t>with the production of natural gas and other liquid hydrocarbons</a:t>
            </a:r>
            <a:r>
              <a:rPr lang="en-US" sz="1600" dirty="0">
                <a:latin typeface="+mn-lt"/>
              </a:rPr>
              <a:t>, </a:t>
            </a:r>
            <a:r>
              <a:rPr lang="en-US" sz="1600" dirty="0" smtClean="0">
                <a:latin typeface="+mn-lt"/>
              </a:rPr>
              <a:t>creating </a:t>
            </a:r>
            <a:r>
              <a:rPr lang="en-US" sz="1600" dirty="0">
                <a:latin typeface="+mn-lt"/>
              </a:rPr>
              <a:t>a significant added value. </a:t>
            </a:r>
            <a:endParaRPr lang="en-US" sz="1600" dirty="0" smtClean="0">
              <a:latin typeface="+mn-lt"/>
            </a:endParaRPr>
          </a:p>
        </p:txBody>
      </p:sp>
      <p:pic>
        <p:nvPicPr>
          <p:cNvPr id="6" name="5 Imagen" descr="P005.JPG"/>
          <p:cNvPicPr preferRelativeResize="0">
            <a:picLocks/>
          </p:cNvPicPr>
          <p:nvPr/>
        </p:nvPicPr>
        <p:blipFill>
          <a:blip r:embed="rId3" cstate="email"/>
          <a:stretch>
            <a:fillRect/>
          </a:stretch>
        </p:blipFill>
        <p:spPr>
          <a:xfrm>
            <a:off x="251520" y="1556792"/>
            <a:ext cx="3168352" cy="475252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40353247"/>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4"/>
          <p:cNvSpPr txBox="1">
            <a:spLocks noChangeArrowheads="1"/>
          </p:cNvSpPr>
          <p:nvPr/>
        </p:nvSpPr>
        <p:spPr bwMode="auto">
          <a:xfrm>
            <a:off x="323850" y="486994"/>
            <a:ext cx="3651250" cy="400110"/>
          </a:xfrm>
          <a:prstGeom prst="rect">
            <a:avLst/>
          </a:prstGeom>
          <a:noFill/>
          <a:ln w="9525">
            <a:noFill/>
            <a:miter lim="800000"/>
            <a:headEnd/>
            <a:tailEnd/>
          </a:ln>
        </p:spPr>
        <p:txBody>
          <a:bodyPr lIns="54000" rIns="0">
            <a:spAutoFit/>
          </a:bodyPr>
          <a:lstStyle/>
          <a:p>
            <a:r>
              <a:rPr lang="en-US" b="1" dirty="0">
                <a:effectLst>
                  <a:outerShdw blurRad="38100" dist="38100" dir="2700000" algn="tl">
                    <a:srgbClr val="000000">
                      <a:alpha val="43137"/>
                    </a:srgbClr>
                  </a:outerShdw>
                </a:effectLst>
                <a:latin typeface="+mn-lt"/>
              </a:rPr>
              <a:t>PETROCHEMICAL SECTOR</a:t>
            </a:r>
            <a:endParaRPr lang="es-PE" dirty="0">
              <a:effectLst>
                <a:outerShdw blurRad="38100" dist="38100" dir="2700000" algn="tl">
                  <a:srgbClr val="000000">
                    <a:alpha val="43137"/>
                  </a:srgbClr>
                </a:outerShdw>
              </a:effectLst>
              <a:latin typeface="+mn-lt"/>
            </a:endParaRPr>
          </a:p>
        </p:txBody>
      </p:sp>
      <p:sp>
        <p:nvSpPr>
          <p:cNvPr id="4" name="3 Rectángulo"/>
          <p:cNvSpPr/>
          <p:nvPr/>
        </p:nvSpPr>
        <p:spPr>
          <a:xfrm>
            <a:off x="347886" y="5416511"/>
            <a:ext cx="3024336" cy="432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smtClean="0">
                <a:solidFill>
                  <a:schemeClr val="tx1"/>
                </a:solidFill>
              </a:rPr>
              <a:t>Source: MINEM.  Reserves books of 2015</a:t>
            </a:r>
          </a:p>
          <a:p>
            <a:r>
              <a:rPr lang="en-US" sz="1200" dirty="0" smtClean="0">
                <a:solidFill>
                  <a:schemeClr val="tx1"/>
                </a:solidFill>
              </a:rPr>
              <a:t>Elaborated by </a:t>
            </a:r>
            <a:r>
              <a:rPr lang="en-US" sz="1200" dirty="0" err="1" smtClean="0">
                <a:solidFill>
                  <a:schemeClr val="tx1"/>
                </a:solidFill>
              </a:rPr>
              <a:t>Proinversion</a:t>
            </a:r>
            <a:endParaRPr lang="en-US" sz="1200" dirty="0">
              <a:solidFill>
                <a:schemeClr val="tx1"/>
              </a:solidFill>
            </a:endParaRPr>
          </a:p>
        </p:txBody>
      </p:sp>
      <p:graphicFrame>
        <p:nvGraphicFramePr>
          <p:cNvPr id="5" name="Gráfico 4"/>
          <p:cNvGraphicFramePr>
            <a:graphicFrameLocks/>
          </p:cNvGraphicFramePr>
          <p:nvPr>
            <p:extLst>
              <p:ext uri="{D42A27DB-BD31-4B8C-83A1-F6EECF244321}">
                <p14:modId xmlns:p14="http://schemas.microsoft.com/office/powerpoint/2010/main" val="362136120"/>
              </p:ext>
            </p:extLst>
          </p:nvPr>
        </p:nvGraphicFramePr>
        <p:xfrm>
          <a:off x="1619672" y="1772816"/>
          <a:ext cx="5472608" cy="316835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17028572"/>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Text Box 5"/>
          <p:cNvSpPr txBox="1">
            <a:spLocks noChangeArrowheads="1"/>
          </p:cNvSpPr>
          <p:nvPr/>
        </p:nvSpPr>
        <p:spPr bwMode="auto">
          <a:xfrm>
            <a:off x="3635896" y="1556391"/>
            <a:ext cx="5324493" cy="4739759"/>
          </a:xfrm>
          <a:prstGeom prst="rect">
            <a:avLst/>
          </a:prstGeom>
          <a:noFill/>
          <a:ln w="9525">
            <a:noFill/>
            <a:miter lim="800000"/>
            <a:headEnd/>
            <a:tailEnd/>
          </a:ln>
        </p:spPr>
        <p:txBody>
          <a:bodyPr wrap="square">
            <a:spAutoFit/>
          </a:bodyPr>
          <a:lstStyle/>
          <a:p>
            <a:pPr marL="742950" lvl="1" indent="-285750" algn="just">
              <a:lnSpc>
                <a:spcPct val="85000"/>
              </a:lnSpc>
              <a:spcBef>
                <a:spcPts val="600"/>
              </a:spcBef>
              <a:buClr>
                <a:srgbClr val="C00000"/>
              </a:buClr>
              <a:buFont typeface="Wingdings" pitchFamily="2" charset="2"/>
              <a:buChar char="v"/>
            </a:pPr>
            <a:r>
              <a:rPr lang="en-US" sz="1600" b="1" dirty="0" smtClean="0">
                <a:latin typeface="+mn-lt"/>
              </a:rPr>
              <a:t>Important cultural destination</a:t>
            </a:r>
            <a:r>
              <a:rPr lang="en-US" sz="1600" dirty="0" smtClean="0">
                <a:latin typeface="+mn-lt"/>
              </a:rPr>
              <a:t> for archaeological sites of the Inca and pre-Inca cultures</a:t>
            </a:r>
            <a:r>
              <a:rPr lang="en-US" altLang="zh-CN" sz="1600" dirty="0" smtClean="0">
                <a:latin typeface="+mn-lt"/>
                <a:ea typeface="宋体"/>
                <a:cs typeface="宋体"/>
                <a:sym typeface="Wingdings" pitchFamily="2" charset="2"/>
              </a:rPr>
              <a:t>. </a:t>
            </a:r>
          </a:p>
          <a:p>
            <a:pPr marL="1073150" lvl="1" indent="180975" algn="just">
              <a:lnSpc>
                <a:spcPct val="85000"/>
              </a:lnSpc>
              <a:spcBef>
                <a:spcPts val="600"/>
              </a:spcBef>
              <a:buClr>
                <a:srgbClr val="C00000"/>
              </a:buClr>
              <a:buFont typeface="Arial" panose="020B0604020202020204" pitchFamily="34" charset="0"/>
              <a:buChar char="•"/>
            </a:pPr>
            <a:r>
              <a:rPr lang="en-US" sz="1600" b="1" dirty="0" smtClean="0">
                <a:latin typeface="+mn-lt"/>
              </a:rPr>
              <a:t>Machu Picchu</a:t>
            </a:r>
            <a:r>
              <a:rPr lang="en-US" sz="1600" dirty="0" smtClean="0">
                <a:latin typeface="+mn-lt"/>
              </a:rPr>
              <a:t> was voted one of the New 7 Wonders of the World</a:t>
            </a:r>
            <a:r>
              <a:rPr lang="en-US" altLang="zh-CN" sz="1600" dirty="0" smtClean="0">
                <a:latin typeface="+mn-lt"/>
                <a:ea typeface="宋体"/>
                <a:cs typeface="宋体"/>
                <a:sym typeface="Wingdings" pitchFamily="2" charset="2"/>
              </a:rPr>
              <a:t>.</a:t>
            </a:r>
          </a:p>
          <a:p>
            <a:pPr marL="742950" lvl="1" indent="-285750" algn="just">
              <a:lnSpc>
                <a:spcPct val="85000"/>
              </a:lnSpc>
              <a:spcBef>
                <a:spcPts val="600"/>
              </a:spcBef>
              <a:buClr>
                <a:srgbClr val="C00000"/>
              </a:buClr>
              <a:buFont typeface="Wingdings" pitchFamily="2" charset="2"/>
              <a:buChar char="v"/>
            </a:pPr>
            <a:r>
              <a:rPr lang="en-US" sz="1600" b="1" dirty="0" smtClean="0">
                <a:latin typeface="+mn-lt"/>
              </a:rPr>
              <a:t>Diversity of natural settings. </a:t>
            </a:r>
            <a:r>
              <a:rPr lang="en-US" sz="1600" dirty="0" smtClean="0">
                <a:latin typeface="+mn-lt"/>
              </a:rPr>
              <a:t>Destination for bird and orchid watchers.</a:t>
            </a:r>
          </a:p>
          <a:p>
            <a:pPr marL="742950" lvl="1" indent="-285750" algn="just">
              <a:lnSpc>
                <a:spcPct val="85000"/>
              </a:lnSpc>
              <a:spcBef>
                <a:spcPts val="600"/>
              </a:spcBef>
              <a:buClr>
                <a:srgbClr val="C00000"/>
              </a:buClr>
              <a:buFont typeface="Wingdings" pitchFamily="2" charset="2"/>
              <a:buChar char="v"/>
            </a:pPr>
            <a:r>
              <a:rPr lang="en-US" sz="1600" b="1" dirty="0" smtClean="0">
                <a:latin typeface="+mn-lt"/>
              </a:rPr>
              <a:t>Important investment by internationally renowned hotel chains.</a:t>
            </a:r>
          </a:p>
          <a:p>
            <a:pPr marL="742950" lvl="1" indent="-285750" algn="just">
              <a:lnSpc>
                <a:spcPct val="85000"/>
              </a:lnSpc>
              <a:spcBef>
                <a:spcPts val="600"/>
              </a:spcBef>
              <a:buClr>
                <a:srgbClr val="C00000"/>
              </a:buClr>
              <a:buFont typeface="Wingdings" pitchFamily="2" charset="2"/>
              <a:buChar char="v"/>
            </a:pPr>
            <a:r>
              <a:rPr lang="en-US" altLang="zh-CN" sz="1600" dirty="0" smtClean="0">
                <a:latin typeface="+mn-lt"/>
                <a:sym typeface="Wingdings" pitchFamily="2" charset="2"/>
              </a:rPr>
              <a:t>The conventions and gastronomic tourism has gained a significant boost, Lima is considered as one of the main venues for this international venues and the gastronomic capital of Latin America.  </a:t>
            </a:r>
          </a:p>
          <a:p>
            <a:pPr marL="742950" lvl="1" indent="-285750" algn="just">
              <a:lnSpc>
                <a:spcPct val="85000"/>
              </a:lnSpc>
              <a:spcBef>
                <a:spcPts val="600"/>
              </a:spcBef>
              <a:buClr>
                <a:srgbClr val="C00000"/>
              </a:buClr>
              <a:buFont typeface="Wingdings" pitchFamily="2" charset="2"/>
              <a:buChar char="v"/>
            </a:pPr>
            <a:r>
              <a:rPr lang="en-US" sz="1600" b="1" dirty="0" smtClean="0">
                <a:latin typeface="+mn-lt"/>
              </a:rPr>
              <a:t>Increased connectivity of the Peruvian air market with increased weekly frequencies in international flights to allow more connections and destinations, with more and better travel options. </a:t>
            </a:r>
          </a:p>
          <a:p>
            <a:pPr marL="742950" lvl="1" indent="-285750" algn="just">
              <a:lnSpc>
                <a:spcPct val="85000"/>
              </a:lnSpc>
              <a:spcBef>
                <a:spcPts val="600"/>
              </a:spcBef>
              <a:buClr>
                <a:srgbClr val="C00000"/>
              </a:buClr>
              <a:buFont typeface="Wingdings" pitchFamily="2" charset="2"/>
              <a:buChar char="v"/>
            </a:pPr>
            <a:r>
              <a:rPr lang="en-US" sz="1600" b="1" dirty="0" smtClean="0">
                <a:latin typeface="+mn-lt"/>
              </a:rPr>
              <a:t>Investment Opportunities in the 8 priority destinations</a:t>
            </a:r>
            <a:r>
              <a:rPr lang="en-US" altLang="zh-CN" sz="1600" b="1" dirty="0" smtClean="0">
                <a:latin typeface="+mn-lt"/>
                <a:ea typeface="宋体"/>
                <a:cs typeface="宋体"/>
                <a:sym typeface="Wingdings" pitchFamily="2" charset="2"/>
              </a:rPr>
              <a:t>: </a:t>
            </a:r>
            <a:r>
              <a:rPr lang="en-US" sz="1600" dirty="0" smtClean="0">
                <a:latin typeface="+mn-lt"/>
              </a:rPr>
              <a:t>Northern Beaches, Amazon River, Amazonas, </a:t>
            </a:r>
            <a:r>
              <a:rPr lang="en-US" sz="1600" dirty="0" err="1" smtClean="0">
                <a:latin typeface="+mn-lt"/>
              </a:rPr>
              <a:t>Kuelap</a:t>
            </a:r>
            <a:r>
              <a:rPr lang="en-US" sz="1600" dirty="0" smtClean="0">
                <a:latin typeface="+mn-lt"/>
              </a:rPr>
              <a:t>, Moche Route, Lima, Nazca, </a:t>
            </a:r>
            <a:r>
              <a:rPr lang="en-US" sz="1600" dirty="0" err="1" smtClean="0">
                <a:latin typeface="+mn-lt"/>
              </a:rPr>
              <a:t>Paracas</a:t>
            </a:r>
            <a:r>
              <a:rPr lang="en-US" sz="1600" dirty="0" smtClean="0">
                <a:latin typeface="+mn-lt"/>
              </a:rPr>
              <a:t>, </a:t>
            </a:r>
            <a:r>
              <a:rPr lang="en-US" sz="1600" dirty="0" err="1" smtClean="0">
                <a:latin typeface="+mn-lt"/>
              </a:rPr>
              <a:t>Colca</a:t>
            </a:r>
            <a:r>
              <a:rPr lang="en-US" sz="1600" dirty="0" smtClean="0">
                <a:latin typeface="+mn-lt"/>
              </a:rPr>
              <a:t> Valley and Puno-Lake Titicaca</a:t>
            </a:r>
            <a:r>
              <a:rPr lang="en-US" sz="1600" dirty="0" smtClean="0">
                <a:latin typeface="+mn-lt"/>
                <a:ea typeface="宋体"/>
                <a:sym typeface="Wingdings" pitchFamily="2" charset="2"/>
              </a:rPr>
              <a:t>.</a:t>
            </a:r>
            <a:endParaRPr lang="en-US" altLang="zh-CN" sz="1600" dirty="0" smtClean="0">
              <a:latin typeface="+mn-lt"/>
              <a:ea typeface="宋体"/>
              <a:cs typeface="宋体"/>
              <a:sym typeface="Wingdings" pitchFamily="2" charset="2"/>
            </a:endParaRPr>
          </a:p>
        </p:txBody>
      </p:sp>
      <p:sp>
        <p:nvSpPr>
          <p:cNvPr id="23555" name="Text Box 4"/>
          <p:cNvSpPr txBox="1">
            <a:spLocks noChangeArrowheads="1"/>
          </p:cNvSpPr>
          <p:nvPr/>
        </p:nvSpPr>
        <p:spPr bwMode="auto">
          <a:xfrm>
            <a:off x="357158" y="428604"/>
            <a:ext cx="4608513" cy="400110"/>
          </a:xfrm>
          <a:prstGeom prst="rect">
            <a:avLst/>
          </a:prstGeom>
          <a:noFill/>
          <a:ln w="9525">
            <a:noFill/>
            <a:miter lim="800000"/>
            <a:headEnd/>
            <a:tailEnd/>
          </a:ln>
        </p:spPr>
        <p:txBody>
          <a:bodyPr lIns="54000" rIns="0">
            <a:spAutoFit/>
          </a:bodyPr>
          <a:lstStyle/>
          <a:p>
            <a:r>
              <a:rPr lang="en-US" b="1" dirty="0">
                <a:effectLst>
                  <a:outerShdw blurRad="38100" dist="38100" dir="2700000" algn="tl">
                    <a:srgbClr val="000000">
                      <a:alpha val="43137"/>
                    </a:srgbClr>
                  </a:outerShdw>
                </a:effectLst>
                <a:latin typeface="+mn-lt"/>
              </a:rPr>
              <a:t>TOURISM SECTOR</a:t>
            </a:r>
            <a:endParaRPr lang="es-PE" dirty="0">
              <a:effectLst>
                <a:outerShdw blurRad="38100" dist="38100" dir="2700000" algn="tl">
                  <a:srgbClr val="000000">
                    <a:alpha val="43137"/>
                  </a:srgbClr>
                </a:outerShdw>
              </a:effectLst>
              <a:latin typeface="+mn-lt"/>
            </a:endParaRPr>
          </a:p>
        </p:txBody>
      </p:sp>
      <p:pic>
        <p:nvPicPr>
          <p:cNvPr id="118788" name="Picture 4" descr="W:\Promoción\Fototeca\Fotos Marca Pais\Proveidas por PROMPERU\no cod\_MG_8083.jpg"/>
          <p:cNvPicPr>
            <a:picLocks noChangeAspect="1" noChangeArrowheads="1"/>
          </p:cNvPicPr>
          <p:nvPr/>
        </p:nvPicPr>
        <p:blipFill>
          <a:blip r:embed="rId3" cstate="print"/>
          <a:srcRect/>
          <a:stretch>
            <a:fillRect/>
          </a:stretch>
        </p:blipFill>
        <p:spPr bwMode="auto">
          <a:xfrm>
            <a:off x="251520" y="1556792"/>
            <a:ext cx="3625683" cy="4824536"/>
          </a:xfrm>
          <a:prstGeom prst="rect">
            <a:avLst/>
          </a:prstGeom>
          <a:noFill/>
        </p:spPr>
      </p:pic>
    </p:spTree>
    <p:extLst>
      <p:ext uri="{BB962C8B-B14F-4D97-AF65-F5344CB8AC3E}">
        <p14:creationId xmlns:p14="http://schemas.microsoft.com/office/powerpoint/2010/main" val="358412224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125"/>
          <p:cNvSpPr>
            <a:spLocks noChangeArrowheads="1"/>
          </p:cNvSpPr>
          <p:nvPr/>
        </p:nvSpPr>
        <p:spPr bwMode="auto">
          <a:xfrm>
            <a:off x="8959850" y="0"/>
            <a:ext cx="184150" cy="400050"/>
          </a:xfrm>
          <a:prstGeom prst="rect">
            <a:avLst/>
          </a:prstGeom>
          <a:noFill/>
          <a:ln w="9525" algn="ctr">
            <a:noFill/>
            <a:miter lim="800000"/>
            <a:headEnd/>
            <a:tailEnd/>
          </a:ln>
        </p:spPr>
        <p:txBody>
          <a:bodyPr wrap="none" anchor="ctr">
            <a:spAutoFit/>
          </a:bodyPr>
          <a:lstStyle/>
          <a:p>
            <a:pPr algn="r"/>
            <a:endParaRPr lang="es-PE">
              <a:latin typeface="Arial Narrow" pitchFamily="34" charset="0"/>
            </a:endParaRPr>
          </a:p>
        </p:txBody>
      </p:sp>
      <p:sp>
        <p:nvSpPr>
          <p:cNvPr id="20487" name="Rectangle 83"/>
          <p:cNvSpPr>
            <a:spLocks noChangeArrowheads="1"/>
          </p:cNvSpPr>
          <p:nvPr/>
        </p:nvSpPr>
        <p:spPr bwMode="auto">
          <a:xfrm>
            <a:off x="285720" y="1517102"/>
            <a:ext cx="8389938" cy="464743"/>
          </a:xfrm>
          <a:prstGeom prst="rect">
            <a:avLst/>
          </a:prstGeom>
          <a:noFill/>
          <a:ln w="9525">
            <a:noFill/>
            <a:miter lim="800000"/>
            <a:headEnd/>
            <a:tailEnd/>
          </a:ln>
        </p:spPr>
        <p:txBody>
          <a:bodyPr anchor="ctr">
            <a:spAutoFit/>
          </a:bodyPr>
          <a:lstStyle/>
          <a:p>
            <a:pPr eaLnBrk="0" hangingPunct="0">
              <a:lnSpc>
                <a:spcPct val="110000"/>
              </a:lnSpc>
            </a:pPr>
            <a:r>
              <a:rPr lang="en-US" sz="2200" b="1" dirty="0">
                <a:latin typeface="Arial Narrow" pitchFamily="34" charset="0"/>
                <a:cs typeface="Tahoma" pitchFamily="34" charset="0"/>
              </a:rPr>
              <a:t>Peruvian economy grew rapidly in the last decade </a:t>
            </a:r>
            <a:r>
              <a:rPr lang="es-PE" sz="2200" b="1" dirty="0" smtClean="0">
                <a:latin typeface="Arial Narrow" pitchFamily="34" charset="0"/>
                <a:cs typeface="Tahoma" pitchFamily="34" charset="0"/>
              </a:rPr>
              <a:t>…</a:t>
            </a:r>
            <a:endParaRPr lang="es-PE" sz="2200" b="1" dirty="0">
              <a:latin typeface="Arial Narrow" pitchFamily="34" charset="0"/>
              <a:cs typeface="Tahoma" pitchFamily="34" charset="0"/>
            </a:endParaRPr>
          </a:p>
        </p:txBody>
      </p:sp>
      <p:sp>
        <p:nvSpPr>
          <p:cNvPr id="12" name="Text Box 6"/>
          <p:cNvSpPr txBox="1">
            <a:spLocks noChangeArrowheads="1"/>
          </p:cNvSpPr>
          <p:nvPr/>
        </p:nvSpPr>
        <p:spPr bwMode="auto">
          <a:xfrm>
            <a:off x="357158" y="2117935"/>
            <a:ext cx="4138247" cy="479425"/>
          </a:xfrm>
          <a:prstGeom prst="rect">
            <a:avLst/>
          </a:prstGeom>
          <a:noFill/>
          <a:ln w="9525">
            <a:noFill/>
            <a:miter lim="800000"/>
            <a:headEnd/>
            <a:tailEnd/>
          </a:ln>
        </p:spPr>
        <p:txBody>
          <a:bodyPr wrap="square" lIns="91438" tIns="45719" rIns="91438" bIns="45719">
            <a:spAutoFit/>
          </a:bodyPr>
          <a:lstStyle/>
          <a:p>
            <a:pPr>
              <a:lnSpc>
                <a:spcPct val="90000"/>
              </a:lnSpc>
              <a:spcBef>
                <a:spcPts val="0"/>
              </a:spcBef>
              <a:defRPr/>
            </a:pPr>
            <a:r>
              <a:rPr lang="es-PE" sz="1400" b="1" dirty="0" smtClean="0">
                <a:latin typeface="Arial Narrow" pitchFamily="34" charset="0"/>
              </a:rPr>
              <a:t>Real GDP, 2004-2016*</a:t>
            </a:r>
          </a:p>
          <a:p>
            <a:pPr>
              <a:lnSpc>
                <a:spcPct val="90000"/>
              </a:lnSpc>
              <a:spcBef>
                <a:spcPts val="0"/>
              </a:spcBef>
              <a:defRPr/>
            </a:pPr>
            <a:r>
              <a:rPr lang="en-US" sz="1400" i="1" dirty="0">
                <a:latin typeface="Arial Narrow" pitchFamily="34" charset="0"/>
              </a:rPr>
              <a:t>(%Variation)</a:t>
            </a:r>
          </a:p>
        </p:txBody>
      </p:sp>
      <p:sp>
        <p:nvSpPr>
          <p:cNvPr id="20490" name="Rectangle 45"/>
          <p:cNvSpPr>
            <a:spLocks noChangeArrowheads="1"/>
          </p:cNvSpPr>
          <p:nvPr/>
        </p:nvSpPr>
        <p:spPr bwMode="auto">
          <a:xfrm>
            <a:off x="175984" y="6350169"/>
            <a:ext cx="5188104" cy="507831"/>
          </a:xfrm>
          <a:prstGeom prst="rect">
            <a:avLst/>
          </a:prstGeom>
          <a:noFill/>
          <a:ln w="9525" algn="ctr">
            <a:noFill/>
            <a:miter lim="800000"/>
            <a:headEnd/>
            <a:tailEnd/>
          </a:ln>
        </p:spPr>
        <p:txBody>
          <a:bodyPr wrap="square">
            <a:spAutoFit/>
          </a:bodyPr>
          <a:lstStyle/>
          <a:p>
            <a:r>
              <a:rPr lang="en-US" sz="900" dirty="0">
                <a:latin typeface="Arial Narrow" pitchFamily="34" charset="0"/>
              </a:rPr>
              <a:t>Source: Central Reserve Bank of Peru </a:t>
            </a:r>
            <a:r>
              <a:rPr lang="en-US" sz="900" dirty="0" smtClean="0">
                <a:latin typeface="Arial Narrow" pitchFamily="34" charset="0"/>
              </a:rPr>
              <a:t>, International Monetary Fund</a:t>
            </a:r>
          </a:p>
          <a:p>
            <a:pPr marL="171450" indent="-171450">
              <a:buFont typeface="Arial" charset="0"/>
              <a:buChar char="•"/>
            </a:pPr>
            <a:r>
              <a:rPr lang="en-US" sz="900" dirty="0" smtClean="0">
                <a:latin typeface="Arial Narrow" pitchFamily="34" charset="0"/>
              </a:rPr>
              <a:t>Estimated </a:t>
            </a:r>
            <a:r>
              <a:rPr lang="en-US" sz="900" dirty="0">
                <a:latin typeface="Arial Narrow" pitchFamily="34" charset="0"/>
              </a:rPr>
              <a:t>figures of BCRP (Inflation report as of  </a:t>
            </a:r>
            <a:r>
              <a:rPr lang="en-US" sz="900" dirty="0" smtClean="0">
                <a:latin typeface="Arial Narrow" pitchFamily="34" charset="0"/>
              </a:rPr>
              <a:t> September, IMF (World Economic Outlook Database – October 2016) </a:t>
            </a:r>
            <a:endParaRPr lang="en-US" sz="900" dirty="0">
              <a:latin typeface="Arial Narrow" pitchFamily="34" charset="0"/>
            </a:endParaRPr>
          </a:p>
        </p:txBody>
      </p:sp>
      <p:cxnSp>
        <p:nvCxnSpPr>
          <p:cNvPr id="20" name="19 Conector recto"/>
          <p:cNvCxnSpPr/>
          <p:nvPr/>
        </p:nvCxnSpPr>
        <p:spPr>
          <a:xfrm>
            <a:off x="357158" y="1963585"/>
            <a:ext cx="7000924" cy="158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Text Box 17"/>
          <p:cNvSpPr txBox="1">
            <a:spLocks noChangeArrowheads="1"/>
          </p:cNvSpPr>
          <p:nvPr/>
        </p:nvSpPr>
        <p:spPr bwMode="auto">
          <a:xfrm>
            <a:off x="142844" y="226995"/>
            <a:ext cx="4762500" cy="701675"/>
          </a:xfrm>
          <a:prstGeom prst="rect">
            <a:avLst/>
          </a:prstGeom>
          <a:noFill/>
          <a:ln w="9525" algn="ctr">
            <a:noFill/>
            <a:miter lim="800000"/>
            <a:headEnd/>
            <a:tailEnd/>
          </a:ln>
        </p:spPr>
        <p:txBody>
          <a:bodyPr anchor="ctr"/>
          <a:lstStyle/>
          <a:p>
            <a:pPr marL="273050" indent="-273050">
              <a:spcBef>
                <a:spcPct val="50000"/>
              </a:spcBef>
              <a:buFont typeface="Calibri" pitchFamily="34" charset="0"/>
              <a:buAutoNum type="arabicPeriod"/>
            </a:pPr>
            <a:r>
              <a:rPr lang="es-PE" sz="2400" b="1" dirty="0">
                <a:effectLst>
                  <a:outerShdw blurRad="38100" dist="38100" dir="2700000" algn="tl">
                    <a:srgbClr val="000000">
                      <a:alpha val="43137"/>
                    </a:srgbClr>
                  </a:outerShdw>
                </a:effectLst>
                <a:latin typeface="Arial Narrow" pitchFamily="34" charset="0"/>
                <a:cs typeface="Tahoma" pitchFamily="34" charset="0"/>
              </a:rPr>
              <a:t>MACROECONOMIC SOUNDNESS</a:t>
            </a:r>
          </a:p>
        </p:txBody>
      </p:sp>
      <p:sp>
        <p:nvSpPr>
          <p:cNvPr id="13" name="Text Box 6"/>
          <p:cNvSpPr txBox="1">
            <a:spLocks noChangeArrowheads="1"/>
          </p:cNvSpPr>
          <p:nvPr/>
        </p:nvSpPr>
        <p:spPr bwMode="auto">
          <a:xfrm>
            <a:off x="4538209" y="2136039"/>
            <a:ext cx="4138247" cy="480129"/>
          </a:xfrm>
          <a:prstGeom prst="rect">
            <a:avLst/>
          </a:prstGeom>
          <a:noFill/>
          <a:ln w="9525">
            <a:noFill/>
            <a:miter lim="800000"/>
            <a:headEnd/>
            <a:tailEnd/>
          </a:ln>
        </p:spPr>
        <p:txBody>
          <a:bodyPr wrap="square" lIns="91438" tIns="45719" rIns="91438" bIns="45719">
            <a:spAutoFit/>
          </a:bodyPr>
          <a:lstStyle/>
          <a:p>
            <a:pPr>
              <a:lnSpc>
                <a:spcPct val="90000"/>
              </a:lnSpc>
              <a:spcBef>
                <a:spcPts val="0"/>
              </a:spcBef>
              <a:defRPr/>
            </a:pPr>
            <a:r>
              <a:rPr lang="es-PE" sz="1400" b="1" dirty="0" smtClean="0">
                <a:latin typeface="Arial Narrow" pitchFamily="34" charset="0"/>
              </a:rPr>
              <a:t>GDP, 2004-2016*</a:t>
            </a:r>
          </a:p>
          <a:p>
            <a:pPr>
              <a:lnSpc>
                <a:spcPct val="90000"/>
              </a:lnSpc>
              <a:spcBef>
                <a:spcPts val="0"/>
              </a:spcBef>
              <a:defRPr/>
            </a:pPr>
            <a:r>
              <a:rPr lang="es-PE" sz="1400" i="1" dirty="0" smtClean="0">
                <a:latin typeface="Arial Narrow" pitchFamily="34" charset="0"/>
              </a:rPr>
              <a:t>(</a:t>
            </a:r>
            <a:r>
              <a:rPr lang="en-US" sz="1400" i="1" dirty="0" smtClean="0">
                <a:latin typeface="Arial Narrow" pitchFamily="34" charset="0"/>
              </a:rPr>
              <a:t>US$ Billion</a:t>
            </a:r>
            <a:r>
              <a:rPr lang="en-US" sz="1400" i="1" dirty="0">
                <a:latin typeface="Arial Narrow" pitchFamily="34" charset="0"/>
              </a:rPr>
              <a:t>)</a:t>
            </a:r>
          </a:p>
        </p:txBody>
      </p:sp>
      <p:graphicFrame>
        <p:nvGraphicFramePr>
          <p:cNvPr id="16" name="1 Gráfico"/>
          <p:cNvGraphicFramePr>
            <a:graphicFrameLocks/>
          </p:cNvGraphicFramePr>
          <p:nvPr>
            <p:extLst>
              <p:ext uri="{D42A27DB-BD31-4B8C-83A1-F6EECF244321}">
                <p14:modId xmlns:p14="http://schemas.microsoft.com/office/powerpoint/2010/main" val="3967375549"/>
              </p:ext>
            </p:extLst>
          </p:nvPr>
        </p:nvGraphicFramePr>
        <p:xfrm>
          <a:off x="285721" y="2428351"/>
          <a:ext cx="4209684" cy="366315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1 Gráfico"/>
          <p:cNvGraphicFramePr>
            <a:graphicFrameLocks/>
          </p:cNvGraphicFramePr>
          <p:nvPr>
            <p:extLst>
              <p:ext uri="{D42A27DB-BD31-4B8C-83A1-F6EECF244321}">
                <p14:modId xmlns:p14="http://schemas.microsoft.com/office/powerpoint/2010/main" val="2348914340"/>
              </p:ext>
            </p:extLst>
          </p:nvPr>
        </p:nvGraphicFramePr>
        <p:xfrm>
          <a:off x="4528926" y="2616169"/>
          <a:ext cx="4572000" cy="361368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209193840"/>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ChangeArrowheads="1"/>
          </p:cNvSpPr>
          <p:nvPr/>
        </p:nvSpPr>
        <p:spPr bwMode="auto">
          <a:xfrm>
            <a:off x="251520" y="5522252"/>
            <a:ext cx="2232248" cy="400110"/>
          </a:xfrm>
          <a:prstGeom prst="rect">
            <a:avLst/>
          </a:prstGeom>
          <a:noFill/>
          <a:ln w="9525" algn="ctr">
            <a:noFill/>
            <a:miter lim="800000"/>
            <a:headEnd/>
            <a:tailEnd/>
          </a:ln>
        </p:spPr>
        <p:txBody>
          <a:bodyPr wrap="square" anchor="ctr">
            <a:spAutoFit/>
          </a:bodyPr>
          <a:lstStyle/>
          <a:p>
            <a:pPr algn="just"/>
            <a:r>
              <a:rPr lang="en-US" sz="1000" dirty="0" smtClean="0"/>
              <a:t>Source</a:t>
            </a:r>
            <a:r>
              <a:rPr lang="es-ES" sz="1000" dirty="0" smtClean="0">
                <a:latin typeface="Arial Narrow" pitchFamily="34" charset="0"/>
              </a:rPr>
              <a:t>: MINCETUR</a:t>
            </a:r>
          </a:p>
          <a:p>
            <a:pPr algn="just"/>
            <a:r>
              <a:rPr lang="en-US" sz="1000" dirty="0" smtClean="0">
                <a:latin typeface="Arial Narrow" pitchFamily="34" charset="0"/>
              </a:rPr>
              <a:t>(*)from the main 70 countries</a:t>
            </a:r>
          </a:p>
        </p:txBody>
      </p:sp>
      <p:sp>
        <p:nvSpPr>
          <p:cNvPr id="24581" name="Text Box 4"/>
          <p:cNvSpPr txBox="1">
            <a:spLocks noChangeArrowheads="1"/>
          </p:cNvSpPr>
          <p:nvPr/>
        </p:nvSpPr>
        <p:spPr bwMode="auto">
          <a:xfrm>
            <a:off x="357158" y="437357"/>
            <a:ext cx="4608512" cy="400110"/>
          </a:xfrm>
          <a:prstGeom prst="rect">
            <a:avLst/>
          </a:prstGeom>
          <a:noFill/>
          <a:ln w="9525">
            <a:noFill/>
            <a:miter lim="800000"/>
            <a:headEnd/>
            <a:tailEnd/>
          </a:ln>
        </p:spPr>
        <p:txBody>
          <a:bodyPr lIns="54000" rIns="0">
            <a:spAutoFit/>
          </a:bodyPr>
          <a:lstStyle/>
          <a:p>
            <a:r>
              <a:rPr lang="en-US" b="1" dirty="0">
                <a:effectLst>
                  <a:outerShdw blurRad="38100" dist="38100" dir="2700000" algn="tl">
                    <a:srgbClr val="000000">
                      <a:alpha val="43137"/>
                    </a:srgbClr>
                  </a:outerShdw>
                </a:effectLst>
                <a:latin typeface="+mn-lt"/>
              </a:rPr>
              <a:t>TOURISM SECTOR</a:t>
            </a:r>
            <a:endParaRPr lang="es-PE" dirty="0">
              <a:effectLst>
                <a:outerShdw blurRad="38100" dist="38100" dir="2700000" algn="tl">
                  <a:srgbClr val="000000">
                    <a:alpha val="43137"/>
                  </a:srgbClr>
                </a:outerShdw>
              </a:effectLst>
              <a:latin typeface="+mn-lt"/>
            </a:endParaRPr>
          </a:p>
        </p:txBody>
      </p:sp>
      <p:graphicFrame>
        <p:nvGraphicFramePr>
          <p:cNvPr id="4" name="1 Gráfico"/>
          <p:cNvGraphicFramePr>
            <a:graphicFrameLocks/>
          </p:cNvGraphicFramePr>
          <p:nvPr>
            <p:extLst>
              <p:ext uri="{D42A27DB-BD31-4B8C-83A1-F6EECF244321}">
                <p14:modId xmlns:p14="http://schemas.microsoft.com/office/powerpoint/2010/main" val="4284726679"/>
              </p:ext>
            </p:extLst>
          </p:nvPr>
        </p:nvGraphicFramePr>
        <p:xfrm>
          <a:off x="4502063" y="2682002"/>
          <a:ext cx="4427391" cy="324036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1 Gráfico"/>
          <p:cNvGraphicFramePr>
            <a:graphicFrameLocks/>
          </p:cNvGraphicFramePr>
          <p:nvPr>
            <p:extLst>
              <p:ext uri="{D42A27DB-BD31-4B8C-83A1-F6EECF244321}">
                <p14:modId xmlns:p14="http://schemas.microsoft.com/office/powerpoint/2010/main" val="1828928391"/>
              </p:ext>
            </p:extLst>
          </p:nvPr>
        </p:nvGraphicFramePr>
        <p:xfrm>
          <a:off x="107504" y="2027731"/>
          <a:ext cx="4416925" cy="3312368"/>
        </p:xfrm>
        <a:graphic>
          <a:graphicData uri="http://schemas.openxmlformats.org/drawingml/2006/chart">
            <c:chart xmlns:c="http://schemas.openxmlformats.org/drawingml/2006/chart" xmlns:r="http://schemas.openxmlformats.org/officeDocument/2006/relationships" r:id="rId4"/>
          </a:graphicData>
        </a:graphic>
      </p:graphicFrame>
      <p:sp>
        <p:nvSpPr>
          <p:cNvPr id="2" name="CuadroTexto 1"/>
          <p:cNvSpPr txBox="1"/>
          <p:nvPr/>
        </p:nvSpPr>
        <p:spPr>
          <a:xfrm>
            <a:off x="5580112" y="2027731"/>
            <a:ext cx="2666499" cy="584775"/>
          </a:xfrm>
          <a:prstGeom prst="rect">
            <a:avLst/>
          </a:prstGeom>
          <a:noFill/>
        </p:spPr>
        <p:txBody>
          <a:bodyPr wrap="none" rtlCol="0">
            <a:spAutoFit/>
          </a:bodyPr>
          <a:lstStyle/>
          <a:p>
            <a:r>
              <a:rPr lang="it-IT" sz="1600" b="1" dirty="0" smtClean="0"/>
              <a:t>Tourist arrival per region </a:t>
            </a:r>
          </a:p>
          <a:p>
            <a:r>
              <a:rPr lang="it-IT" sz="1600" b="1" dirty="0" smtClean="0"/>
              <a:t>of origin – 2015*</a:t>
            </a:r>
            <a:endParaRPr lang="it-IT" sz="1600" b="1" dirty="0"/>
          </a:p>
        </p:txBody>
      </p:sp>
    </p:spTree>
    <p:extLst>
      <p:ext uri="{BB962C8B-B14F-4D97-AF65-F5344CB8AC3E}">
        <p14:creationId xmlns:p14="http://schemas.microsoft.com/office/powerpoint/2010/main" val="415622393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139952" y="1700808"/>
            <a:ext cx="4714875" cy="4924425"/>
          </a:xfrm>
          <a:prstGeom prst="rect">
            <a:avLst/>
          </a:prstGeom>
          <a:noFill/>
        </p:spPr>
        <p:txBody>
          <a:bodyPr wrap="square">
            <a:spAutoFit/>
          </a:bodyPr>
          <a:lstStyle/>
          <a:p>
            <a:pPr marL="388938" indent="-388938" algn="just">
              <a:spcBef>
                <a:spcPts val="600"/>
              </a:spcBef>
              <a:buClr>
                <a:srgbClr val="C00000"/>
              </a:buClr>
              <a:buFont typeface="Wingdings" pitchFamily="2" charset="2"/>
              <a:buChar char="v"/>
            </a:pPr>
            <a:r>
              <a:rPr lang="en-US" sz="1600" b="1" dirty="0">
                <a:latin typeface="+mn-lt"/>
              </a:rPr>
              <a:t>The average GDP growth in the construction </a:t>
            </a:r>
            <a:r>
              <a:rPr lang="en-US" sz="1600" b="1" dirty="0" smtClean="0">
                <a:latin typeface="+mn-lt"/>
              </a:rPr>
              <a:t>in the past 5 years was 4.6%.</a:t>
            </a:r>
          </a:p>
          <a:p>
            <a:pPr marL="388938" indent="-388938" algn="just">
              <a:spcBef>
                <a:spcPts val="600"/>
              </a:spcBef>
              <a:buClr>
                <a:srgbClr val="C00000"/>
              </a:buClr>
              <a:buFont typeface="Wingdings" pitchFamily="2" charset="2"/>
              <a:buChar char="v"/>
            </a:pPr>
            <a:r>
              <a:rPr lang="en-US" sz="1600" dirty="0" smtClean="0">
                <a:latin typeface="+mn-lt"/>
              </a:rPr>
              <a:t>The </a:t>
            </a:r>
            <a:r>
              <a:rPr lang="en-US" sz="1600" dirty="0">
                <a:latin typeface="+mn-lt"/>
              </a:rPr>
              <a:t>slowdown in the </a:t>
            </a:r>
            <a:r>
              <a:rPr lang="en-US" sz="1600" dirty="0" smtClean="0">
                <a:latin typeface="+mn-lt"/>
              </a:rPr>
              <a:t>economy reduced the demand in properties that were registered until 2013</a:t>
            </a:r>
            <a:r>
              <a:rPr lang="en-US" sz="1600" dirty="0">
                <a:latin typeface="+mn-lt"/>
              </a:rPr>
              <a:t>. </a:t>
            </a:r>
            <a:r>
              <a:rPr lang="en-US" sz="1600" dirty="0" smtClean="0">
                <a:latin typeface="+mn-lt"/>
              </a:rPr>
              <a:t>Nevertheless in the past year the largest investment of the sector were directed to the construction of shopping centers and important infrastructure projects.</a:t>
            </a:r>
          </a:p>
          <a:p>
            <a:pPr marL="388938" indent="-388938" algn="just">
              <a:spcBef>
                <a:spcPts val="600"/>
              </a:spcBef>
              <a:buClr>
                <a:srgbClr val="C00000"/>
              </a:buClr>
              <a:buFont typeface="Wingdings" pitchFamily="2" charset="2"/>
              <a:buChar char="v"/>
            </a:pPr>
            <a:r>
              <a:rPr lang="es-PE" sz="1600" dirty="0" smtClean="0">
                <a:latin typeface="+mn-lt"/>
              </a:rPr>
              <a:t>In </a:t>
            </a:r>
            <a:r>
              <a:rPr lang="en-US" sz="1600" dirty="0" smtClean="0">
                <a:latin typeface="+mn-lt"/>
              </a:rPr>
              <a:t>order</a:t>
            </a:r>
            <a:r>
              <a:rPr lang="es-PE" sz="1600" dirty="0" smtClean="0">
                <a:latin typeface="+mn-lt"/>
              </a:rPr>
              <a:t> to </a:t>
            </a:r>
            <a:r>
              <a:rPr lang="en-US" sz="1600" dirty="0" smtClean="0">
                <a:latin typeface="+mn-lt"/>
              </a:rPr>
              <a:t>facilitate</a:t>
            </a:r>
            <a:r>
              <a:rPr lang="es-PE" sz="1600" dirty="0" smtClean="0">
                <a:latin typeface="+mn-lt"/>
              </a:rPr>
              <a:t> </a:t>
            </a:r>
            <a:r>
              <a:rPr lang="en-US" sz="1600" dirty="0" smtClean="0">
                <a:latin typeface="+mn-lt"/>
              </a:rPr>
              <a:t>the</a:t>
            </a:r>
            <a:r>
              <a:rPr lang="es-PE" sz="1600" dirty="0" smtClean="0">
                <a:latin typeface="+mn-lt"/>
              </a:rPr>
              <a:t> </a:t>
            </a:r>
            <a:r>
              <a:rPr lang="en-US" sz="1600" dirty="0" smtClean="0">
                <a:latin typeface="+mn-lt"/>
              </a:rPr>
              <a:t>access</a:t>
            </a:r>
            <a:r>
              <a:rPr lang="es-PE" sz="1600" dirty="0" smtClean="0">
                <a:latin typeface="+mn-lt"/>
              </a:rPr>
              <a:t> to a </a:t>
            </a:r>
            <a:r>
              <a:rPr lang="en-US" sz="1600" dirty="0" smtClean="0">
                <a:latin typeface="+mn-lt"/>
              </a:rPr>
              <a:t>property</a:t>
            </a:r>
            <a:r>
              <a:rPr lang="es-PE" sz="1600" dirty="0" smtClean="0">
                <a:latin typeface="+mn-lt"/>
              </a:rPr>
              <a:t> – </a:t>
            </a:r>
            <a:r>
              <a:rPr lang="en-US" sz="1600" dirty="0" smtClean="0">
                <a:latin typeface="+mn-lt"/>
              </a:rPr>
              <a:t>nationwide</a:t>
            </a:r>
            <a:r>
              <a:rPr lang="es-PE" sz="1600" dirty="0" smtClean="0">
                <a:latin typeface="+mn-lt"/>
              </a:rPr>
              <a:t> – </a:t>
            </a:r>
            <a:r>
              <a:rPr lang="en-US" sz="1600" dirty="0" smtClean="0">
                <a:latin typeface="+mn-lt"/>
              </a:rPr>
              <a:t>the</a:t>
            </a:r>
            <a:r>
              <a:rPr lang="es-PE" sz="1600" dirty="0" smtClean="0">
                <a:latin typeface="+mn-lt"/>
              </a:rPr>
              <a:t> </a:t>
            </a:r>
            <a:r>
              <a:rPr lang="en-US" sz="1600" dirty="0" smtClean="0">
                <a:latin typeface="+mn-lt"/>
              </a:rPr>
              <a:t>Ministry</a:t>
            </a:r>
            <a:r>
              <a:rPr lang="es-PE" sz="1600" dirty="0" smtClean="0">
                <a:latin typeface="+mn-lt"/>
              </a:rPr>
              <a:t> of </a:t>
            </a:r>
            <a:r>
              <a:rPr lang="en-US" sz="1600" dirty="0" smtClean="0">
                <a:latin typeface="+mn-lt"/>
              </a:rPr>
              <a:t>Housing</a:t>
            </a:r>
            <a:r>
              <a:rPr lang="es-PE" sz="1600" dirty="0" smtClean="0">
                <a:latin typeface="+mn-lt"/>
              </a:rPr>
              <a:t> and </a:t>
            </a:r>
            <a:r>
              <a:rPr lang="en-US" sz="1600" dirty="0" smtClean="0">
                <a:latin typeface="+mn-lt"/>
              </a:rPr>
              <a:t>Construction has implemented the following Programs and Products:</a:t>
            </a:r>
          </a:p>
          <a:p>
            <a:pPr marL="893763" indent="-180975" algn="just">
              <a:spcBef>
                <a:spcPts val="0"/>
              </a:spcBef>
              <a:buClr>
                <a:srgbClr val="C00000"/>
              </a:buClr>
              <a:buFont typeface="Arial" panose="020B0604020202020204" pitchFamily="34" charset="0"/>
              <a:buChar char="•"/>
            </a:pPr>
            <a:r>
              <a:rPr lang="es-PE" sz="1600" dirty="0" smtClean="0">
                <a:latin typeface="+mn-lt"/>
              </a:rPr>
              <a:t>Leasing </a:t>
            </a:r>
          </a:p>
          <a:p>
            <a:pPr marL="893763" indent="-180975" algn="just">
              <a:spcBef>
                <a:spcPts val="0"/>
              </a:spcBef>
              <a:buClr>
                <a:srgbClr val="C00000"/>
              </a:buClr>
              <a:buFont typeface="Arial" panose="020B0604020202020204" pitchFamily="34" charset="0"/>
              <a:buChar char="•"/>
            </a:pPr>
            <a:r>
              <a:rPr lang="es-PE" sz="1600" dirty="0" smtClean="0">
                <a:latin typeface="+mn-lt"/>
              </a:rPr>
              <a:t>Real estate leasing </a:t>
            </a:r>
          </a:p>
          <a:p>
            <a:pPr marL="893763" indent="-180975" algn="just">
              <a:spcBef>
                <a:spcPts val="0"/>
              </a:spcBef>
              <a:buClr>
                <a:srgbClr val="C00000"/>
              </a:buClr>
              <a:buFont typeface="Arial" panose="020B0604020202020204" pitchFamily="34" charset="0"/>
              <a:buChar char="•"/>
            </a:pPr>
            <a:r>
              <a:rPr lang="es-PE" sz="1600" dirty="0" smtClean="0">
                <a:latin typeface="+mn-lt"/>
              </a:rPr>
              <a:t>New </a:t>
            </a:r>
            <a:r>
              <a:rPr lang="es-PE" sz="1600" dirty="0" err="1" smtClean="0">
                <a:latin typeface="+mn-lt"/>
              </a:rPr>
              <a:t>Credit</a:t>
            </a:r>
            <a:r>
              <a:rPr lang="es-PE" sz="1600" dirty="0" smtClean="0">
                <a:latin typeface="+mn-lt"/>
              </a:rPr>
              <a:t> </a:t>
            </a:r>
            <a:r>
              <a:rPr lang="en-US" sz="1600" dirty="0">
                <a:latin typeface="+mn-lt"/>
              </a:rPr>
              <a:t>My Housing </a:t>
            </a:r>
            <a:r>
              <a:rPr lang="en-US" sz="1600" dirty="0" smtClean="0">
                <a:latin typeface="+mn-lt"/>
              </a:rPr>
              <a:t>Fund</a:t>
            </a:r>
          </a:p>
          <a:p>
            <a:pPr marL="893763" indent="-180975" algn="just">
              <a:spcBef>
                <a:spcPts val="0"/>
              </a:spcBef>
              <a:buClr>
                <a:srgbClr val="C00000"/>
              </a:buClr>
              <a:buFont typeface="Arial" panose="020B0604020202020204" pitchFamily="34" charset="0"/>
              <a:buChar char="•"/>
            </a:pPr>
            <a:r>
              <a:rPr lang="es-PE" sz="1600" dirty="0" err="1" smtClean="0">
                <a:latin typeface="+mn-lt"/>
              </a:rPr>
              <a:t>My</a:t>
            </a:r>
            <a:r>
              <a:rPr lang="es-PE" sz="1600" dirty="0" smtClean="0">
                <a:latin typeface="+mn-lt"/>
              </a:rPr>
              <a:t> </a:t>
            </a:r>
            <a:r>
              <a:rPr lang="es-PE" sz="1600" dirty="0" err="1" smtClean="0">
                <a:latin typeface="+mn-lt"/>
              </a:rPr>
              <a:t>Construction</a:t>
            </a:r>
            <a:endParaRPr lang="es-PE" sz="1600" dirty="0">
              <a:latin typeface="+mn-lt"/>
            </a:endParaRPr>
          </a:p>
          <a:p>
            <a:pPr marL="893763" indent="-180975" algn="just">
              <a:spcBef>
                <a:spcPts val="0"/>
              </a:spcBef>
              <a:buClr>
                <a:srgbClr val="C00000"/>
              </a:buClr>
              <a:buFont typeface="Arial" panose="020B0604020202020204" pitchFamily="34" charset="0"/>
              <a:buChar char="•"/>
            </a:pPr>
            <a:r>
              <a:rPr lang="es-PE" sz="1600" dirty="0" err="1" smtClean="0">
                <a:latin typeface="+mn-lt"/>
              </a:rPr>
              <a:t>My</a:t>
            </a:r>
            <a:r>
              <a:rPr lang="es-PE" sz="1600" dirty="0" smtClean="0">
                <a:latin typeface="+mn-lt"/>
              </a:rPr>
              <a:t> </a:t>
            </a:r>
            <a:r>
              <a:rPr lang="es-PE" sz="1600" dirty="0" err="1" smtClean="0">
                <a:latin typeface="+mn-lt"/>
              </a:rPr>
              <a:t>materials</a:t>
            </a:r>
            <a:endParaRPr lang="es-PE" sz="1600" dirty="0">
              <a:latin typeface="+mn-lt"/>
            </a:endParaRPr>
          </a:p>
          <a:p>
            <a:pPr marL="893763" indent="-180975" algn="just">
              <a:spcBef>
                <a:spcPts val="0"/>
              </a:spcBef>
              <a:buClr>
                <a:srgbClr val="C00000"/>
              </a:buClr>
              <a:buFont typeface="Arial" panose="020B0604020202020204" pitchFamily="34" charset="0"/>
              <a:buChar char="•"/>
            </a:pPr>
            <a:r>
              <a:rPr lang="en-US" sz="1600" dirty="0" smtClean="0">
                <a:latin typeface="+mn-lt"/>
              </a:rPr>
              <a:t>Own </a:t>
            </a:r>
            <a:r>
              <a:rPr lang="en-US" sz="1600" dirty="0">
                <a:latin typeface="+mn-lt"/>
              </a:rPr>
              <a:t>Roof</a:t>
            </a:r>
            <a:endParaRPr lang="es-PE" sz="1600" dirty="0">
              <a:latin typeface="+mn-lt"/>
            </a:endParaRPr>
          </a:p>
          <a:p>
            <a:pPr marL="893763" indent="-180975" algn="just">
              <a:spcBef>
                <a:spcPts val="0"/>
              </a:spcBef>
              <a:buClr>
                <a:srgbClr val="C00000"/>
              </a:buClr>
              <a:buFont typeface="Arial" panose="020B0604020202020204" pitchFamily="34" charset="0"/>
              <a:buChar char="•"/>
            </a:pPr>
            <a:r>
              <a:rPr lang="es-PE" sz="1600" dirty="0" err="1" smtClean="0">
                <a:latin typeface="+mn-lt"/>
              </a:rPr>
              <a:t>Bonus</a:t>
            </a:r>
            <a:r>
              <a:rPr lang="es-PE" sz="1600" dirty="0" smtClean="0">
                <a:latin typeface="+mn-lt"/>
              </a:rPr>
              <a:t> </a:t>
            </a:r>
            <a:r>
              <a:rPr lang="es-PE" sz="1600" dirty="0" err="1" smtClean="0">
                <a:latin typeface="+mn-lt"/>
              </a:rPr>
              <a:t>structural</a:t>
            </a:r>
            <a:r>
              <a:rPr lang="es-PE" sz="1600" dirty="0" smtClean="0">
                <a:latin typeface="+mn-lt"/>
              </a:rPr>
              <a:t> </a:t>
            </a:r>
            <a:r>
              <a:rPr lang="es-PE" sz="1600" dirty="0" err="1" smtClean="0">
                <a:latin typeface="+mn-lt"/>
              </a:rPr>
              <a:t>reinforcement</a:t>
            </a:r>
            <a:r>
              <a:rPr lang="es-PE" sz="1600" dirty="0" smtClean="0">
                <a:latin typeface="+mn-lt"/>
              </a:rPr>
              <a:t> </a:t>
            </a:r>
          </a:p>
        </p:txBody>
      </p:sp>
      <p:sp>
        <p:nvSpPr>
          <p:cNvPr id="25603" name="Text Box 4"/>
          <p:cNvSpPr txBox="1">
            <a:spLocks noChangeArrowheads="1"/>
          </p:cNvSpPr>
          <p:nvPr/>
        </p:nvSpPr>
        <p:spPr bwMode="auto">
          <a:xfrm>
            <a:off x="214282" y="260648"/>
            <a:ext cx="3786187" cy="523220"/>
          </a:xfrm>
          <a:prstGeom prst="rect">
            <a:avLst/>
          </a:prstGeom>
          <a:solidFill>
            <a:schemeClr val="bg1"/>
          </a:solidFill>
          <a:ln w="9525">
            <a:noFill/>
            <a:miter lim="800000"/>
            <a:headEnd/>
            <a:tailEnd/>
          </a:ln>
        </p:spPr>
        <p:txBody>
          <a:bodyPr lIns="54000" rIns="0">
            <a:spAutoFit/>
          </a:bodyPr>
          <a:lstStyle/>
          <a:p>
            <a:r>
              <a:rPr lang="en-US" sz="2800" b="1" dirty="0">
                <a:effectLst>
                  <a:outerShdw blurRad="38100" dist="38100" dir="2700000" algn="tl">
                    <a:srgbClr val="000000">
                      <a:alpha val="43137"/>
                    </a:srgbClr>
                  </a:outerShdw>
                </a:effectLst>
                <a:latin typeface="+mn-lt"/>
              </a:rPr>
              <a:t>REAL</a:t>
            </a:r>
            <a:r>
              <a:rPr lang="en-US" b="1" dirty="0">
                <a:effectLst>
                  <a:outerShdw blurRad="38100" dist="38100" dir="2700000" algn="tl">
                    <a:srgbClr val="000000">
                      <a:alpha val="43137"/>
                    </a:srgbClr>
                  </a:outerShdw>
                </a:effectLst>
                <a:latin typeface="+mn-lt"/>
              </a:rPr>
              <a:t> </a:t>
            </a:r>
            <a:r>
              <a:rPr lang="en-US" sz="2800" b="1" dirty="0">
                <a:effectLst>
                  <a:outerShdw blurRad="38100" dist="38100" dir="2700000" algn="tl">
                    <a:srgbClr val="000000">
                      <a:alpha val="43137"/>
                    </a:srgbClr>
                  </a:outerShdw>
                </a:effectLst>
                <a:latin typeface="+mn-lt"/>
              </a:rPr>
              <a:t>ESTATE</a:t>
            </a:r>
            <a:endParaRPr lang="es-PE" dirty="0">
              <a:effectLst>
                <a:outerShdw blurRad="38100" dist="38100" dir="2700000" algn="tl">
                  <a:srgbClr val="000000">
                    <a:alpha val="43137"/>
                  </a:srgbClr>
                </a:outerShdw>
              </a:effectLst>
              <a:latin typeface="+mn-lt"/>
            </a:endParaRPr>
          </a:p>
        </p:txBody>
      </p:sp>
      <p:pic>
        <p:nvPicPr>
          <p:cNvPr id="5" name="4 Imagen" descr="DSC_0486.JPG"/>
          <p:cNvPicPr preferRelativeResize="0">
            <a:picLocks/>
          </p:cNvPicPr>
          <p:nvPr/>
        </p:nvPicPr>
        <p:blipFill>
          <a:blip r:embed="rId2" cstate="email">
            <a:lum contrast="30000"/>
          </a:blip>
          <a:stretch>
            <a:fillRect/>
          </a:stretch>
        </p:blipFill>
        <p:spPr>
          <a:xfrm>
            <a:off x="395536" y="1700808"/>
            <a:ext cx="3528392" cy="4392488"/>
          </a:xfrm>
          <a:prstGeom prst="rect">
            <a:avLst/>
          </a:prstGeom>
        </p:spPr>
      </p:pic>
    </p:spTree>
    <p:extLst>
      <p:ext uri="{BB962C8B-B14F-4D97-AF65-F5344CB8AC3E}">
        <p14:creationId xmlns:p14="http://schemas.microsoft.com/office/powerpoint/2010/main" val="283283038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4"/>
          <p:cNvSpPr txBox="1">
            <a:spLocks noChangeArrowheads="1"/>
          </p:cNvSpPr>
          <p:nvPr/>
        </p:nvSpPr>
        <p:spPr bwMode="auto">
          <a:xfrm>
            <a:off x="193882" y="332656"/>
            <a:ext cx="4786313" cy="523220"/>
          </a:xfrm>
          <a:prstGeom prst="rect">
            <a:avLst/>
          </a:prstGeom>
          <a:noFill/>
          <a:ln w="9525">
            <a:noFill/>
            <a:miter lim="800000"/>
            <a:headEnd/>
            <a:tailEnd/>
          </a:ln>
        </p:spPr>
        <p:txBody>
          <a:bodyPr lIns="54000" rIns="0">
            <a:spAutoFit/>
          </a:bodyPr>
          <a:lstStyle/>
          <a:p>
            <a:r>
              <a:rPr lang="en-US" sz="2800" b="1" dirty="0">
                <a:effectLst>
                  <a:outerShdw blurRad="38100" dist="38100" dir="2700000" algn="tl">
                    <a:srgbClr val="000000">
                      <a:alpha val="43137"/>
                    </a:srgbClr>
                  </a:outerShdw>
                </a:effectLst>
                <a:latin typeface="+mn-lt"/>
              </a:rPr>
              <a:t>REAL ESTATE</a:t>
            </a:r>
            <a:endParaRPr lang="es-PE" sz="2800" dirty="0">
              <a:effectLst>
                <a:outerShdw blurRad="38100" dist="38100" dir="2700000" algn="tl">
                  <a:srgbClr val="000000">
                    <a:alpha val="43137"/>
                  </a:srgbClr>
                </a:outerShdw>
              </a:effectLst>
              <a:latin typeface="+mn-lt"/>
            </a:endParaRPr>
          </a:p>
        </p:txBody>
      </p:sp>
      <p:sp>
        <p:nvSpPr>
          <p:cNvPr id="9" name="8 Rectángulo"/>
          <p:cNvSpPr/>
          <p:nvPr/>
        </p:nvSpPr>
        <p:spPr>
          <a:xfrm>
            <a:off x="4572000" y="1643042"/>
            <a:ext cx="4143375" cy="7143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PE" sz="1600" b="1" dirty="0">
              <a:solidFill>
                <a:schemeClr val="tx1"/>
              </a:solidFill>
              <a:latin typeface="Arial Narrow" pitchFamily="34" charset="0"/>
            </a:endParaRPr>
          </a:p>
        </p:txBody>
      </p:sp>
      <p:sp>
        <p:nvSpPr>
          <p:cNvPr id="14" name="13 CuadroTexto"/>
          <p:cNvSpPr txBox="1"/>
          <p:nvPr/>
        </p:nvSpPr>
        <p:spPr>
          <a:xfrm>
            <a:off x="214282" y="5715017"/>
            <a:ext cx="3637638" cy="246221"/>
          </a:xfrm>
          <a:prstGeom prst="rect">
            <a:avLst/>
          </a:prstGeom>
          <a:noFill/>
        </p:spPr>
        <p:txBody>
          <a:bodyPr wrap="square" rtlCol="0">
            <a:spAutoFit/>
          </a:bodyPr>
          <a:lstStyle/>
          <a:p>
            <a:r>
              <a:rPr lang="es-ES" sz="1000" dirty="0" smtClean="0">
                <a:latin typeface="+mn-lt"/>
              </a:rPr>
              <a:t>Source: </a:t>
            </a:r>
            <a:r>
              <a:rPr lang="es-ES" sz="1000" dirty="0">
                <a:latin typeface="+mn-lt"/>
              </a:rPr>
              <a:t>ASOCEM- </a:t>
            </a:r>
            <a:r>
              <a:rPr lang="es-ES" sz="1000" dirty="0" smtClean="0">
                <a:latin typeface="+mn-lt"/>
              </a:rPr>
              <a:t>Association of Cement Producers</a:t>
            </a:r>
          </a:p>
        </p:txBody>
      </p:sp>
      <p:sp>
        <p:nvSpPr>
          <p:cNvPr id="16" name="15 CuadroTexto"/>
          <p:cNvSpPr txBox="1"/>
          <p:nvPr/>
        </p:nvSpPr>
        <p:spPr>
          <a:xfrm>
            <a:off x="4924388" y="5643578"/>
            <a:ext cx="3569050" cy="400110"/>
          </a:xfrm>
          <a:prstGeom prst="rect">
            <a:avLst/>
          </a:prstGeom>
          <a:noFill/>
        </p:spPr>
        <p:txBody>
          <a:bodyPr wrap="square" rtlCol="0">
            <a:spAutoFit/>
          </a:bodyPr>
          <a:lstStyle/>
          <a:p>
            <a:r>
              <a:rPr lang="es-ES" sz="1000" dirty="0" smtClean="0">
                <a:latin typeface="+mn-lt"/>
              </a:rPr>
              <a:t>(*)</a:t>
            </a:r>
            <a:r>
              <a:rPr lang="en-US" sz="1000" dirty="0">
                <a:latin typeface="+mn-lt"/>
              </a:rPr>
              <a:t> Includes loans </a:t>
            </a:r>
            <a:r>
              <a:rPr lang="en-US" sz="1000" dirty="0" smtClean="0">
                <a:latin typeface="+mn-lt"/>
              </a:rPr>
              <a:t>in </a:t>
            </a:r>
            <a:r>
              <a:rPr lang="en-US" sz="1000" dirty="0">
                <a:latin typeface="+mn-lt"/>
              </a:rPr>
              <a:t>soles and dollars </a:t>
            </a:r>
          </a:p>
          <a:p>
            <a:r>
              <a:rPr lang="en-US" sz="1000" dirty="0" smtClean="0">
                <a:latin typeface="+mn-lt"/>
              </a:rPr>
              <a:t>Source</a:t>
            </a:r>
            <a:r>
              <a:rPr lang="en-US" sz="1000" dirty="0">
                <a:latin typeface="+mn-lt"/>
              </a:rPr>
              <a:t>: Superintendency of Banks and </a:t>
            </a:r>
            <a:r>
              <a:rPr lang="en-US" sz="1000" dirty="0" smtClean="0">
                <a:latin typeface="+mn-lt"/>
              </a:rPr>
              <a:t>Insurance</a:t>
            </a:r>
          </a:p>
        </p:txBody>
      </p:sp>
      <p:graphicFrame>
        <p:nvGraphicFramePr>
          <p:cNvPr id="6" name="2 Gráfico"/>
          <p:cNvGraphicFramePr>
            <a:graphicFrameLocks/>
          </p:cNvGraphicFramePr>
          <p:nvPr>
            <p:extLst>
              <p:ext uri="{D42A27DB-BD31-4B8C-83A1-F6EECF244321}">
                <p14:modId xmlns:p14="http://schemas.microsoft.com/office/powerpoint/2010/main" val="2950297639"/>
              </p:ext>
            </p:extLst>
          </p:nvPr>
        </p:nvGraphicFramePr>
        <p:xfrm>
          <a:off x="3995936" y="1844824"/>
          <a:ext cx="4980646" cy="331236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2 Tabla"/>
          <p:cNvGraphicFramePr>
            <a:graphicFrameLocks noGrp="1"/>
          </p:cNvGraphicFramePr>
          <p:nvPr>
            <p:extLst>
              <p:ext uri="{D42A27DB-BD31-4B8C-83A1-F6EECF244321}">
                <p14:modId xmlns:p14="http://schemas.microsoft.com/office/powerpoint/2010/main" val="3827144742"/>
              </p:ext>
            </p:extLst>
          </p:nvPr>
        </p:nvGraphicFramePr>
        <p:xfrm>
          <a:off x="430306" y="2681992"/>
          <a:ext cx="3061574" cy="2670164"/>
        </p:xfrm>
        <a:graphic>
          <a:graphicData uri="http://schemas.openxmlformats.org/drawingml/2006/table">
            <a:tbl>
              <a:tblPr firstRow="1" bandRow="1">
                <a:tableStyleId>{5C22544A-7EE6-4342-B048-85BDC9FD1C3A}</a:tableStyleId>
              </a:tblPr>
              <a:tblGrid>
                <a:gridCol w="1530787"/>
                <a:gridCol w="1530787"/>
              </a:tblGrid>
              <a:tr h="510664">
                <a:tc>
                  <a:txBody>
                    <a:bodyPr/>
                    <a:lstStyle/>
                    <a:p>
                      <a:pPr algn="ctr"/>
                      <a:r>
                        <a:rPr lang="en-US" sz="1600" noProof="0" dirty="0" smtClean="0"/>
                        <a:t>Concept</a:t>
                      </a:r>
                      <a:endParaRPr lang="en-US" sz="1600" noProof="0" dirty="0"/>
                    </a:p>
                  </a:txBody>
                  <a:tcPr anchor="ctr"/>
                </a:tc>
                <a:tc>
                  <a:txBody>
                    <a:bodyPr/>
                    <a:lstStyle/>
                    <a:p>
                      <a:pPr algn="ctr"/>
                      <a:r>
                        <a:rPr lang="en-US" sz="1600" noProof="0" dirty="0" smtClean="0"/>
                        <a:t>Units</a:t>
                      </a:r>
                    </a:p>
                    <a:p>
                      <a:pPr algn="ctr"/>
                      <a:r>
                        <a:rPr lang="en-US" sz="1600" noProof="0" dirty="0" smtClean="0"/>
                        <a:t>(</a:t>
                      </a:r>
                      <a:r>
                        <a:rPr lang="en-US" sz="1600" noProof="0" dirty="0" err="1" smtClean="0"/>
                        <a:t>MTm</a:t>
                      </a:r>
                      <a:r>
                        <a:rPr lang="en-US" sz="1600" noProof="0" dirty="0" smtClean="0"/>
                        <a:t>)</a:t>
                      </a:r>
                    </a:p>
                  </a:txBody>
                  <a:tcPr anchor="ctr"/>
                </a:tc>
              </a:tr>
              <a:tr h="442453">
                <a:tc>
                  <a:txBody>
                    <a:bodyPr/>
                    <a:lstStyle/>
                    <a:p>
                      <a:pPr algn="l"/>
                      <a:r>
                        <a:rPr lang="en-US" sz="1600" noProof="0" dirty="0" smtClean="0"/>
                        <a:t>Consumption</a:t>
                      </a:r>
                      <a:endParaRPr lang="en-US" sz="1600" noProof="0" dirty="0"/>
                    </a:p>
                  </a:txBody>
                  <a:tcPr anchor="ctr"/>
                </a:tc>
                <a:tc>
                  <a:txBody>
                    <a:bodyPr/>
                    <a:lstStyle/>
                    <a:p>
                      <a:pPr algn="ctr"/>
                      <a:r>
                        <a:rPr lang="en-US" sz="1600" noProof="0" dirty="0" smtClean="0"/>
                        <a:t>10,852</a:t>
                      </a:r>
                      <a:endParaRPr lang="en-US" sz="1600" noProof="0" dirty="0"/>
                    </a:p>
                  </a:txBody>
                  <a:tcPr anchor="ctr"/>
                </a:tc>
              </a:tr>
              <a:tr h="442453">
                <a:tc>
                  <a:txBody>
                    <a:bodyPr/>
                    <a:lstStyle/>
                    <a:p>
                      <a:pPr algn="l"/>
                      <a:r>
                        <a:rPr lang="en-US" sz="1600" noProof="0" dirty="0" smtClean="0"/>
                        <a:t>Production</a:t>
                      </a:r>
                      <a:endParaRPr lang="en-US" sz="1600" noProof="0" dirty="0"/>
                    </a:p>
                  </a:txBody>
                  <a:tcPr anchor="ctr"/>
                </a:tc>
                <a:tc>
                  <a:txBody>
                    <a:bodyPr/>
                    <a:lstStyle/>
                    <a:p>
                      <a:pPr algn="ctr"/>
                      <a:r>
                        <a:rPr lang="en-US" sz="1600" noProof="0" dirty="0" smtClean="0"/>
                        <a:t>10,410</a:t>
                      </a:r>
                      <a:endParaRPr lang="en-US" sz="1600" noProof="0" dirty="0"/>
                    </a:p>
                  </a:txBody>
                  <a:tcPr anchor="ctr"/>
                </a:tc>
              </a:tr>
              <a:tr h="442453">
                <a:tc>
                  <a:txBody>
                    <a:bodyPr/>
                    <a:lstStyle/>
                    <a:p>
                      <a:pPr algn="l"/>
                      <a:r>
                        <a:rPr lang="en-US" sz="1600" noProof="0" dirty="0" smtClean="0"/>
                        <a:t>Exports</a:t>
                      </a:r>
                      <a:endParaRPr lang="en-US" sz="1600" noProof="0" dirty="0"/>
                    </a:p>
                  </a:txBody>
                  <a:tcPr anchor="ctr"/>
                </a:tc>
                <a:tc>
                  <a:txBody>
                    <a:bodyPr/>
                    <a:lstStyle/>
                    <a:p>
                      <a:pPr algn="ctr"/>
                      <a:r>
                        <a:rPr lang="en-US" sz="1600" noProof="0" dirty="0" smtClean="0"/>
                        <a:t>363</a:t>
                      </a:r>
                      <a:endParaRPr lang="en-US" sz="1600" noProof="0" dirty="0"/>
                    </a:p>
                  </a:txBody>
                  <a:tcPr anchor="ctr"/>
                </a:tc>
              </a:tr>
              <a:tr h="763685">
                <a:tc>
                  <a:txBody>
                    <a:bodyPr/>
                    <a:lstStyle/>
                    <a:p>
                      <a:pPr algn="l"/>
                      <a:r>
                        <a:rPr lang="en-US" sz="1600" noProof="0" dirty="0" smtClean="0"/>
                        <a:t>Installed</a:t>
                      </a:r>
                      <a:r>
                        <a:rPr lang="en-US" sz="1600" baseline="0" noProof="0" dirty="0" smtClean="0"/>
                        <a:t> capacity</a:t>
                      </a:r>
                      <a:endParaRPr lang="en-US" sz="1600" noProof="0" dirty="0"/>
                    </a:p>
                  </a:txBody>
                  <a:tcPr anchor="ctr"/>
                </a:tc>
                <a:tc>
                  <a:txBody>
                    <a:bodyPr/>
                    <a:lstStyle/>
                    <a:p>
                      <a:pPr algn="ctr"/>
                      <a:r>
                        <a:rPr lang="en-US" sz="1600" noProof="0" dirty="0" smtClean="0"/>
                        <a:t>15,080</a:t>
                      </a:r>
                      <a:endParaRPr lang="en-US" sz="1600" noProof="0" dirty="0"/>
                    </a:p>
                  </a:txBody>
                  <a:tcPr anchor="ctr"/>
                </a:tc>
              </a:tr>
            </a:tbl>
          </a:graphicData>
        </a:graphic>
      </p:graphicFrame>
      <p:sp>
        <p:nvSpPr>
          <p:cNvPr id="2" name="CuadroTexto 1"/>
          <p:cNvSpPr txBox="1"/>
          <p:nvPr/>
        </p:nvSpPr>
        <p:spPr>
          <a:xfrm>
            <a:off x="971600" y="2042132"/>
            <a:ext cx="2121093" cy="553998"/>
          </a:xfrm>
          <a:prstGeom prst="rect">
            <a:avLst/>
          </a:prstGeom>
          <a:noFill/>
        </p:spPr>
        <p:txBody>
          <a:bodyPr wrap="none" rtlCol="0">
            <a:spAutoFit/>
          </a:bodyPr>
          <a:lstStyle/>
          <a:p>
            <a:r>
              <a:rPr lang="it-IT" sz="1500" b="1" dirty="0" smtClean="0"/>
              <a:t>Main Characteristics </a:t>
            </a:r>
          </a:p>
          <a:p>
            <a:r>
              <a:rPr lang="it-IT" sz="1500" b="1" dirty="0" smtClean="0"/>
              <a:t>of cement </a:t>
            </a:r>
            <a:r>
              <a:rPr lang="it-IT" sz="1500" b="1" dirty="0"/>
              <a:t>-</a:t>
            </a:r>
            <a:r>
              <a:rPr lang="it-IT" sz="1500" b="1" dirty="0" smtClean="0"/>
              <a:t> 2015</a:t>
            </a:r>
            <a:endParaRPr lang="it-IT" sz="1500" b="1" dirty="0"/>
          </a:p>
        </p:txBody>
      </p:sp>
    </p:spTree>
    <p:extLst>
      <p:ext uri="{BB962C8B-B14F-4D97-AF65-F5344CB8AC3E}">
        <p14:creationId xmlns:p14="http://schemas.microsoft.com/office/powerpoint/2010/main" val="17585748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9469"/>
          <a:stretch/>
        </p:blipFill>
        <p:spPr bwMode="auto">
          <a:xfrm>
            <a:off x="40203" y="1341332"/>
            <a:ext cx="3955733" cy="54000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555" name="Text Box 4"/>
          <p:cNvSpPr txBox="1">
            <a:spLocks noChangeArrowheads="1"/>
          </p:cNvSpPr>
          <p:nvPr/>
        </p:nvSpPr>
        <p:spPr bwMode="auto">
          <a:xfrm>
            <a:off x="107504" y="332656"/>
            <a:ext cx="5510986" cy="400110"/>
          </a:xfrm>
          <a:prstGeom prst="rect">
            <a:avLst/>
          </a:prstGeom>
          <a:noFill/>
          <a:ln w="9525">
            <a:noFill/>
            <a:miter lim="800000"/>
            <a:headEnd/>
            <a:tailEnd/>
          </a:ln>
        </p:spPr>
        <p:txBody>
          <a:bodyPr wrap="square" lIns="54000" rIns="0">
            <a:spAutoFit/>
          </a:bodyPr>
          <a:lstStyle/>
          <a:p>
            <a:r>
              <a:rPr lang="en-US" b="1" dirty="0">
                <a:effectLst>
                  <a:outerShdw blurRad="38100" dist="38100" dir="2700000" algn="tl">
                    <a:srgbClr val="000000">
                      <a:alpha val="43137"/>
                    </a:srgbClr>
                  </a:outerShdw>
                </a:effectLst>
                <a:latin typeface="+mn-lt"/>
              </a:rPr>
              <a:t>TRANSPORT INFRASTRUCTURE</a:t>
            </a:r>
            <a:endParaRPr lang="es-PE" dirty="0">
              <a:effectLst>
                <a:outerShdw blurRad="38100" dist="38100" dir="2700000" algn="tl">
                  <a:srgbClr val="000000">
                    <a:alpha val="43137"/>
                  </a:srgbClr>
                </a:outerShdw>
              </a:effectLst>
              <a:latin typeface="+mn-lt"/>
            </a:endParaRPr>
          </a:p>
        </p:txBody>
      </p:sp>
      <p:sp>
        <p:nvSpPr>
          <p:cNvPr id="7" name="Text Box 5"/>
          <p:cNvSpPr txBox="1">
            <a:spLocks noChangeArrowheads="1"/>
          </p:cNvSpPr>
          <p:nvPr/>
        </p:nvSpPr>
        <p:spPr bwMode="auto">
          <a:xfrm>
            <a:off x="3779912" y="2420888"/>
            <a:ext cx="4896544" cy="4167295"/>
          </a:xfrm>
          <a:prstGeom prst="rect">
            <a:avLst/>
          </a:prstGeom>
          <a:noFill/>
          <a:ln w="9525">
            <a:noFill/>
            <a:miter lim="800000"/>
            <a:headEnd/>
            <a:tailEnd/>
          </a:ln>
        </p:spPr>
        <p:txBody>
          <a:bodyPr wrap="square">
            <a:spAutoFit/>
          </a:bodyPr>
          <a:lstStyle/>
          <a:p>
            <a:pPr lvl="1" algn="just">
              <a:lnSpc>
                <a:spcPct val="85000"/>
              </a:lnSpc>
              <a:spcBef>
                <a:spcPts val="600"/>
              </a:spcBef>
              <a:buClr>
                <a:srgbClr val="C00000"/>
              </a:buClr>
            </a:pPr>
            <a:endParaRPr lang="es-PE" sz="1600" dirty="0" smtClean="0">
              <a:latin typeface="+mj-lt"/>
            </a:endParaRPr>
          </a:p>
          <a:p>
            <a:pPr marL="809625" lvl="1" indent="-352425" algn="just">
              <a:lnSpc>
                <a:spcPct val="85000"/>
              </a:lnSpc>
              <a:spcBef>
                <a:spcPts val="600"/>
              </a:spcBef>
              <a:buClr>
                <a:srgbClr val="C00000"/>
              </a:buClr>
              <a:buFont typeface="Wingdings" pitchFamily="2" charset="2"/>
              <a:buChar char="v"/>
            </a:pPr>
            <a:r>
              <a:rPr lang="en-US" sz="1600" b="1" dirty="0">
                <a:latin typeface="+mj-lt"/>
              </a:rPr>
              <a:t>Peru</a:t>
            </a:r>
            <a:r>
              <a:rPr lang="en-US" sz="1600" dirty="0">
                <a:latin typeface="+mj-lt"/>
              </a:rPr>
              <a:t> has prioritized the development of transport infrastructure (road, rail, port and airport) to increase competitiveness and set a </a:t>
            </a:r>
            <a:r>
              <a:rPr lang="en-US" sz="1600" b="1" dirty="0" smtClean="0">
                <a:latin typeface="+mj-lt"/>
              </a:rPr>
              <a:t>Regional Hub </a:t>
            </a:r>
            <a:r>
              <a:rPr lang="en-US" sz="1600" b="1" dirty="0">
                <a:latin typeface="+mj-lt"/>
              </a:rPr>
              <a:t>that integrates Latin </a:t>
            </a:r>
            <a:r>
              <a:rPr lang="en-US" sz="1600" b="1" dirty="0" smtClean="0">
                <a:latin typeface="+mj-lt"/>
              </a:rPr>
              <a:t>America with the </a:t>
            </a:r>
            <a:r>
              <a:rPr lang="en-US" sz="1600" b="1" dirty="0">
                <a:latin typeface="+mj-lt"/>
              </a:rPr>
              <a:t>Asia - Pacific. </a:t>
            </a:r>
            <a:endParaRPr lang="en-US" sz="1600" b="1" dirty="0" smtClean="0">
              <a:latin typeface="+mj-lt"/>
            </a:endParaRPr>
          </a:p>
          <a:p>
            <a:pPr marL="809625" lvl="1" indent="-352425" algn="just">
              <a:lnSpc>
                <a:spcPct val="85000"/>
              </a:lnSpc>
              <a:spcBef>
                <a:spcPts val="600"/>
              </a:spcBef>
              <a:buClr>
                <a:srgbClr val="C00000"/>
              </a:buClr>
              <a:buFont typeface="Wingdings" pitchFamily="2" charset="2"/>
              <a:buChar char="v"/>
            </a:pPr>
            <a:r>
              <a:rPr lang="en-US" sz="1600" dirty="0">
                <a:latin typeface="+mj-lt"/>
              </a:rPr>
              <a:t>In this perspective the </a:t>
            </a:r>
            <a:r>
              <a:rPr lang="en-US" sz="1600" b="1" dirty="0">
                <a:latin typeface="+mj-lt"/>
              </a:rPr>
              <a:t>investment commitments in</a:t>
            </a:r>
            <a:r>
              <a:rPr lang="en-US" sz="1600" dirty="0">
                <a:latin typeface="+mj-lt"/>
              </a:rPr>
              <a:t> </a:t>
            </a:r>
            <a:r>
              <a:rPr lang="en-US" sz="1600" b="1" dirty="0" smtClean="0">
                <a:latin typeface="+mj-lt"/>
              </a:rPr>
              <a:t>concessions of the sector, in 31 projects are around US$ 14.1 billion</a:t>
            </a:r>
            <a:r>
              <a:rPr lang="en-US" sz="1600" dirty="0" smtClean="0">
                <a:latin typeface="+mj-lt"/>
              </a:rPr>
              <a:t>, </a:t>
            </a:r>
            <a:r>
              <a:rPr lang="en-US" sz="1600" dirty="0">
                <a:latin typeface="+mj-lt"/>
              </a:rPr>
              <a:t>creating its </a:t>
            </a:r>
            <a:r>
              <a:rPr lang="en-US" sz="1600" dirty="0" smtClean="0">
                <a:latin typeface="+mj-lt"/>
              </a:rPr>
              <a:t>modernization.</a:t>
            </a:r>
          </a:p>
          <a:p>
            <a:pPr marL="809625" lvl="1" indent="-352425" algn="just">
              <a:lnSpc>
                <a:spcPct val="85000"/>
              </a:lnSpc>
              <a:spcBef>
                <a:spcPts val="600"/>
              </a:spcBef>
              <a:buClr>
                <a:srgbClr val="C00000"/>
              </a:buClr>
              <a:buFont typeface="Wingdings" pitchFamily="2" charset="2"/>
              <a:buChar char="v"/>
            </a:pPr>
            <a:r>
              <a:rPr lang="en-US" sz="1600" dirty="0" smtClean="0">
                <a:latin typeface="+mj-lt"/>
              </a:rPr>
              <a:t>The sector will keep its expansion during 2016 through PPP projects, prioritized by the MTC; with additional investment commitments around US$ 10.440 million. </a:t>
            </a:r>
          </a:p>
          <a:p>
            <a:pPr marL="809625" lvl="1" indent="-352425" algn="just">
              <a:lnSpc>
                <a:spcPct val="85000"/>
              </a:lnSpc>
              <a:spcBef>
                <a:spcPts val="600"/>
              </a:spcBef>
              <a:buClr>
                <a:srgbClr val="C00000"/>
              </a:buClr>
              <a:buFont typeface="Wingdings" pitchFamily="2" charset="2"/>
              <a:buChar char="v"/>
            </a:pPr>
            <a:r>
              <a:rPr lang="en-US" sz="1600" dirty="0" smtClean="0">
                <a:latin typeface="+mj-lt"/>
              </a:rPr>
              <a:t>This new investment cycle represents  </a:t>
            </a:r>
            <a:r>
              <a:rPr lang="en-US" sz="1600" b="1" dirty="0" smtClean="0">
                <a:latin typeface="+mj-lt"/>
              </a:rPr>
              <a:t>significant opportunities for investors including  contractors, suppliers and </a:t>
            </a:r>
            <a:r>
              <a:rPr lang="en-US" sz="1600" b="1" dirty="0">
                <a:latin typeface="+mj-lt"/>
              </a:rPr>
              <a:t>operators.</a:t>
            </a:r>
            <a:endParaRPr lang="es-PE" sz="1600" b="1" dirty="0">
              <a:latin typeface="+mj-lt"/>
            </a:endParaRPr>
          </a:p>
        </p:txBody>
      </p:sp>
      <p:sp>
        <p:nvSpPr>
          <p:cNvPr id="8" name="6 CuadroTexto"/>
          <p:cNvSpPr txBox="1"/>
          <p:nvPr/>
        </p:nvSpPr>
        <p:spPr>
          <a:xfrm>
            <a:off x="-36512" y="5150795"/>
            <a:ext cx="2160834" cy="1561966"/>
          </a:xfrm>
          <a:prstGeom prst="rect">
            <a:avLst/>
          </a:prstGeom>
          <a:noFill/>
        </p:spPr>
        <p:txBody>
          <a:bodyPr wrap="square" rtlCol="0">
            <a:spAutoFit/>
          </a:bodyPr>
          <a:lstStyle/>
          <a:p>
            <a:pPr fontAlgn="auto">
              <a:spcBef>
                <a:spcPts val="0"/>
              </a:spcBef>
              <a:spcAft>
                <a:spcPts val="0"/>
              </a:spcAft>
            </a:pPr>
            <a:r>
              <a:rPr lang="es-ES" sz="850" b="1" dirty="0">
                <a:solidFill>
                  <a:srgbClr val="4F81BD"/>
                </a:solidFill>
                <a:latin typeface="Calibri"/>
              </a:rPr>
              <a:t>INFRAESTRUCTURA DE TRANSITO</a:t>
            </a:r>
          </a:p>
          <a:p>
            <a:pPr fontAlgn="auto">
              <a:spcBef>
                <a:spcPts val="0"/>
              </a:spcBef>
              <a:spcAft>
                <a:spcPts val="0"/>
              </a:spcAft>
            </a:pPr>
            <a:r>
              <a:rPr lang="es-ES" sz="800" dirty="0">
                <a:solidFill>
                  <a:prstClr val="black"/>
                </a:solidFill>
                <a:latin typeface="Calibri"/>
              </a:rPr>
              <a:t>Puerto </a:t>
            </a:r>
            <a:r>
              <a:rPr lang="es-ES" sz="800" dirty="0" smtClean="0">
                <a:solidFill>
                  <a:prstClr val="black"/>
                </a:solidFill>
                <a:latin typeface="Calibri"/>
              </a:rPr>
              <a:t>marítimo/Fluvial </a:t>
            </a:r>
          </a:p>
          <a:p>
            <a:pPr fontAlgn="auto">
              <a:spcBef>
                <a:spcPts val="0"/>
              </a:spcBef>
              <a:spcAft>
                <a:spcPts val="0"/>
              </a:spcAft>
            </a:pPr>
            <a:endParaRPr lang="es-ES" sz="450" dirty="0" smtClean="0">
              <a:solidFill>
                <a:prstClr val="black"/>
              </a:solidFill>
              <a:latin typeface="Calibri"/>
            </a:endParaRPr>
          </a:p>
          <a:p>
            <a:pPr fontAlgn="auto">
              <a:spcBef>
                <a:spcPts val="0"/>
              </a:spcBef>
              <a:spcAft>
                <a:spcPts val="0"/>
              </a:spcAft>
            </a:pPr>
            <a:r>
              <a:rPr lang="es-ES" sz="800" dirty="0" smtClean="0">
                <a:solidFill>
                  <a:prstClr val="black"/>
                </a:solidFill>
                <a:latin typeface="Calibri"/>
              </a:rPr>
              <a:t>Aeropuerto</a:t>
            </a:r>
            <a:endParaRPr lang="es-ES" sz="800" dirty="0">
              <a:solidFill>
                <a:prstClr val="black"/>
              </a:solidFill>
              <a:latin typeface="Calibri"/>
            </a:endParaRPr>
          </a:p>
          <a:p>
            <a:pPr fontAlgn="auto">
              <a:spcBef>
                <a:spcPts val="0"/>
              </a:spcBef>
              <a:spcAft>
                <a:spcPts val="0"/>
              </a:spcAft>
            </a:pPr>
            <a:r>
              <a:rPr lang="es-ES" sz="750" b="1" dirty="0">
                <a:solidFill>
                  <a:srgbClr val="4F81BD"/>
                </a:solidFill>
                <a:latin typeface="Calibri"/>
              </a:rPr>
              <a:t>CENTRO DE PRODUCCIÓN, DISTRIBUCIÓN Y CONSUMO</a:t>
            </a:r>
          </a:p>
          <a:p>
            <a:pPr fontAlgn="auto">
              <a:spcBef>
                <a:spcPts val="0"/>
              </a:spcBef>
              <a:spcAft>
                <a:spcPts val="0"/>
              </a:spcAft>
            </a:pPr>
            <a:r>
              <a:rPr lang="es-ES" sz="800" dirty="0">
                <a:solidFill>
                  <a:prstClr val="black"/>
                </a:solidFill>
                <a:latin typeface="Calibri"/>
              </a:rPr>
              <a:t>Centro de acopio</a:t>
            </a:r>
          </a:p>
          <a:p>
            <a:pPr fontAlgn="auto">
              <a:spcBef>
                <a:spcPts val="0"/>
              </a:spcBef>
              <a:spcAft>
                <a:spcPts val="0"/>
              </a:spcAft>
            </a:pPr>
            <a:endParaRPr lang="es-ES" sz="550" dirty="0" smtClean="0">
              <a:solidFill>
                <a:prstClr val="black"/>
              </a:solidFill>
              <a:latin typeface="Calibri"/>
            </a:endParaRPr>
          </a:p>
          <a:p>
            <a:pPr fontAlgn="auto">
              <a:spcBef>
                <a:spcPts val="0"/>
              </a:spcBef>
              <a:spcAft>
                <a:spcPts val="0"/>
              </a:spcAft>
            </a:pPr>
            <a:r>
              <a:rPr lang="es-ES" sz="800" dirty="0" smtClean="0">
                <a:solidFill>
                  <a:prstClr val="black"/>
                </a:solidFill>
                <a:latin typeface="Calibri"/>
              </a:rPr>
              <a:t>Principal </a:t>
            </a:r>
            <a:r>
              <a:rPr lang="es-ES" sz="800" dirty="0">
                <a:solidFill>
                  <a:prstClr val="black"/>
                </a:solidFill>
                <a:latin typeface="Calibri"/>
              </a:rPr>
              <a:t>centro de consumo</a:t>
            </a:r>
          </a:p>
          <a:p>
            <a:pPr fontAlgn="auto">
              <a:spcBef>
                <a:spcPts val="0"/>
              </a:spcBef>
              <a:spcAft>
                <a:spcPts val="0"/>
              </a:spcAft>
            </a:pPr>
            <a:endParaRPr lang="es-ES" sz="700" dirty="0">
              <a:solidFill>
                <a:prstClr val="black"/>
              </a:solidFill>
              <a:latin typeface="Calibri"/>
            </a:endParaRPr>
          </a:p>
          <a:p>
            <a:pPr fontAlgn="auto">
              <a:spcBef>
                <a:spcPts val="0"/>
              </a:spcBef>
              <a:spcAft>
                <a:spcPts val="0"/>
              </a:spcAft>
            </a:pPr>
            <a:r>
              <a:rPr lang="es-ES" sz="800" dirty="0">
                <a:solidFill>
                  <a:prstClr val="black"/>
                </a:solidFill>
                <a:latin typeface="Calibri"/>
              </a:rPr>
              <a:t>Principal centro de producción</a:t>
            </a:r>
          </a:p>
          <a:p>
            <a:pPr fontAlgn="auto">
              <a:spcBef>
                <a:spcPts val="0"/>
              </a:spcBef>
              <a:spcAft>
                <a:spcPts val="0"/>
              </a:spcAft>
            </a:pPr>
            <a:endParaRPr lang="es-ES" sz="700" dirty="0">
              <a:solidFill>
                <a:prstClr val="black"/>
              </a:solidFill>
              <a:latin typeface="Calibri"/>
            </a:endParaRPr>
          </a:p>
          <a:p>
            <a:pPr fontAlgn="auto">
              <a:spcBef>
                <a:spcPts val="0"/>
              </a:spcBef>
              <a:spcAft>
                <a:spcPts val="0"/>
              </a:spcAft>
            </a:pPr>
            <a:r>
              <a:rPr lang="es-ES" sz="800" dirty="0">
                <a:solidFill>
                  <a:prstClr val="black"/>
                </a:solidFill>
                <a:latin typeface="Calibri"/>
              </a:rPr>
              <a:t>Centro de distribución / </a:t>
            </a:r>
            <a:r>
              <a:rPr lang="es-ES" sz="800" dirty="0" smtClean="0">
                <a:solidFill>
                  <a:prstClr val="black"/>
                </a:solidFill>
                <a:latin typeface="Calibri"/>
              </a:rPr>
              <a:t>almacenaje</a:t>
            </a:r>
            <a:endParaRPr lang="es-PE" dirty="0">
              <a:solidFill>
                <a:prstClr val="black"/>
              </a:solidFill>
              <a:latin typeface="Calibri"/>
            </a:endParaRPr>
          </a:p>
        </p:txBody>
      </p:sp>
    </p:spTree>
    <p:extLst>
      <p:ext uri="{BB962C8B-B14F-4D97-AF65-F5344CB8AC3E}">
        <p14:creationId xmlns:p14="http://schemas.microsoft.com/office/powerpoint/2010/main" val="288368061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4"/>
          <p:cNvSpPr txBox="1">
            <a:spLocks noChangeArrowheads="1"/>
          </p:cNvSpPr>
          <p:nvPr/>
        </p:nvSpPr>
        <p:spPr bwMode="auto">
          <a:xfrm>
            <a:off x="179512" y="412820"/>
            <a:ext cx="5510986" cy="275460"/>
          </a:xfrm>
          <a:prstGeom prst="rect">
            <a:avLst/>
          </a:prstGeom>
          <a:noFill/>
          <a:ln w="9525">
            <a:noFill/>
            <a:miter lim="800000"/>
            <a:headEnd/>
            <a:tailEnd/>
          </a:ln>
        </p:spPr>
        <p:txBody>
          <a:bodyPr wrap="square" lIns="54000" rIns="0">
            <a:spAutoFit/>
          </a:bodyPr>
          <a:lstStyle/>
          <a:p>
            <a:pPr>
              <a:lnSpc>
                <a:spcPct val="50000"/>
              </a:lnSpc>
              <a:spcBef>
                <a:spcPct val="35000"/>
              </a:spcBef>
            </a:pPr>
            <a:r>
              <a:rPr lang="es-ES" altLang="zh-CN" b="1" dirty="0" smtClean="0">
                <a:effectLst>
                  <a:outerShdw blurRad="38100" dist="38100" dir="2700000" algn="tl">
                    <a:srgbClr val="000000">
                      <a:alpha val="43137"/>
                    </a:srgbClr>
                  </a:outerShdw>
                </a:effectLst>
                <a:latin typeface="+mn-lt"/>
                <a:ea typeface="宋体"/>
                <a:cs typeface="宋体"/>
              </a:rPr>
              <a:t>TRANSPORT INFRASTRUCTURE </a:t>
            </a:r>
            <a:endParaRPr lang="es-ES" b="1" dirty="0">
              <a:effectLst>
                <a:outerShdw blurRad="38100" dist="38100" dir="2700000" algn="tl">
                  <a:srgbClr val="000000">
                    <a:alpha val="43137"/>
                  </a:srgbClr>
                </a:outerShdw>
              </a:effectLst>
              <a:latin typeface="+mn-lt"/>
              <a:ea typeface="宋体"/>
              <a:cs typeface="宋体"/>
            </a:endParaRPr>
          </a:p>
        </p:txBody>
      </p:sp>
      <p:sp>
        <p:nvSpPr>
          <p:cNvPr id="7" name="9 CuadroTexto"/>
          <p:cNvSpPr txBox="1">
            <a:spLocks noChangeArrowheads="1"/>
          </p:cNvSpPr>
          <p:nvPr/>
        </p:nvSpPr>
        <p:spPr bwMode="auto">
          <a:xfrm>
            <a:off x="611560" y="1372878"/>
            <a:ext cx="7848872" cy="646331"/>
          </a:xfrm>
          <a:prstGeom prst="rect">
            <a:avLst/>
          </a:prstGeom>
          <a:noFill/>
          <a:ln w="9525">
            <a:noFill/>
            <a:miter lim="800000"/>
            <a:headEnd/>
            <a:tailEnd/>
          </a:ln>
        </p:spPr>
        <p:txBody>
          <a:bodyPr wrap="square">
            <a:spAutoFit/>
          </a:bodyPr>
          <a:lstStyle/>
          <a:p>
            <a:pPr algn="ctr" eaLnBrk="1" hangingPunct="1"/>
            <a:r>
              <a:rPr lang="en-US" sz="1800" b="1" dirty="0" smtClean="0"/>
              <a:t>New Investments in Transport Infrastructure</a:t>
            </a:r>
          </a:p>
          <a:p>
            <a:pPr algn="ctr" eaLnBrk="1" hangingPunct="1"/>
            <a:r>
              <a:rPr lang="en-US" sz="1800" b="1" dirty="0" smtClean="0"/>
              <a:t>Programmed for 2016-2017 </a:t>
            </a:r>
            <a:r>
              <a:rPr lang="en-US" sz="1100" b="1" dirty="0" smtClean="0"/>
              <a:t>(1)</a:t>
            </a:r>
            <a:endParaRPr lang="en-US" sz="1100" b="1" dirty="0"/>
          </a:p>
        </p:txBody>
      </p:sp>
      <p:sp>
        <p:nvSpPr>
          <p:cNvPr id="2" name="1 Rectángulo"/>
          <p:cNvSpPr/>
          <p:nvPr/>
        </p:nvSpPr>
        <p:spPr>
          <a:xfrm>
            <a:off x="306287" y="5445224"/>
            <a:ext cx="7794105" cy="707886"/>
          </a:xfrm>
          <a:prstGeom prst="rect">
            <a:avLst/>
          </a:prstGeom>
        </p:spPr>
        <p:txBody>
          <a:bodyPr wrap="square">
            <a:spAutoFit/>
          </a:bodyPr>
          <a:lstStyle/>
          <a:p>
            <a:r>
              <a:rPr lang="en-US" sz="1000" dirty="0" smtClean="0">
                <a:latin typeface="Arial Narrow" pitchFamily="34" charset="0"/>
              </a:rPr>
              <a:t>(1)Referential investment amount subject to variation (2) final investment amount of Project Longitudinal de la sierra, section 5; and other unsolicited proposals, to be defined. (3) estimated figures based on the investment amount of Line 2 of Metro of Lima, granted in concession in March 2014 (4)Estimated investment amount of unsolicited proposals. </a:t>
            </a:r>
          </a:p>
          <a:p>
            <a:r>
              <a:rPr lang="en-US" sz="1000" dirty="0" smtClean="0">
                <a:latin typeface="Arial Narrow" pitchFamily="34" charset="0"/>
              </a:rPr>
              <a:t>Source: MTC, APN and </a:t>
            </a:r>
            <a:r>
              <a:rPr lang="en-US" sz="1000" dirty="0" err="1" smtClean="0">
                <a:latin typeface="Arial Narrow" pitchFamily="34" charset="0"/>
              </a:rPr>
              <a:t>Proinversion</a:t>
            </a:r>
            <a:r>
              <a:rPr lang="en-US" sz="1000" dirty="0" smtClean="0">
                <a:latin typeface="Arial Narrow" pitchFamily="34" charset="0"/>
              </a:rPr>
              <a:t>.</a:t>
            </a:r>
            <a:endParaRPr lang="en-US" sz="1000" dirty="0">
              <a:latin typeface="Arial Narrow" pitchFamily="34" charset="0"/>
            </a:endParaRPr>
          </a:p>
        </p:txBody>
      </p:sp>
      <p:graphicFrame>
        <p:nvGraphicFramePr>
          <p:cNvPr id="9" name="3 Tabla"/>
          <p:cNvGraphicFramePr>
            <a:graphicFrameLocks noGrp="1"/>
          </p:cNvGraphicFramePr>
          <p:nvPr>
            <p:extLst>
              <p:ext uri="{D42A27DB-BD31-4B8C-83A1-F6EECF244321}">
                <p14:modId xmlns:p14="http://schemas.microsoft.com/office/powerpoint/2010/main" val="187942795"/>
              </p:ext>
            </p:extLst>
          </p:nvPr>
        </p:nvGraphicFramePr>
        <p:xfrm>
          <a:off x="323528" y="2072408"/>
          <a:ext cx="7848872" cy="3188292"/>
        </p:xfrm>
        <a:graphic>
          <a:graphicData uri="http://schemas.openxmlformats.org/drawingml/2006/table">
            <a:tbl>
              <a:tblPr firstRow="1" bandRow="1">
                <a:tableStyleId>{5C22544A-7EE6-4342-B048-85BDC9FD1C3A}</a:tableStyleId>
              </a:tblPr>
              <a:tblGrid>
                <a:gridCol w="6105906"/>
                <a:gridCol w="1742966"/>
              </a:tblGrid>
              <a:tr h="665901">
                <a:tc>
                  <a:txBody>
                    <a:bodyPr/>
                    <a:lstStyle/>
                    <a:p>
                      <a:pPr algn="ctr"/>
                      <a:r>
                        <a:rPr lang="en-US" sz="1200" dirty="0" smtClean="0">
                          <a:latin typeface="Arial Narrow" panose="020B0606020202030204" pitchFamily="34" charset="0"/>
                          <a:ea typeface="Segoe UI" panose="020B0502040204020203" pitchFamily="34" charset="0"/>
                          <a:cs typeface="Segoe UI" panose="020B0502040204020203" pitchFamily="34" charset="0"/>
                        </a:rPr>
                        <a:t>Transport infrastructure</a:t>
                      </a:r>
                      <a:endParaRPr lang="en-US" sz="1200" dirty="0">
                        <a:latin typeface="Arial Narrow" panose="020B0606020202030204" pitchFamily="34" charset="0"/>
                        <a:ea typeface="Segoe UI" panose="020B0502040204020203" pitchFamily="34" charset="0"/>
                        <a:cs typeface="Segoe UI" panose="020B0502040204020203" pitchFamily="34" charset="0"/>
                      </a:endParaRPr>
                    </a:p>
                  </a:txBody>
                  <a:tcPr anchor="ctr">
                    <a:solidFill>
                      <a:schemeClr val="tx2">
                        <a:lumMod val="75000"/>
                      </a:schemeClr>
                    </a:solidFill>
                  </a:tcPr>
                </a:tc>
                <a:tc>
                  <a:txBody>
                    <a:bodyPr/>
                    <a:lstStyle/>
                    <a:p>
                      <a:pPr algn="ctr"/>
                      <a:r>
                        <a:rPr lang="en-US" sz="1200" dirty="0" smtClean="0">
                          <a:latin typeface="Arial Narrow" panose="020B0606020202030204" pitchFamily="34" charset="0"/>
                          <a:ea typeface="Segoe UI" panose="020B0502040204020203" pitchFamily="34" charset="0"/>
                          <a:cs typeface="Segoe UI" panose="020B0502040204020203" pitchFamily="34" charset="0"/>
                        </a:rPr>
                        <a:t>Investment amount</a:t>
                      </a:r>
                      <a:endParaRPr lang="en-US" sz="1200" baseline="0" dirty="0" smtClean="0">
                        <a:latin typeface="Arial Narrow" panose="020B0606020202030204" pitchFamily="34" charset="0"/>
                        <a:ea typeface="Segoe UI" panose="020B0502040204020203" pitchFamily="34" charset="0"/>
                        <a:cs typeface="Segoe UI" panose="020B0502040204020203" pitchFamily="34" charset="0"/>
                      </a:endParaRPr>
                    </a:p>
                    <a:p>
                      <a:pPr algn="ctr"/>
                      <a:r>
                        <a:rPr lang="en-US" sz="1200" b="0" baseline="0" dirty="0" smtClean="0">
                          <a:latin typeface="Arial Narrow" panose="020B0606020202030204" pitchFamily="34" charset="0"/>
                          <a:ea typeface="Segoe UI" panose="020B0502040204020203" pitchFamily="34" charset="0"/>
                          <a:cs typeface="Segoe UI" panose="020B0502040204020203" pitchFamily="34" charset="0"/>
                        </a:rPr>
                        <a:t>(</a:t>
                      </a:r>
                      <a:r>
                        <a:rPr lang="en-US" sz="1200" b="0" dirty="0" smtClean="0">
                          <a:latin typeface="Arial Narrow" panose="020B0606020202030204" pitchFamily="34" charset="0"/>
                          <a:ea typeface="Segoe UI" panose="020B0502040204020203" pitchFamily="34" charset="0"/>
                          <a:cs typeface="Segoe UI" panose="020B0502040204020203" pitchFamily="34" charset="0"/>
                        </a:rPr>
                        <a:t>US$</a:t>
                      </a:r>
                      <a:r>
                        <a:rPr lang="en-US" sz="1200" b="0" baseline="0" dirty="0" smtClean="0">
                          <a:latin typeface="Arial Narrow" panose="020B0606020202030204" pitchFamily="34" charset="0"/>
                          <a:ea typeface="Segoe UI" panose="020B0502040204020203" pitchFamily="34" charset="0"/>
                          <a:cs typeface="Segoe UI" panose="020B0502040204020203" pitchFamily="34" charset="0"/>
                        </a:rPr>
                        <a:t> million)</a:t>
                      </a:r>
                      <a:endParaRPr lang="en-US" sz="1200" b="0" dirty="0">
                        <a:solidFill>
                          <a:schemeClr val="bg1"/>
                        </a:solidFill>
                        <a:latin typeface="Arial Narrow" panose="020B0606020202030204" pitchFamily="34" charset="0"/>
                        <a:ea typeface="Segoe UI" panose="020B0502040204020203" pitchFamily="34" charset="0"/>
                        <a:cs typeface="Segoe UI" panose="020B0502040204020203" pitchFamily="34" charset="0"/>
                      </a:endParaRPr>
                    </a:p>
                  </a:txBody>
                  <a:tcPr>
                    <a:solidFill>
                      <a:schemeClr val="tx2">
                        <a:lumMod val="75000"/>
                      </a:schemeClr>
                    </a:solidFill>
                  </a:tcPr>
                </a:tc>
              </a:tr>
              <a:tr h="607864">
                <a:tc>
                  <a:txBody>
                    <a:bodyPr/>
                    <a:lstStyle/>
                    <a:p>
                      <a:pPr algn="l"/>
                      <a:r>
                        <a:rPr lang="en-US" sz="1200" b="1" kern="1200" baseline="0" dirty="0" smtClean="0">
                          <a:solidFill>
                            <a:schemeClr val="dk1"/>
                          </a:solidFill>
                          <a:latin typeface="Arial Narrow" panose="020B0606020202030204" pitchFamily="34" charset="0"/>
                          <a:ea typeface="Segoe UI" panose="020B0502040204020203" pitchFamily="34" charset="0"/>
                          <a:cs typeface="Segoe UI" panose="020B0502040204020203" pitchFamily="34" charset="0"/>
                        </a:rPr>
                        <a:t>Road infrastructure:</a:t>
                      </a:r>
                      <a:r>
                        <a:rPr lang="en-US" sz="1200" b="0" kern="1200" baseline="0" dirty="0" smtClean="0">
                          <a:solidFill>
                            <a:schemeClr val="dk1"/>
                          </a:solidFill>
                          <a:latin typeface="Arial Narrow" panose="020B0606020202030204" pitchFamily="34" charset="0"/>
                          <a:ea typeface="Segoe UI" panose="020B0502040204020203" pitchFamily="34" charset="0"/>
                          <a:cs typeface="Segoe UI" panose="020B0502040204020203" pitchFamily="34" charset="0"/>
                        </a:rPr>
                        <a:t> Longitudinal  de La Sierra ,Section 4, Section </a:t>
                      </a:r>
                      <a:r>
                        <a:rPr lang="en-US" sz="1200" b="0" kern="1200" baseline="0" dirty="0" err="1" smtClean="0">
                          <a:solidFill>
                            <a:schemeClr val="dk1"/>
                          </a:solidFill>
                          <a:latin typeface="Arial Narrow" panose="020B0606020202030204" pitchFamily="34" charset="0"/>
                          <a:ea typeface="Segoe UI" panose="020B0502040204020203" pitchFamily="34" charset="0"/>
                          <a:cs typeface="Segoe UI" panose="020B0502040204020203" pitchFamily="34" charset="0"/>
                        </a:rPr>
                        <a:t>Sullana</a:t>
                      </a:r>
                      <a:r>
                        <a:rPr lang="en-US" sz="1200" b="0" kern="1200" baseline="0" dirty="0" smtClean="0">
                          <a:solidFill>
                            <a:schemeClr val="dk1"/>
                          </a:solidFill>
                          <a:latin typeface="Arial Narrow" panose="020B0606020202030204" pitchFamily="34" charset="0"/>
                          <a:ea typeface="Segoe UI" panose="020B0502040204020203" pitchFamily="34" charset="0"/>
                          <a:cs typeface="Segoe UI" panose="020B0502040204020203" pitchFamily="34" charset="0"/>
                        </a:rPr>
                        <a:t> – Ecuador; Longitudinal  de La Sierra, Section 5 ⁽²⁾; </a:t>
                      </a:r>
                      <a:r>
                        <a:rPr lang="en-US" sz="1200" b="0" kern="1200" baseline="0" dirty="0" err="1" smtClean="0">
                          <a:solidFill>
                            <a:schemeClr val="dk1"/>
                          </a:solidFill>
                          <a:latin typeface="Arial Narrow" panose="020B0606020202030204" pitchFamily="34" charset="0"/>
                          <a:ea typeface="Segoe UI" panose="020B0502040204020203" pitchFamily="34" charset="0"/>
                          <a:cs typeface="Segoe UI" panose="020B0502040204020203" pitchFamily="34" charset="0"/>
                        </a:rPr>
                        <a:t>Panamericana</a:t>
                      </a:r>
                      <a:r>
                        <a:rPr lang="en-US" sz="1200" b="0" kern="1200" baseline="0" dirty="0" smtClean="0">
                          <a:solidFill>
                            <a:schemeClr val="dk1"/>
                          </a:solidFill>
                          <a:latin typeface="Arial Narrow" panose="020B0606020202030204" pitchFamily="34" charset="0"/>
                          <a:ea typeface="Segoe UI" panose="020B0502040204020203" pitchFamily="34" charset="0"/>
                          <a:cs typeface="Segoe UI" panose="020B0502040204020203" pitchFamily="34" charset="0"/>
                        </a:rPr>
                        <a:t> Sur, Ica, Detour  </a:t>
                      </a:r>
                      <a:r>
                        <a:rPr lang="en-US" sz="1200" b="0" kern="1200" baseline="0" dirty="0" err="1" smtClean="0">
                          <a:solidFill>
                            <a:schemeClr val="dk1"/>
                          </a:solidFill>
                          <a:latin typeface="Arial Narrow" panose="020B0606020202030204" pitchFamily="34" charset="0"/>
                          <a:ea typeface="Segoe UI" panose="020B0502040204020203" pitchFamily="34" charset="0"/>
                          <a:cs typeface="Segoe UI" panose="020B0502040204020203" pitchFamily="34" charset="0"/>
                        </a:rPr>
                        <a:t>Quilca</a:t>
                      </a:r>
                      <a:r>
                        <a:rPr lang="en-US" sz="1200" b="0" kern="1200" baseline="0" dirty="0" smtClean="0">
                          <a:solidFill>
                            <a:schemeClr val="dk1"/>
                          </a:solidFill>
                          <a:latin typeface="Arial Narrow" panose="020B0606020202030204" pitchFamily="34" charset="0"/>
                          <a:ea typeface="Segoe UI" panose="020B0502040204020203" pitchFamily="34" charset="0"/>
                          <a:cs typeface="Segoe UI" panose="020B0502040204020203" pitchFamily="34" charset="0"/>
                        </a:rPr>
                        <a:t>; Peripheral ring road of Lima; Corridor </a:t>
                      </a:r>
                      <a:r>
                        <a:rPr lang="en-US" sz="1200" b="0" kern="1200" baseline="0" dirty="0" err="1" smtClean="0">
                          <a:solidFill>
                            <a:schemeClr val="dk1"/>
                          </a:solidFill>
                          <a:latin typeface="Arial Narrow" panose="020B0606020202030204" pitchFamily="34" charset="0"/>
                          <a:ea typeface="Segoe UI" panose="020B0502040204020203" pitchFamily="34" charset="0"/>
                          <a:cs typeface="Segoe UI" panose="020B0502040204020203" pitchFamily="34" charset="0"/>
                        </a:rPr>
                        <a:t>Económico</a:t>
                      </a:r>
                      <a:r>
                        <a:rPr lang="en-US" sz="1200" b="0" kern="1200" baseline="0" dirty="0" smtClean="0">
                          <a:solidFill>
                            <a:schemeClr val="dk1"/>
                          </a:solidFill>
                          <a:latin typeface="Arial Narrow" panose="020B0606020202030204" pitchFamily="34" charset="0"/>
                          <a:ea typeface="Segoe UI" panose="020B0502040204020203" pitchFamily="34" charset="0"/>
                          <a:cs typeface="Segoe UI" panose="020B0502040204020203" pitchFamily="34" charset="0"/>
                        </a:rPr>
                        <a:t> Central.</a:t>
                      </a:r>
                    </a:p>
                  </a:txBody>
                  <a:tcPr>
                    <a:solidFill>
                      <a:schemeClr val="accent1">
                        <a:lumMod val="20000"/>
                        <a:lumOff val="80000"/>
                      </a:schemeClr>
                    </a:solidFill>
                  </a:tcPr>
                </a:tc>
                <a:tc>
                  <a:txBody>
                    <a:bodyPr/>
                    <a:lstStyle/>
                    <a:p>
                      <a:pPr algn="ctr"/>
                      <a:r>
                        <a:rPr lang="en-US" sz="1200" b="1" dirty="0" smtClean="0">
                          <a:latin typeface="Arial Narrow" panose="020B0606020202030204" pitchFamily="34" charset="0"/>
                          <a:ea typeface="Segoe UI" panose="020B0502040204020203" pitchFamily="34" charset="0"/>
                          <a:cs typeface="Segoe UI" panose="020B0502040204020203" pitchFamily="34" charset="0"/>
                        </a:rPr>
                        <a:t>2, 796</a:t>
                      </a:r>
                      <a:endParaRPr lang="en-US" sz="1200" b="1" dirty="0">
                        <a:latin typeface="Arial Narrow" panose="020B0606020202030204" pitchFamily="34" charset="0"/>
                        <a:ea typeface="Segoe UI" panose="020B0502040204020203" pitchFamily="34" charset="0"/>
                        <a:cs typeface="Segoe UI" panose="020B0502040204020203" pitchFamily="34" charset="0"/>
                      </a:endParaRPr>
                    </a:p>
                  </a:txBody>
                  <a:tcPr anchor="ctr">
                    <a:solidFill>
                      <a:schemeClr val="accent1">
                        <a:lumMod val="20000"/>
                        <a:lumOff val="80000"/>
                      </a:schemeClr>
                    </a:solidFill>
                  </a:tcPr>
                </a:tc>
              </a:tr>
              <a:tr h="41927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baseline="0" dirty="0" smtClean="0">
                          <a:solidFill>
                            <a:schemeClr val="dk1"/>
                          </a:solidFill>
                          <a:latin typeface="Arial Narrow" panose="020B0606020202030204" pitchFamily="34" charset="0"/>
                          <a:ea typeface="Segoe UI" panose="020B0502040204020203" pitchFamily="34" charset="0"/>
                          <a:cs typeface="Segoe UI" panose="020B0502040204020203" pitchFamily="34" charset="0"/>
                        </a:rPr>
                        <a:t>Railway infrastructure:</a:t>
                      </a:r>
                      <a:r>
                        <a:rPr lang="en-US" sz="1200" b="0" kern="1200" baseline="0" dirty="0" smtClean="0">
                          <a:solidFill>
                            <a:schemeClr val="dk1"/>
                          </a:solidFill>
                          <a:latin typeface="Arial Narrow" panose="020B0606020202030204" pitchFamily="34" charset="0"/>
                          <a:ea typeface="Segoe UI" panose="020B0502040204020203" pitchFamily="34" charset="0"/>
                          <a:cs typeface="Segoe UI" panose="020B0502040204020203" pitchFamily="34" charset="0"/>
                        </a:rPr>
                        <a:t> Line  3 of Metro of Lima ⁽³⁾</a:t>
                      </a:r>
                      <a:r>
                        <a:rPr lang="en-US" sz="1200" b="0" kern="1200" baseline="0" noProof="0" dirty="0" smtClean="0">
                          <a:solidFill>
                            <a:schemeClr val="dk1"/>
                          </a:solidFill>
                          <a:latin typeface="Arial Narrow" panose="020B0606020202030204" pitchFamily="34" charset="0"/>
                          <a:ea typeface="Segoe UI" panose="020B0502040204020203" pitchFamily="34" charset="0"/>
                          <a:cs typeface="Segoe UI" panose="020B0502040204020203" pitchFamily="34" charset="0"/>
                        </a:rPr>
                        <a:t>;</a:t>
                      </a:r>
                      <a:r>
                        <a:rPr lang="en-US" sz="1200" b="0" kern="1200" baseline="0" dirty="0" smtClean="0">
                          <a:solidFill>
                            <a:schemeClr val="dk1"/>
                          </a:solidFill>
                          <a:latin typeface="Arial Narrow" panose="020B0606020202030204" pitchFamily="34" charset="0"/>
                          <a:ea typeface="Segoe UI" panose="020B0502040204020203" pitchFamily="34" charset="0"/>
                          <a:cs typeface="Segoe UI" panose="020B0502040204020203" pitchFamily="34" charset="0"/>
                        </a:rPr>
                        <a:t>  </a:t>
                      </a:r>
                      <a:r>
                        <a:rPr lang="en-US" sz="1200" b="0" kern="1200" baseline="0" dirty="0" err="1" smtClean="0">
                          <a:solidFill>
                            <a:schemeClr val="dk1"/>
                          </a:solidFill>
                          <a:latin typeface="Arial Narrow" panose="020B0606020202030204" pitchFamily="34" charset="0"/>
                          <a:ea typeface="Segoe UI" panose="020B0502040204020203" pitchFamily="34" charset="0"/>
                          <a:cs typeface="Segoe UI" panose="020B0502040204020203" pitchFamily="34" charset="0"/>
                        </a:rPr>
                        <a:t>Huancayo</a:t>
                      </a:r>
                      <a:r>
                        <a:rPr lang="en-US" sz="1200" b="0" kern="1200" baseline="0" dirty="0" smtClean="0">
                          <a:solidFill>
                            <a:schemeClr val="dk1"/>
                          </a:solidFill>
                          <a:latin typeface="Arial Narrow" panose="020B0606020202030204" pitchFamily="34" charset="0"/>
                          <a:ea typeface="Segoe UI" panose="020B0502040204020203" pitchFamily="34" charset="0"/>
                          <a:cs typeface="Segoe UI" panose="020B0502040204020203" pitchFamily="34" charset="0"/>
                        </a:rPr>
                        <a:t> –Huancavelica Railway</a:t>
                      </a:r>
                      <a:endParaRPr lang="en-US" sz="1200" b="0" kern="1200" baseline="0" dirty="0">
                        <a:solidFill>
                          <a:schemeClr val="dk1"/>
                        </a:solidFill>
                        <a:latin typeface="Arial Narrow" panose="020B0606020202030204" pitchFamily="34" charset="0"/>
                        <a:ea typeface="Segoe UI" panose="020B0502040204020203" pitchFamily="34" charset="0"/>
                        <a:cs typeface="Segoe UI" panose="020B0502040204020203" pitchFamily="34" charset="0"/>
                      </a:endParaRPr>
                    </a:p>
                  </a:txBody>
                  <a:tcPr>
                    <a:solidFill>
                      <a:schemeClr val="accent1">
                        <a:lumMod val="20000"/>
                        <a:lumOff val="80000"/>
                      </a:schemeClr>
                    </a:solidFill>
                  </a:tcPr>
                </a:tc>
                <a:tc>
                  <a:txBody>
                    <a:bodyPr/>
                    <a:lstStyle/>
                    <a:p>
                      <a:pPr algn="ctr"/>
                      <a:r>
                        <a:rPr lang="en-US" sz="1200" b="1" dirty="0" smtClean="0">
                          <a:latin typeface="Arial Narrow" panose="020B0606020202030204" pitchFamily="34" charset="0"/>
                          <a:ea typeface="Segoe UI" panose="020B0502040204020203" pitchFamily="34" charset="0"/>
                          <a:cs typeface="Segoe UI" panose="020B0502040204020203" pitchFamily="34" charset="0"/>
                        </a:rPr>
                        <a:t>10,220</a:t>
                      </a:r>
                    </a:p>
                  </a:txBody>
                  <a:tcPr anchor="ctr">
                    <a:solidFill>
                      <a:schemeClr val="accent1">
                        <a:lumMod val="20000"/>
                        <a:lumOff val="80000"/>
                      </a:schemeClr>
                    </a:solidFill>
                  </a:tcPr>
                </a:tc>
              </a:tr>
              <a:tr h="434188">
                <a:tc>
                  <a:txBody>
                    <a:bodyPr/>
                    <a:lstStyle/>
                    <a:p>
                      <a:pPr algn="l"/>
                      <a:r>
                        <a:rPr lang="en-US" sz="1200" b="1" kern="1200" baseline="0" dirty="0" smtClean="0">
                          <a:solidFill>
                            <a:schemeClr val="dk1"/>
                          </a:solidFill>
                          <a:latin typeface="Arial Narrow" panose="020B0606020202030204" pitchFamily="34" charset="0"/>
                          <a:ea typeface="Segoe UI" panose="020B0502040204020203" pitchFamily="34" charset="0"/>
                          <a:cs typeface="Segoe UI" panose="020B0502040204020203" pitchFamily="34" charset="0"/>
                        </a:rPr>
                        <a:t>Port infrastructure:  </a:t>
                      </a:r>
                      <a:r>
                        <a:rPr lang="en-US" sz="1200" b="0" kern="1200" baseline="0" dirty="0" smtClean="0">
                          <a:solidFill>
                            <a:schemeClr val="dk1"/>
                          </a:solidFill>
                          <a:latin typeface="Arial Narrow" panose="020B0606020202030204" pitchFamily="34" charset="0"/>
                          <a:ea typeface="Segoe UI" panose="020B0502040204020203" pitchFamily="34" charset="0"/>
                          <a:cs typeface="Segoe UI" panose="020B0502040204020203" pitchFamily="34" charset="0"/>
                        </a:rPr>
                        <a:t>San Juan de </a:t>
                      </a:r>
                      <a:r>
                        <a:rPr lang="en-US" sz="1200" b="0" kern="1200" baseline="0" dirty="0" err="1" smtClean="0">
                          <a:solidFill>
                            <a:schemeClr val="dk1"/>
                          </a:solidFill>
                          <a:latin typeface="Arial Narrow" panose="020B0606020202030204" pitchFamily="34" charset="0"/>
                          <a:ea typeface="Segoe UI" panose="020B0502040204020203" pitchFamily="34" charset="0"/>
                          <a:cs typeface="Segoe UI" panose="020B0502040204020203" pitchFamily="34" charset="0"/>
                        </a:rPr>
                        <a:t>Marcona</a:t>
                      </a:r>
                      <a:r>
                        <a:rPr lang="en-US" sz="1200" b="0" kern="1200" baseline="0" dirty="0" smtClean="0">
                          <a:solidFill>
                            <a:schemeClr val="dk1"/>
                          </a:solidFill>
                          <a:latin typeface="Arial Narrow" panose="020B0606020202030204" pitchFamily="34" charset="0"/>
                          <a:ea typeface="Segoe UI" panose="020B0502040204020203" pitchFamily="34" charset="0"/>
                          <a:cs typeface="Segoe UI" panose="020B0502040204020203" pitchFamily="34" charset="0"/>
                        </a:rPr>
                        <a:t>, Pucallpa, Iquitos.  </a:t>
                      </a:r>
                    </a:p>
                    <a:p>
                      <a:pPr algn="l"/>
                      <a:r>
                        <a:rPr lang="en-US" sz="1200" b="0" kern="1200" baseline="0" dirty="0" err="1" smtClean="0">
                          <a:solidFill>
                            <a:schemeClr val="dk1"/>
                          </a:solidFill>
                          <a:latin typeface="Arial Narrow" panose="020B0606020202030204" pitchFamily="34" charset="0"/>
                          <a:ea typeface="Segoe UI" panose="020B0502040204020203" pitchFamily="34" charset="0"/>
                          <a:cs typeface="Segoe UI" panose="020B0502040204020203" pitchFamily="34" charset="0"/>
                        </a:rPr>
                        <a:t>Salaverry</a:t>
                      </a:r>
                      <a:r>
                        <a:rPr lang="en-US" sz="1200" b="0" kern="1200" baseline="0" dirty="0" smtClean="0">
                          <a:solidFill>
                            <a:schemeClr val="dk1"/>
                          </a:solidFill>
                          <a:latin typeface="Arial Narrow" panose="020B0606020202030204" pitchFamily="34" charset="0"/>
                          <a:ea typeface="Segoe UI" panose="020B0502040204020203" pitchFamily="34" charset="0"/>
                          <a:cs typeface="Segoe UI" panose="020B0502040204020203" pitchFamily="34" charset="0"/>
                        </a:rPr>
                        <a:t>, </a:t>
                      </a:r>
                      <a:r>
                        <a:rPr lang="en-US" sz="1200" b="0" kern="1200" baseline="0" dirty="0" err="1" smtClean="0">
                          <a:solidFill>
                            <a:schemeClr val="dk1"/>
                          </a:solidFill>
                          <a:latin typeface="Arial Narrow" panose="020B0606020202030204" pitchFamily="34" charset="0"/>
                          <a:ea typeface="Segoe UI" panose="020B0502040204020203" pitchFamily="34" charset="0"/>
                          <a:cs typeface="Segoe UI" panose="020B0502040204020203" pitchFamily="34" charset="0"/>
                        </a:rPr>
                        <a:t>Ilo</a:t>
                      </a:r>
                      <a:r>
                        <a:rPr lang="en-US" sz="1200" b="0" kern="1200" baseline="0" dirty="0" smtClean="0">
                          <a:solidFill>
                            <a:schemeClr val="dk1"/>
                          </a:solidFill>
                          <a:latin typeface="Arial Narrow" panose="020B0606020202030204" pitchFamily="34" charset="0"/>
                          <a:ea typeface="Segoe UI" panose="020B0502040204020203" pitchFamily="34" charset="0"/>
                          <a:cs typeface="Segoe UI" panose="020B0502040204020203" pitchFamily="34" charset="0"/>
                        </a:rPr>
                        <a:t>, Chimbote ⁽⁴⁾</a:t>
                      </a:r>
                    </a:p>
                  </a:txBody>
                  <a:tcPr>
                    <a:solidFill>
                      <a:schemeClr val="accent1">
                        <a:lumMod val="20000"/>
                        <a:lumOff val="80000"/>
                      </a:schemeClr>
                    </a:solidFill>
                  </a:tcPr>
                </a:tc>
                <a:tc>
                  <a:txBody>
                    <a:bodyPr/>
                    <a:lstStyle/>
                    <a:p>
                      <a:pPr algn="ctr"/>
                      <a:r>
                        <a:rPr lang="en-US" sz="1200" b="1" u="none" dirty="0" smtClean="0">
                          <a:solidFill>
                            <a:schemeClr val="tx1"/>
                          </a:solidFill>
                          <a:latin typeface="Arial Narrow" panose="020B0606020202030204" pitchFamily="34" charset="0"/>
                          <a:ea typeface="Segoe UI" panose="020B0502040204020203" pitchFamily="34" charset="0"/>
                          <a:cs typeface="Segoe UI" panose="020B0502040204020203" pitchFamily="34" charset="0"/>
                        </a:rPr>
                        <a:t>600</a:t>
                      </a:r>
                    </a:p>
                  </a:txBody>
                  <a:tcPr anchor="ctr">
                    <a:solidFill>
                      <a:schemeClr val="accent1">
                        <a:lumMod val="20000"/>
                        <a:lumOff val="80000"/>
                      </a:schemeClr>
                    </a:solidFill>
                  </a:tcPr>
                </a:tc>
              </a:tr>
              <a:tr h="260513">
                <a:tc>
                  <a:txBody>
                    <a:bodyPr/>
                    <a:lstStyle/>
                    <a:p>
                      <a:pPr algn="l"/>
                      <a:r>
                        <a:rPr lang="en-US" sz="1200" b="1" kern="1200" baseline="0" dirty="0" smtClean="0">
                          <a:solidFill>
                            <a:schemeClr val="dk1"/>
                          </a:solidFill>
                          <a:latin typeface="Arial Narrow" panose="020B0606020202030204" pitchFamily="34" charset="0"/>
                          <a:ea typeface="Segoe UI" panose="020B0502040204020203" pitchFamily="34" charset="0"/>
                          <a:cs typeface="Segoe UI" panose="020B0502040204020203" pitchFamily="34" charset="0"/>
                        </a:rPr>
                        <a:t>Waterways:  </a:t>
                      </a:r>
                      <a:r>
                        <a:rPr lang="en-US" sz="1200" b="0" kern="1200" baseline="0" dirty="0" smtClean="0">
                          <a:solidFill>
                            <a:schemeClr val="dk1"/>
                          </a:solidFill>
                          <a:latin typeface="Arial Narrow" panose="020B0606020202030204" pitchFamily="34" charset="0"/>
                          <a:ea typeface="Segoe UI" panose="020B0502040204020203" pitchFamily="34" charset="0"/>
                          <a:cs typeface="Segoe UI" panose="020B0502040204020203" pitchFamily="34" charset="0"/>
                        </a:rPr>
                        <a:t>Ríos Huallaga, Marañón, Ucayali y Amazonas, </a:t>
                      </a:r>
                      <a:endParaRPr lang="en-US" sz="1200" b="0" kern="1200" baseline="0" dirty="0">
                        <a:solidFill>
                          <a:schemeClr val="dk1"/>
                        </a:solidFill>
                        <a:latin typeface="Arial Narrow" panose="020B0606020202030204" pitchFamily="34" charset="0"/>
                        <a:ea typeface="Segoe UI" panose="020B0502040204020203" pitchFamily="34" charset="0"/>
                        <a:cs typeface="Segoe UI" panose="020B0502040204020203" pitchFamily="34" charset="0"/>
                      </a:endParaRPr>
                    </a:p>
                  </a:txBody>
                  <a:tcPr>
                    <a:solidFill>
                      <a:schemeClr val="accent1">
                        <a:lumMod val="20000"/>
                        <a:lumOff val="80000"/>
                      </a:schemeClr>
                    </a:solidFill>
                  </a:tcPr>
                </a:tc>
                <a:tc>
                  <a:txBody>
                    <a:bodyPr/>
                    <a:lstStyle/>
                    <a:p>
                      <a:pPr algn="ctr"/>
                      <a:r>
                        <a:rPr lang="en-US" sz="1200" b="1" dirty="0" smtClean="0">
                          <a:latin typeface="Arial Narrow" panose="020B0606020202030204" pitchFamily="34" charset="0"/>
                          <a:ea typeface="Segoe UI" panose="020B0502040204020203" pitchFamily="34" charset="0"/>
                          <a:cs typeface="Segoe UI" panose="020B0502040204020203" pitchFamily="34" charset="0"/>
                        </a:rPr>
                        <a:t>70</a:t>
                      </a:r>
                      <a:endParaRPr lang="en-US" sz="1200" b="1" dirty="0">
                        <a:latin typeface="Arial Narrow" panose="020B0606020202030204" pitchFamily="34" charset="0"/>
                        <a:ea typeface="Segoe UI" panose="020B0502040204020203" pitchFamily="34" charset="0"/>
                        <a:cs typeface="Segoe UI" panose="020B0502040204020203" pitchFamily="34" charset="0"/>
                      </a:endParaRPr>
                    </a:p>
                  </a:txBody>
                  <a:tcPr anchor="ctr">
                    <a:solidFill>
                      <a:schemeClr val="accent1">
                        <a:lumMod val="20000"/>
                        <a:lumOff val="80000"/>
                      </a:schemeClr>
                    </a:solidFill>
                  </a:tcPr>
                </a:tc>
              </a:tr>
              <a:tr h="434188">
                <a:tc>
                  <a:txBody>
                    <a:bodyPr/>
                    <a:lstStyle/>
                    <a:p>
                      <a:pPr algn="l"/>
                      <a:r>
                        <a:rPr lang="en-US" sz="1200" b="1" kern="1200" baseline="0" dirty="0" smtClean="0">
                          <a:solidFill>
                            <a:schemeClr val="dk1"/>
                          </a:solidFill>
                          <a:latin typeface="Arial Narrow" panose="020B0606020202030204" pitchFamily="34" charset="0"/>
                          <a:ea typeface="Segoe UI" panose="020B0502040204020203" pitchFamily="34" charset="0"/>
                          <a:cs typeface="Segoe UI" panose="020B0502040204020203" pitchFamily="34" charset="0"/>
                        </a:rPr>
                        <a:t>Logistic Platforms:  </a:t>
                      </a:r>
                      <a:r>
                        <a:rPr lang="en-US" sz="1200" b="0" kern="1200" baseline="0" dirty="0" smtClean="0">
                          <a:solidFill>
                            <a:schemeClr val="dk1"/>
                          </a:solidFill>
                          <a:latin typeface="Arial Narrow" panose="020B0606020202030204" pitchFamily="34" charset="0"/>
                          <a:ea typeface="Segoe UI" panose="020B0502040204020203" pitchFamily="34" charset="0"/>
                          <a:cs typeface="Segoe UI" panose="020B0502040204020203" pitchFamily="34" charset="0"/>
                        </a:rPr>
                        <a:t>Logistics Platform and Pre-Gate Parking &amp; Service Center– Callao </a:t>
                      </a:r>
                      <a:endParaRPr lang="en-US" sz="1200" b="0" kern="1200" baseline="0" dirty="0">
                        <a:solidFill>
                          <a:schemeClr val="dk1"/>
                        </a:solidFill>
                        <a:latin typeface="Arial Narrow" panose="020B0606020202030204" pitchFamily="34" charset="0"/>
                        <a:ea typeface="Segoe UI" panose="020B0502040204020203" pitchFamily="34" charset="0"/>
                        <a:cs typeface="Segoe UI" panose="020B0502040204020203" pitchFamily="34" charset="0"/>
                      </a:endParaRPr>
                    </a:p>
                  </a:txBody>
                  <a:tcP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Arial Narrow" panose="020B0606020202030204" pitchFamily="34" charset="0"/>
                          <a:ea typeface="Segoe UI" panose="020B0502040204020203" pitchFamily="34" charset="0"/>
                          <a:cs typeface="Segoe UI" panose="020B0502040204020203" pitchFamily="34" charset="0"/>
                        </a:rPr>
                        <a:t>186</a:t>
                      </a:r>
                    </a:p>
                    <a:p>
                      <a:pPr algn="ctr"/>
                      <a:endParaRPr lang="en-US" sz="1200" b="1" dirty="0">
                        <a:latin typeface="Arial Narrow" panose="020B0606020202030204" pitchFamily="34" charset="0"/>
                        <a:ea typeface="Segoe UI" panose="020B0502040204020203" pitchFamily="34" charset="0"/>
                        <a:cs typeface="Segoe UI" panose="020B0502040204020203" pitchFamily="34" charset="0"/>
                      </a:endParaRPr>
                    </a:p>
                  </a:txBody>
                  <a:tcPr anchor="ctr">
                    <a:solidFill>
                      <a:schemeClr val="accent1">
                        <a:lumMod val="20000"/>
                        <a:lumOff val="80000"/>
                      </a:schemeClr>
                    </a:solidFill>
                  </a:tcPr>
                </a:tc>
              </a:tr>
              <a:tr h="260513">
                <a:tc>
                  <a:txBody>
                    <a:bodyPr/>
                    <a:lstStyle/>
                    <a:p>
                      <a:pPr algn="ctr"/>
                      <a:r>
                        <a:rPr lang="en-US" sz="1200" b="1" dirty="0" smtClean="0">
                          <a:solidFill>
                            <a:schemeClr val="bg1"/>
                          </a:solidFill>
                          <a:effectLst>
                            <a:outerShdw blurRad="38100" dist="38100" dir="2700000" algn="tl">
                              <a:srgbClr val="000000">
                                <a:alpha val="43137"/>
                              </a:srgbClr>
                            </a:outerShdw>
                          </a:effectLst>
                          <a:latin typeface="Arial Narrow" panose="020B0606020202030204" pitchFamily="34" charset="0"/>
                          <a:ea typeface="Segoe UI" panose="020B0502040204020203" pitchFamily="34" charset="0"/>
                          <a:cs typeface="Segoe UI" panose="020B0502040204020203" pitchFamily="34" charset="0"/>
                        </a:rPr>
                        <a:t>US$</a:t>
                      </a:r>
                      <a:r>
                        <a:rPr lang="en-US" sz="1200" b="1" baseline="0" dirty="0" smtClean="0">
                          <a:solidFill>
                            <a:schemeClr val="bg1"/>
                          </a:solidFill>
                          <a:effectLst>
                            <a:outerShdw blurRad="38100" dist="38100" dir="2700000" algn="tl">
                              <a:srgbClr val="000000">
                                <a:alpha val="43137"/>
                              </a:srgbClr>
                            </a:outerShdw>
                          </a:effectLst>
                          <a:latin typeface="Arial Narrow" panose="020B0606020202030204" pitchFamily="34" charset="0"/>
                          <a:ea typeface="Segoe UI" panose="020B0502040204020203" pitchFamily="34" charset="0"/>
                          <a:cs typeface="Segoe UI" panose="020B0502040204020203" pitchFamily="34" charset="0"/>
                        </a:rPr>
                        <a:t> </a:t>
                      </a:r>
                      <a:r>
                        <a:rPr kumimoji="0" lang="en-US" sz="1200" b="1"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Arial Narrow" panose="020B0606020202030204" pitchFamily="34" charset="0"/>
                          <a:ea typeface="Segoe UI" panose="020B0502040204020203" pitchFamily="34" charset="0"/>
                          <a:cs typeface="Segoe UI" panose="020B0502040204020203" pitchFamily="34" charset="0"/>
                        </a:rPr>
                        <a:t>Total </a:t>
                      </a:r>
                      <a:r>
                        <a:rPr lang="en-US" sz="1200" b="1" dirty="0" smtClean="0">
                          <a:solidFill>
                            <a:schemeClr val="bg1"/>
                          </a:solidFill>
                          <a:effectLst>
                            <a:outerShdw blurRad="38100" dist="38100" dir="2700000" algn="tl">
                              <a:srgbClr val="000000">
                                <a:alpha val="43137"/>
                              </a:srgbClr>
                            </a:outerShdw>
                          </a:effectLst>
                          <a:latin typeface="Arial Narrow" panose="020B0606020202030204" pitchFamily="34" charset="0"/>
                          <a:ea typeface="Segoe UI" panose="020B0502040204020203" pitchFamily="34" charset="0"/>
                          <a:cs typeface="Segoe UI" panose="020B0502040204020203" pitchFamily="34" charset="0"/>
                        </a:rPr>
                        <a:t>MM</a:t>
                      </a:r>
                    </a:p>
                  </a:txBody>
                  <a:tcPr>
                    <a:solidFill>
                      <a:schemeClr val="accent1"/>
                    </a:solidFill>
                  </a:tcPr>
                </a:tc>
                <a:tc>
                  <a:txBody>
                    <a:bodyPr/>
                    <a:lstStyle/>
                    <a:p>
                      <a:pPr algn="ctr"/>
                      <a:r>
                        <a:rPr lang="en-US" sz="1200" b="1" dirty="0" smtClean="0">
                          <a:solidFill>
                            <a:schemeClr val="bg1"/>
                          </a:solidFill>
                          <a:effectLst>
                            <a:outerShdw blurRad="38100" dist="38100" dir="2700000" algn="tl">
                              <a:srgbClr val="000000">
                                <a:alpha val="43137"/>
                              </a:srgbClr>
                            </a:outerShdw>
                          </a:effectLst>
                          <a:latin typeface="Arial Narrow" panose="020B0606020202030204" pitchFamily="34" charset="0"/>
                          <a:ea typeface="Segoe UI" panose="020B0502040204020203" pitchFamily="34" charset="0"/>
                          <a:cs typeface="Segoe UI" panose="020B0502040204020203" pitchFamily="34" charset="0"/>
                        </a:rPr>
                        <a:t>US$ 13,872</a:t>
                      </a:r>
                      <a:endParaRPr lang="en-US" sz="1200" b="1" dirty="0">
                        <a:solidFill>
                          <a:schemeClr val="bg1"/>
                        </a:solidFill>
                        <a:effectLst>
                          <a:outerShdw blurRad="38100" dist="38100" dir="2700000" algn="tl">
                            <a:srgbClr val="000000">
                              <a:alpha val="43137"/>
                            </a:srgbClr>
                          </a:outerShdw>
                        </a:effectLst>
                        <a:latin typeface="Arial Narrow" panose="020B0606020202030204" pitchFamily="34" charset="0"/>
                        <a:ea typeface="Segoe UI" panose="020B0502040204020203" pitchFamily="34" charset="0"/>
                        <a:cs typeface="Segoe UI" panose="020B0502040204020203" pitchFamily="34" charset="0"/>
                      </a:endParaRPr>
                    </a:p>
                  </a:txBody>
                  <a:tcPr>
                    <a:solidFill>
                      <a:schemeClr val="accent1"/>
                    </a:solidFill>
                  </a:tcPr>
                </a:tc>
              </a:tr>
            </a:tbl>
          </a:graphicData>
        </a:graphic>
      </p:graphicFrame>
      <p:sp>
        <p:nvSpPr>
          <p:cNvPr id="10" name="Rectángulo 9"/>
          <p:cNvSpPr/>
          <p:nvPr/>
        </p:nvSpPr>
        <p:spPr>
          <a:xfrm>
            <a:off x="6732240" y="4877878"/>
            <a:ext cx="1258784" cy="436021"/>
          </a:xfrm>
          <a:prstGeom prst="rect">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solidFill>
                <a:prstClr val="white"/>
              </a:solidFill>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115491" y="6100724"/>
            <a:ext cx="2956707" cy="400110"/>
          </a:xfrm>
          <a:prstGeom prst="rect">
            <a:avLst/>
          </a:prstGeom>
        </p:spPr>
        <p:txBody>
          <a:bodyPr wrap="none">
            <a:spAutoFit/>
          </a:bodyPr>
          <a:lstStyle/>
          <a:p>
            <a:pPr lvl="0" algn="ctr"/>
            <a:r>
              <a:rPr lang="es-ES" b="1" dirty="0" smtClean="0">
                <a:solidFill>
                  <a:schemeClr val="bg1"/>
                </a:solidFill>
                <a:latin typeface="Calibri" pitchFamily="34" charset="0"/>
                <a:cs typeface="Arial" pitchFamily="34" charset="0"/>
              </a:rPr>
              <a:t>www.proinversion.gob.pe</a:t>
            </a:r>
            <a:endParaRPr lang="es-ES" b="1" dirty="0" smtClean="0">
              <a:solidFill>
                <a:srgbClr val="FFFFFF"/>
              </a:solidFill>
            </a:endParaRPr>
          </a:p>
        </p:txBody>
      </p:sp>
      <p:sp>
        <p:nvSpPr>
          <p:cNvPr id="3" name="2 Rectángulo"/>
          <p:cNvSpPr/>
          <p:nvPr/>
        </p:nvSpPr>
        <p:spPr>
          <a:xfrm>
            <a:off x="2940917" y="6386476"/>
            <a:ext cx="3345595" cy="400110"/>
          </a:xfrm>
          <a:prstGeom prst="rect">
            <a:avLst/>
          </a:prstGeom>
        </p:spPr>
        <p:txBody>
          <a:bodyPr wrap="none">
            <a:spAutoFit/>
          </a:bodyPr>
          <a:lstStyle/>
          <a:p>
            <a:pPr lvl="0" algn="ctr"/>
            <a:r>
              <a:rPr lang="es-MX" b="1" dirty="0" smtClean="0">
                <a:solidFill>
                  <a:schemeClr val="bg1"/>
                </a:solidFill>
                <a:latin typeface="Calibri" pitchFamily="34" charset="0"/>
                <a:cs typeface="Arial" pitchFamily="34" charset="0"/>
              </a:rPr>
              <a:t>contact@proinversion.gob.pe</a:t>
            </a:r>
            <a:endParaRPr lang="es-ES" b="1" dirty="0" smtClean="0">
              <a:solidFill>
                <a:srgbClr val="000000"/>
              </a:solidFill>
            </a:endParaRPr>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18 Gráfico"/>
          <p:cNvGraphicFramePr>
            <a:graphicFrameLocks/>
          </p:cNvGraphicFramePr>
          <p:nvPr>
            <p:extLst>
              <p:ext uri="{D42A27DB-BD31-4B8C-83A1-F6EECF244321}">
                <p14:modId xmlns:p14="http://schemas.microsoft.com/office/powerpoint/2010/main" val="3667076425"/>
              </p:ext>
            </p:extLst>
          </p:nvPr>
        </p:nvGraphicFramePr>
        <p:xfrm>
          <a:off x="133315" y="2992095"/>
          <a:ext cx="3940969" cy="3538105"/>
        </p:xfrm>
        <a:graphic>
          <a:graphicData uri="http://schemas.openxmlformats.org/drawingml/2006/chart">
            <c:chart xmlns:c="http://schemas.openxmlformats.org/drawingml/2006/chart" xmlns:r="http://schemas.openxmlformats.org/officeDocument/2006/relationships" r:id="rId3"/>
          </a:graphicData>
        </a:graphic>
      </p:graphicFrame>
      <p:sp>
        <p:nvSpPr>
          <p:cNvPr id="25603" name="Rectangle 125"/>
          <p:cNvSpPr>
            <a:spLocks noChangeArrowheads="1"/>
          </p:cNvSpPr>
          <p:nvPr/>
        </p:nvSpPr>
        <p:spPr bwMode="auto">
          <a:xfrm>
            <a:off x="8959850" y="0"/>
            <a:ext cx="184150" cy="400050"/>
          </a:xfrm>
          <a:prstGeom prst="rect">
            <a:avLst/>
          </a:prstGeom>
          <a:noFill/>
          <a:ln w="9525" algn="ctr">
            <a:noFill/>
            <a:miter lim="800000"/>
            <a:headEnd/>
            <a:tailEnd/>
          </a:ln>
        </p:spPr>
        <p:txBody>
          <a:bodyPr wrap="none" anchor="ctr">
            <a:spAutoFit/>
          </a:bodyPr>
          <a:lstStyle/>
          <a:p>
            <a:pPr algn="r"/>
            <a:endParaRPr lang="es-PE">
              <a:latin typeface="Arial Narrow" pitchFamily="34" charset="0"/>
            </a:endParaRPr>
          </a:p>
        </p:txBody>
      </p:sp>
      <p:sp>
        <p:nvSpPr>
          <p:cNvPr id="20487" name="Rectangle 83"/>
          <p:cNvSpPr>
            <a:spLocks noChangeArrowheads="1"/>
          </p:cNvSpPr>
          <p:nvPr/>
        </p:nvSpPr>
        <p:spPr bwMode="auto">
          <a:xfrm>
            <a:off x="107504" y="1380212"/>
            <a:ext cx="8352928" cy="769441"/>
          </a:xfrm>
          <a:prstGeom prst="rect">
            <a:avLst/>
          </a:prstGeom>
          <a:noFill/>
          <a:ln w="9525">
            <a:noFill/>
            <a:miter lim="800000"/>
            <a:headEnd/>
            <a:tailEnd/>
          </a:ln>
        </p:spPr>
        <p:txBody>
          <a:bodyPr wrap="square" anchor="ctr">
            <a:spAutoFit/>
          </a:bodyPr>
          <a:lstStyle/>
          <a:p>
            <a:pPr eaLnBrk="0" hangingPunct="0">
              <a:lnSpc>
                <a:spcPct val="110000"/>
              </a:lnSpc>
            </a:pPr>
            <a:r>
              <a:rPr lang="es-PE" b="1" dirty="0" smtClean="0">
                <a:latin typeface="Arial Narrow" pitchFamily="34" charset="0"/>
                <a:cs typeface="Tahoma" pitchFamily="34" charset="0"/>
              </a:rPr>
              <a:t>… </a:t>
            </a:r>
            <a:r>
              <a:rPr lang="en-US" b="1" dirty="0">
                <a:latin typeface="Arial Narrow" pitchFamily="34" charset="0"/>
                <a:cs typeface="Tahoma" pitchFamily="34" charset="0"/>
              </a:rPr>
              <a:t>and continues leading regional growth allowing the GDP per capita to exceed the global average by 2020</a:t>
            </a:r>
            <a:r>
              <a:rPr lang="es-PE" b="1" dirty="0" smtClean="0">
                <a:latin typeface="Arial Narrow" pitchFamily="34" charset="0"/>
                <a:cs typeface="Tahoma" pitchFamily="34" charset="0"/>
              </a:rPr>
              <a:t>…</a:t>
            </a:r>
            <a:endParaRPr lang="es-PE" b="1" dirty="0">
              <a:latin typeface="Arial Narrow" pitchFamily="34" charset="0"/>
              <a:cs typeface="Tahoma" pitchFamily="34" charset="0"/>
            </a:endParaRPr>
          </a:p>
        </p:txBody>
      </p:sp>
      <p:sp>
        <p:nvSpPr>
          <p:cNvPr id="20490" name="Rectangle 45"/>
          <p:cNvSpPr>
            <a:spLocks noChangeArrowheads="1"/>
          </p:cNvSpPr>
          <p:nvPr/>
        </p:nvSpPr>
        <p:spPr bwMode="auto">
          <a:xfrm>
            <a:off x="179512" y="6597352"/>
            <a:ext cx="4500594" cy="230832"/>
          </a:xfrm>
          <a:prstGeom prst="rect">
            <a:avLst/>
          </a:prstGeom>
          <a:noFill/>
          <a:ln w="9525" algn="ctr">
            <a:noFill/>
            <a:miter lim="800000"/>
            <a:headEnd/>
            <a:tailEnd/>
          </a:ln>
        </p:spPr>
        <p:txBody>
          <a:bodyPr wrap="square">
            <a:spAutoFit/>
          </a:bodyPr>
          <a:lstStyle/>
          <a:p>
            <a:r>
              <a:rPr lang="en-US" sz="900" dirty="0" smtClean="0">
                <a:latin typeface="Arial Narrow" pitchFamily="34" charset="0"/>
              </a:rPr>
              <a:t>Source: IMF / * in Peru case, source: BCRP</a:t>
            </a:r>
          </a:p>
        </p:txBody>
      </p:sp>
      <p:sp>
        <p:nvSpPr>
          <p:cNvPr id="17" name="Text Box 6"/>
          <p:cNvSpPr txBox="1">
            <a:spLocks noChangeArrowheads="1"/>
          </p:cNvSpPr>
          <p:nvPr/>
        </p:nvSpPr>
        <p:spPr bwMode="auto">
          <a:xfrm>
            <a:off x="179512" y="2302127"/>
            <a:ext cx="4286280" cy="480129"/>
          </a:xfrm>
          <a:prstGeom prst="rect">
            <a:avLst/>
          </a:prstGeom>
          <a:noFill/>
          <a:ln w="9525">
            <a:noFill/>
            <a:miter lim="800000"/>
            <a:headEnd/>
            <a:tailEnd/>
          </a:ln>
        </p:spPr>
        <p:txBody>
          <a:bodyPr wrap="square" lIns="91438" tIns="45719" rIns="91438" bIns="45719">
            <a:spAutoFit/>
          </a:bodyPr>
          <a:lstStyle/>
          <a:p>
            <a:pPr>
              <a:lnSpc>
                <a:spcPct val="90000"/>
              </a:lnSpc>
              <a:spcBef>
                <a:spcPts val="0"/>
              </a:spcBef>
              <a:defRPr/>
            </a:pPr>
            <a:r>
              <a:rPr lang="en-US" sz="1400" b="1" dirty="0">
                <a:latin typeface="Arial Narrow" pitchFamily="34" charset="0"/>
              </a:rPr>
              <a:t>Real GDP – Forecasts for Latin America </a:t>
            </a:r>
            <a:r>
              <a:rPr lang="en-US" sz="1400" b="1" dirty="0" smtClean="0">
                <a:latin typeface="Arial Narrow" pitchFamily="34" charset="0"/>
              </a:rPr>
              <a:t>2016-2017</a:t>
            </a:r>
            <a:endParaRPr lang="en-US" sz="1400" b="1" dirty="0">
              <a:latin typeface="Arial Narrow" pitchFamily="34" charset="0"/>
            </a:endParaRPr>
          </a:p>
          <a:p>
            <a:pPr>
              <a:lnSpc>
                <a:spcPct val="90000"/>
              </a:lnSpc>
              <a:spcBef>
                <a:spcPts val="0"/>
              </a:spcBef>
              <a:defRPr/>
            </a:pPr>
            <a:r>
              <a:rPr lang="en-US" sz="1400" i="1" dirty="0">
                <a:latin typeface="Arial Narrow" pitchFamily="34" charset="0"/>
              </a:rPr>
              <a:t>(</a:t>
            </a:r>
            <a:r>
              <a:rPr lang="en-US" sz="1400" i="1" dirty="0" smtClean="0">
                <a:latin typeface="Arial Narrow" pitchFamily="34" charset="0"/>
              </a:rPr>
              <a:t>Annual </a:t>
            </a:r>
            <a:r>
              <a:rPr lang="en-US" sz="1400" i="1" dirty="0">
                <a:latin typeface="Arial Narrow" pitchFamily="34" charset="0"/>
              </a:rPr>
              <a:t>Average Variation %)</a:t>
            </a:r>
          </a:p>
        </p:txBody>
      </p:sp>
      <p:cxnSp>
        <p:nvCxnSpPr>
          <p:cNvPr id="20" name="19 Conector recto"/>
          <p:cNvCxnSpPr/>
          <p:nvPr/>
        </p:nvCxnSpPr>
        <p:spPr>
          <a:xfrm>
            <a:off x="179512" y="2132856"/>
            <a:ext cx="7000924" cy="158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Text Box 17"/>
          <p:cNvSpPr txBox="1">
            <a:spLocks noChangeArrowheads="1"/>
          </p:cNvSpPr>
          <p:nvPr/>
        </p:nvSpPr>
        <p:spPr bwMode="auto">
          <a:xfrm>
            <a:off x="142844" y="226995"/>
            <a:ext cx="4762500" cy="701675"/>
          </a:xfrm>
          <a:prstGeom prst="rect">
            <a:avLst/>
          </a:prstGeom>
          <a:noFill/>
          <a:ln w="9525" algn="ctr">
            <a:noFill/>
            <a:miter lim="800000"/>
            <a:headEnd/>
            <a:tailEnd/>
          </a:ln>
        </p:spPr>
        <p:txBody>
          <a:bodyPr anchor="ctr"/>
          <a:lstStyle/>
          <a:p>
            <a:pPr marL="273050" indent="-273050">
              <a:spcBef>
                <a:spcPct val="50000"/>
              </a:spcBef>
              <a:buFont typeface="Calibri" pitchFamily="34" charset="0"/>
              <a:buAutoNum type="arabicPeriod"/>
            </a:pPr>
            <a:r>
              <a:rPr lang="es-PE" sz="2400" b="1" dirty="0">
                <a:effectLst>
                  <a:outerShdw blurRad="38100" dist="38100" dir="2700000" algn="tl">
                    <a:srgbClr val="000000">
                      <a:alpha val="43137"/>
                    </a:srgbClr>
                  </a:outerShdw>
                </a:effectLst>
                <a:latin typeface="Arial Narrow" pitchFamily="34" charset="0"/>
                <a:cs typeface="Tahoma" pitchFamily="34" charset="0"/>
              </a:rPr>
              <a:t>MACROECONOMIC SOUNDNESS</a:t>
            </a:r>
          </a:p>
        </p:txBody>
      </p:sp>
      <p:sp>
        <p:nvSpPr>
          <p:cNvPr id="15" name="Text Box 6"/>
          <p:cNvSpPr txBox="1">
            <a:spLocks noChangeArrowheads="1"/>
          </p:cNvSpPr>
          <p:nvPr/>
        </p:nvSpPr>
        <p:spPr bwMode="auto">
          <a:xfrm>
            <a:off x="4499992" y="2302127"/>
            <a:ext cx="4286280" cy="480129"/>
          </a:xfrm>
          <a:prstGeom prst="rect">
            <a:avLst/>
          </a:prstGeom>
          <a:noFill/>
          <a:ln w="9525">
            <a:noFill/>
            <a:miter lim="800000"/>
            <a:headEnd/>
            <a:tailEnd/>
          </a:ln>
        </p:spPr>
        <p:txBody>
          <a:bodyPr wrap="square" lIns="91438" tIns="45719" rIns="91438" bIns="45719">
            <a:spAutoFit/>
          </a:bodyPr>
          <a:lstStyle/>
          <a:p>
            <a:pPr>
              <a:lnSpc>
                <a:spcPct val="90000"/>
              </a:lnSpc>
              <a:spcBef>
                <a:spcPts val="0"/>
              </a:spcBef>
              <a:defRPr/>
            </a:pPr>
            <a:r>
              <a:rPr lang="en-US" sz="1400" b="1" dirty="0">
                <a:latin typeface="Arial Narrow" pitchFamily="34" charset="0"/>
              </a:rPr>
              <a:t>GDP per capita, PPP</a:t>
            </a:r>
          </a:p>
          <a:p>
            <a:pPr>
              <a:lnSpc>
                <a:spcPct val="90000"/>
              </a:lnSpc>
              <a:spcBef>
                <a:spcPts val="0"/>
              </a:spcBef>
              <a:defRPr/>
            </a:pPr>
            <a:r>
              <a:rPr lang="en-US" sz="1400" i="1" dirty="0">
                <a:latin typeface="Arial Narrow" pitchFamily="34" charset="0"/>
              </a:rPr>
              <a:t>($ International constant prices of 2005)</a:t>
            </a:r>
          </a:p>
        </p:txBody>
      </p:sp>
      <p:grpSp>
        <p:nvGrpSpPr>
          <p:cNvPr id="16" name="8 Grupo"/>
          <p:cNvGrpSpPr/>
          <p:nvPr/>
        </p:nvGrpSpPr>
        <p:grpSpPr>
          <a:xfrm>
            <a:off x="4283968" y="2924944"/>
            <a:ext cx="4104456" cy="3672408"/>
            <a:chOff x="539552" y="1772816"/>
            <a:chExt cx="4824536" cy="4104456"/>
          </a:xfrm>
        </p:grpSpPr>
        <p:graphicFrame>
          <p:nvGraphicFramePr>
            <p:cNvPr id="25" name="14 Gráfico"/>
            <p:cNvGraphicFramePr/>
            <p:nvPr/>
          </p:nvGraphicFramePr>
          <p:xfrm>
            <a:off x="539552" y="1772816"/>
            <a:ext cx="4824536" cy="4104456"/>
          </p:xfrm>
          <a:graphic>
            <a:graphicData uri="http://schemas.openxmlformats.org/drawingml/2006/chart">
              <c:chart xmlns:c="http://schemas.openxmlformats.org/drawingml/2006/chart" xmlns:r="http://schemas.openxmlformats.org/officeDocument/2006/relationships" r:id="rId4"/>
            </a:graphicData>
          </a:graphic>
        </p:graphicFrame>
        <p:sp>
          <p:nvSpPr>
            <p:cNvPr id="26" name="11 CuadroTexto"/>
            <p:cNvSpPr txBox="1"/>
            <p:nvPr/>
          </p:nvSpPr>
          <p:spPr>
            <a:xfrm>
              <a:off x="4067944" y="4653136"/>
              <a:ext cx="720080" cy="309587"/>
            </a:xfrm>
            <a:prstGeom prst="rect">
              <a:avLst/>
            </a:prstGeom>
            <a:noFill/>
          </p:spPr>
          <p:txBody>
            <a:bodyPr wrap="square" rtlCol="0">
              <a:spAutoFit/>
            </a:bodyPr>
            <a:lstStyle/>
            <a:p>
              <a:pPr algn="ctr"/>
              <a:r>
                <a:rPr lang="es-PE" sz="1200" b="1" dirty="0" err="1" smtClean="0">
                  <a:solidFill>
                    <a:schemeClr val="tx1">
                      <a:lumMod val="65000"/>
                      <a:lumOff val="35000"/>
                    </a:schemeClr>
                  </a:solidFill>
                  <a:latin typeface="Arial Narrow" pitchFamily="34" charset="0"/>
                </a:rPr>
                <a:t>World</a:t>
              </a:r>
              <a:endParaRPr lang="es-PE" sz="1200" b="1" dirty="0" smtClean="0">
                <a:solidFill>
                  <a:schemeClr val="tx1">
                    <a:lumMod val="65000"/>
                    <a:lumOff val="35000"/>
                  </a:schemeClr>
                </a:solidFill>
                <a:latin typeface="Arial Narrow" pitchFamily="34" charset="0"/>
              </a:endParaRPr>
            </a:p>
          </p:txBody>
        </p:sp>
        <p:sp>
          <p:nvSpPr>
            <p:cNvPr id="27" name="12 CuadroTexto"/>
            <p:cNvSpPr txBox="1"/>
            <p:nvPr/>
          </p:nvSpPr>
          <p:spPr>
            <a:xfrm>
              <a:off x="3349126" y="3031043"/>
              <a:ext cx="1438897" cy="515979"/>
            </a:xfrm>
            <a:prstGeom prst="rect">
              <a:avLst/>
            </a:prstGeom>
            <a:noFill/>
          </p:spPr>
          <p:txBody>
            <a:bodyPr wrap="square" rtlCol="0">
              <a:spAutoFit/>
            </a:bodyPr>
            <a:lstStyle/>
            <a:p>
              <a:r>
                <a:rPr lang="en-US" sz="1200" b="1" dirty="0" smtClean="0">
                  <a:latin typeface="Arial Narrow" pitchFamily="34" charset="0"/>
                </a:rPr>
                <a:t>Latin-American and Caribe</a:t>
              </a:r>
              <a:endParaRPr lang="en-US" sz="1200" b="1" dirty="0">
                <a:latin typeface="Arial Narrow" pitchFamily="34" charset="0"/>
              </a:endParaRPr>
            </a:p>
          </p:txBody>
        </p:sp>
        <p:sp>
          <p:nvSpPr>
            <p:cNvPr id="28" name="13 CuadroTexto"/>
            <p:cNvSpPr txBox="1"/>
            <p:nvPr/>
          </p:nvSpPr>
          <p:spPr>
            <a:xfrm>
              <a:off x="4602319" y="2143889"/>
              <a:ext cx="689761" cy="309587"/>
            </a:xfrm>
            <a:prstGeom prst="rect">
              <a:avLst/>
            </a:prstGeom>
            <a:noFill/>
          </p:spPr>
          <p:txBody>
            <a:bodyPr wrap="square" rtlCol="0">
              <a:spAutoFit/>
            </a:bodyPr>
            <a:lstStyle/>
            <a:p>
              <a:r>
                <a:rPr lang="es-PE" sz="1200" b="1" dirty="0" smtClean="0">
                  <a:solidFill>
                    <a:srgbClr val="FF0000"/>
                  </a:solidFill>
                  <a:latin typeface="Arial Narrow" pitchFamily="34" charset="0"/>
                </a:rPr>
                <a:t>Peru</a:t>
              </a:r>
            </a:p>
          </p:txBody>
        </p:sp>
      </p:grpSp>
      <p:sp>
        <p:nvSpPr>
          <p:cNvPr id="3" name="Rectángulo 2"/>
          <p:cNvSpPr/>
          <p:nvPr/>
        </p:nvSpPr>
        <p:spPr>
          <a:xfrm>
            <a:off x="323528" y="3181798"/>
            <a:ext cx="720080" cy="3320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Peru</a:t>
            </a:r>
            <a:endParaRPr lang="en-US" sz="1400" dirty="0">
              <a:solidFill>
                <a:schemeClr val="tx1"/>
              </a:solidFill>
            </a:endParaRPr>
          </a:p>
        </p:txBody>
      </p:sp>
    </p:spTree>
    <p:extLst>
      <p:ext uri="{BB962C8B-B14F-4D97-AF65-F5344CB8AC3E}">
        <p14:creationId xmlns:p14="http://schemas.microsoft.com/office/powerpoint/2010/main" val="409056598"/>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125"/>
          <p:cNvSpPr>
            <a:spLocks noChangeArrowheads="1"/>
          </p:cNvSpPr>
          <p:nvPr/>
        </p:nvSpPr>
        <p:spPr bwMode="auto">
          <a:xfrm>
            <a:off x="8959850" y="0"/>
            <a:ext cx="184150" cy="400050"/>
          </a:xfrm>
          <a:prstGeom prst="rect">
            <a:avLst/>
          </a:prstGeom>
          <a:noFill/>
          <a:ln w="9525" algn="ctr">
            <a:noFill/>
            <a:miter lim="800000"/>
            <a:headEnd/>
            <a:tailEnd/>
          </a:ln>
        </p:spPr>
        <p:txBody>
          <a:bodyPr wrap="none" anchor="ctr">
            <a:spAutoFit/>
          </a:bodyPr>
          <a:lstStyle/>
          <a:p>
            <a:pPr algn="r"/>
            <a:endParaRPr lang="es-PE">
              <a:latin typeface="Candara" pitchFamily="34" charset="0"/>
            </a:endParaRPr>
          </a:p>
        </p:txBody>
      </p:sp>
      <p:sp>
        <p:nvSpPr>
          <p:cNvPr id="5" name="Text Box 17"/>
          <p:cNvSpPr txBox="1">
            <a:spLocks noChangeArrowheads="1"/>
          </p:cNvSpPr>
          <p:nvPr/>
        </p:nvSpPr>
        <p:spPr bwMode="auto">
          <a:xfrm>
            <a:off x="241300" y="252413"/>
            <a:ext cx="4618038" cy="701675"/>
          </a:xfrm>
          <a:prstGeom prst="rect">
            <a:avLst/>
          </a:prstGeom>
          <a:noFill/>
          <a:ln w="9525" algn="ctr">
            <a:noFill/>
            <a:miter lim="800000"/>
            <a:headEnd/>
            <a:tailEnd/>
          </a:ln>
        </p:spPr>
        <p:txBody>
          <a:bodyPr anchor="ctr"/>
          <a:lstStyle/>
          <a:p>
            <a:pPr marL="514350" indent="-514350">
              <a:spcBef>
                <a:spcPct val="50000"/>
              </a:spcBef>
            </a:pPr>
            <a:r>
              <a:rPr lang="es-PE" sz="2400" b="1" smtClean="0">
                <a:solidFill>
                  <a:schemeClr val="bg1"/>
                </a:solidFill>
                <a:latin typeface="Calibri" pitchFamily="34" charset="0"/>
                <a:cs typeface="Tahoma" pitchFamily="34" charset="0"/>
              </a:rPr>
              <a:t>ESTABILIDAD MACROECONÓMICA</a:t>
            </a:r>
            <a:r>
              <a:rPr lang="es-PE" sz="3000" b="1" smtClean="0">
                <a:solidFill>
                  <a:schemeClr val="bg1"/>
                </a:solidFill>
                <a:latin typeface="Calibri" pitchFamily="34" charset="0"/>
                <a:cs typeface="Tahoma" pitchFamily="34" charset="0"/>
              </a:rPr>
              <a:t> </a:t>
            </a:r>
            <a:endParaRPr lang="es-PE" sz="3000" b="1">
              <a:solidFill>
                <a:schemeClr val="bg1"/>
              </a:solidFill>
              <a:latin typeface="Calibri" pitchFamily="34" charset="0"/>
              <a:cs typeface="Tahoma" pitchFamily="34" charset="0"/>
            </a:endParaRPr>
          </a:p>
        </p:txBody>
      </p:sp>
      <p:sp>
        <p:nvSpPr>
          <p:cNvPr id="14" name="Text Box 17"/>
          <p:cNvSpPr txBox="1">
            <a:spLocks noChangeArrowheads="1"/>
          </p:cNvSpPr>
          <p:nvPr/>
        </p:nvSpPr>
        <p:spPr bwMode="auto">
          <a:xfrm>
            <a:off x="241300" y="252413"/>
            <a:ext cx="4835525" cy="701675"/>
          </a:xfrm>
          <a:prstGeom prst="rect">
            <a:avLst/>
          </a:prstGeom>
          <a:noFill/>
          <a:ln w="9525" algn="ctr">
            <a:noFill/>
            <a:miter lim="800000"/>
            <a:headEnd/>
            <a:tailEnd/>
          </a:ln>
        </p:spPr>
        <p:txBody>
          <a:bodyPr anchor="ctr"/>
          <a:lstStyle/>
          <a:p>
            <a:pPr marL="514350" indent="-514350">
              <a:spcBef>
                <a:spcPct val="50000"/>
              </a:spcBef>
              <a:buFont typeface="Calibri" pitchFamily="34" charset="0"/>
              <a:buAutoNum type="arabicPeriod"/>
            </a:pPr>
            <a:r>
              <a:rPr lang="es-PE" sz="2400" b="1" smtClean="0">
                <a:solidFill>
                  <a:schemeClr val="bg1"/>
                </a:solidFill>
                <a:latin typeface="Calibri" pitchFamily="34" charset="0"/>
                <a:cs typeface="Tahoma" pitchFamily="34" charset="0"/>
              </a:rPr>
              <a:t>MACROECONOMIC STABILITY</a:t>
            </a:r>
            <a:endParaRPr lang="es-PE" sz="2400" b="1">
              <a:solidFill>
                <a:schemeClr val="bg1"/>
              </a:solidFill>
              <a:latin typeface="Calibri" pitchFamily="34" charset="0"/>
              <a:cs typeface="Tahoma" pitchFamily="34" charset="0"/>
            </a:endParaRPr>
          </a:p>
        </p:txBody>
      </p:sp>
      <p:sp>
        <p:nvSpPr>
          <p:cNvPr id="16" name="Rectangle 83"/>
          <p:cNvSpPr>
            <a:spLocks noChangeArrowheads="1"/>
          </p:cNvSpPr>
          <p:nvPr/>
        </p:nvSpPr>
        <p:spPr bwMode="auto">
          <a:xfrm>
            <a:off x="285720" y="1507869"/>
            <a:ext cx="8715436" cy="430887"/>
          </a:xfrm>
          <a:prstGeom prst="rect">
            <a:avLst/>
          </a:prstGeom>
          <a:noFill/>
          <a:ln w="9525">
            <a:noFill/>
            <a:miter lim="800000"/>
            <a:headEnd/>
            <a:tailEnd/>
          </a:ln>
        </p:spPr>
        <p:txBody>
          <a:bodyPr wrap="square" anchor="ctr">
            <a:spAutoFit/>
          </a:bodyPr>
          <a:lstStyle/>
          <a:p>
            <a:pPr eaLnBrk="0" hangingPunct="0">
              <a:defRPr/>
            </a:pPr>
            <a:r>
              <a:rPr lang="en-US" sz="2200" b="1" dirty="0">
                <a:latin typeface="Arial Narrow" pitchFamily="34" charset="0"/>
                <a:cs typeface="Tahoma" pitchFamily="34" charset="0"/>
              </a:rPr>
              <a:t>Economic growth has been driven by an increase in private investment…</a:t>
            </a:r>
          </a:p>
        </p:txBody>
      </p:sp>
      <p:cxnSp>
        <p:nvCxnSpPr>
          <p:cNvPr id="17" name="16 Conector recto"/>
          <p:cNvCxnSpPr/>
          <p:nvPr/>
        </p:nvCxnSpPr>
        <p:spPr>
          <a:xfrm>
            <a:off x="357158" y="1963585"/>
            <a:ext cx="7000924" cy="158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Text Box 6"/>
          <p:cNvSpPr txBox="1">
            <a:spLocks noChangeArrowheads="1"/>
          </p:cNvSpPr>
          <p:nvPr/>
        </p:nvSpPr>
        <p:spPr bwMode="auto">
          <a:xfrm>
            <a:off x="428596" y="2143116"/>
            <a:ext cx="3286148" cy="480129"/>
          </a:xfrm>
          <a:prstGeom prst="rect">
            <a:avLst/>
          </a:prstGeom>
          <a:noFill/>
          <a:ln w="9525">
            <a:noFill/>
            <a:miter lim="800000"/>
            <a:headEnd/>
            <a:tailEnd/>
          </a:ln>
        </p:spPr>
        <p:txBody>
          <a:bodyPr wrap="square" lIns="91438" tIns="45719" rIns="91438" bIns="45719">
            <a:spAutoFit/>
          </a:bodyPr>
          <a:lstStyle/>
          <a:p>
            <a:pPr>
              <a:lnSpc>
                <a:spcPct val="90000"/>
              </a:lnSpc>
              <a:spcBef>
                <a:spcPts val="0"/>
              </a:spcBef>
              <a:defRPr/>
            </a:pPr>
            <a:r>
              <a:rPr lang="en-US" sz="1400" b="1" dirty="0" smtClean="0">
                <a:latin typeface="Arial Narrow" pitchFamily="34" charset="0"/>
              </a:rPr>
              <a:t>Private Investment 2004-2016* </a:t>
            </a:r>
          </a:p>
          <a:p>
            <a:pPr>
              <a:lnSpc>
                <a:spcPct val="90000"/>
              </a:lnSpc>
              <a:spcBef>
                <a:spcPts val="0"/>
              </a:spcBef>
              <a:defRPr/>
            </a:pPr>
            <a:r>
              <a:rPr lang="en-US" sz="1400" i="1" dirty="0" smtClean="0">
                <a:latin typeface="Arial Narrow" pitchFamily="34" charset="0"/>
              </a:rPr>
              <a:t>(Variation %)</a:t>
            </a:r>
            <a:endParaRPr lang="en-US" sz="1400" i="1" dirty="0">
              <a:latin typeface="Arial Narrow" pitchFamily="34" charset="0"/>
            </a:endParaRPr>
          </a:p>
        </p:txBody>
      </p:sp>
      <p:sp>
        <p:nvSpPr>
          <p:cNvPr id="19" name="Text Box 6"/>
          <p:cNvSpPr txBox="1">
            <a:spLocks noChangeArrowheads="1"/>
          </p:cNvSpPr>
          <p:nvPr/>
        </p:nvSpPr>
        <p:spPr bwMode="auto">
          <a:xfrm>
            <a:off x="4581845" y="2143116"/>
            <a:ext cx="3286148" cy="480129"/>
          </a:xfrm>
          <a:prstGeom prst="rect">
            <a:avLst/>
          </a:prstGeom>
          <a:noFill/>
          <a:ln w="9525">
            <a:noFill/>
            <a:miter lim="800000"/>
            <a:headEnd/>
            <a:tailEnd/>
          </a:ln>
        </p:spPr>
        <p:txBody>
          <a:bodyPr wrap="square" lIns="91438" tIns="45719" rIns="91438" bIns="45719">
            <a:spAutoFit/>
          </a:bodyPr>
          <a:lstStyle/>
          <a:p>
            <a:pPr>
              <a:lnSpc>
                <a:spcPct val="90000"/>
              </a:lnSpc>
              <a:spcBef>
                <a:spcPts val="0"/>
              </a:spcBef>
              <a:defRPr/>
            </a:pPr>
            <a:r>
              <a:rPr lang="en-US" sz="1400" b="1" dirty="0" smtClean="0">
                <a:latin typeface="Arial Narrow" pitchFamily="34" charset="0"/>
              </a:rPr>
              <a:t>Private Investment 2004-2015 </a:t>
            </a:r>
          </a:p>
          <a:p>
            <a:pPr>
              <a:lnSpc>
                <a:spcPct val="90000"/>
              </a:lnSpc>
              <a:spcBef>
                <a:spcPts val="0"/>
              </a:spcBef>
              <a:defRPr/>
            </a:pPr>
            <a:r>
              <a:rPr lang="en-US" sz="1400" i="1" dirty="0" smtClean="0">
                <a:latin typeface="Arial Narrow" pitchFamily="34" charset="0"/>
              </a:rPr>
              <a:t>(US$ Billion)</a:t>
            </a:r>
            <a:endParaRPr lang="en-US" sz="1400" i="1" dirty="0">
              <a:latin typeface="Arial Narrow" pitchFamily="34" charset="0"/>
            </a:endParaRPr>
          </a:p>
        </p:txBody>
      </p:sp>
      <p:sp>
        <p:nvSpPr>
          <p:cNvPr id="20" name="Text Box 17"/>
          <p:cNvSpPr txBox="1">
            <a:spLocks noChangeArrowheads="1"/>
          </p:cNvSpPr>
          <p:nvPr/>
        </p:nvSpPr>
        <p:spPr bwMode="auto">
          <a:xfrm>
            <a:off x="142844" y="226995"/>
            <a:ext cx="4762500" cy="701675"/>
          </a:xfrm>
          <a:prstGeom prst="rect">
            <a:avLst/>
          </a:prstGeom>
          <a:noFill/>
          <a:ln w="9525" algn="ctr">
            <a:noFill/>
            <a:miter lim="800000"/>
            <a:headEnd/>
            <a:tailEnd/>
          </a:ln>
        </p:spPr>
        <p:txBody>
          <a:bodyPr anchor="ctr"/>
          <a:lstStyle/>
          <a:p>
            <a:pPr marL="273050" indent="-273050">
              <a:spcBef>
                <a:spcPct val="50000"/>
              </a:spcBef>
              <a:buFont typeface="Calibri" pitchFamily="34" charset="0"/>
              <a:buAutoNum type="arabicPeriod"/>
            </a:pPr>
            <a:r>
              <a:rPr lang="es-PE" sz="2400" b="1" dirty="0">
                <a:effectLst>
                  <a:outerShdw blurRad="38100" dist="38100" dir="2700000" algn="tl">
                    <a:srgbClr val="000000">
                      <a:alpha val="43137"/>
                    </a:srgbClr>
                  </a:outerShdw>
                </a:effectLst>
                <a:latin typeface="Arial Narrow" pitchFamily="34" charset="0"/>
                <a:cs typeface="Tahoma" pitchFamily="34" charset="0"/>
              </a:rPr>
              <a:t>MACROECONOMIC SOUNDNESS</a:t>
            </a:r>
          </a:p>
        </p:txBody>
      </p:sp>
      <p:sp>
        <p:nvSpPr>
          <p:cNvPr id="22" name="Rectangle 45"/>
          <p:cNvSpPr>
            <a:spLocks noChangeArrowheads="1"/>
          </p:cNvSpPr>
          <p:nvPr/>
        </p:nvSpPr>
        <p:spPr bwMode="auto">
          <a:xfrm>
            <a:off x="179512" y="6444044"/>
            <a:ext cx="3816424" cy="369332"/>
          </a:xfrm>
          <a:prstGeom prst="rect">
            <a:avLst/>
          </a:prstGeom>
          <a:noFill/>
          <a:ln w="9525" algn="ctr">
            <a:noFill/>
            <a:miter lim="800000"/>
            <a:headEnd/>
            <a:tailEnd/>
          </a:ln>
        </p:spPr>
        <p:txBody>
          <a:bodyPr wrap="square">
            <a:spAutoFit/>
          </a:bodyPr>
          <a:lstStyle/>
          <a:p>
            <a:r>
              <a:rPr lang="en-US" sz="900" dirty="0" smtClean="0">
                <a:latin typeface="Arial Narrow" pitchFamily="34" charset="0"/>
              </a:rPr>
              <a:t>Source</a:t>
            </a:r>
            <a:r>
              <a:rPr lang="es-PE" sz="900" dirty="0" smtClean="0">
                <a:latin typeface="Arial Narrow" pitchFamily="34" charset="0"/>
              </a:rPr>
              <a:t>: BCRP </a:t>
            </a:r>
          </a:p>
          <a:p>
            <a:r>
              <a:rPr lang="en-US" sz="900" dirty="0">
                <a:latin typeface="Arial Narrow" pitchFamily="34" charset="0"/>
              </a:rPr>
              <a:t>*  BCRP  Estimated figures (Inflation </a:t>
            </a:r>
            <a:r>
              <a:rPr lang="en-US" sz="900" dirty="0" smtClean="0">
                <a:latin typeface="Arial Narrow" pitchFamily="34" charset="0"/>
              </a:rPr>
              <a:t>report as September  2016)</a:t>
            </a:r>
            <a:endParaRPr lang="en-US" sz="900" dirty="0">
              <a:latin typeface="Arial Narrow" pitchFamily="34" charset="0"/>
            </a:endParaRPr>
          </a:p>
        </p:txBody>
      </p:sp>
      <p:graphicFrame>
        <p:nvGraphicFramePr>
          <p:cNvPr id="15" name="Chart 2"/>
          <p:cNvGraphicFramePr>
            <a:graphicFrameLocks/>
          </p:cNvGraphicFramePr>
          <p:nvPr>
            <p:extLst>
              <p:ext uri="{D42A27DB-BD31-4B8C-83A1-F6EECF244321}">
                <p14:modId xmlns:p14="http://schemas.microsoft.com/office/powerpoint/2010/main" val="1262529925"/>
              </p:ext>
            </p:extLst>
          </p:nvPr>
        </p:nvGraphicFramePr>
        <p:xfrm>
          <a:off x="4427985" y="2383180"/>
          <a:ext cx="4392488" cy="406086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4" name="1 Gráfico"/>
          <p:cNvGraphicFramePr>
            <a:graphicFrameLocks/>
          </p:cNvGraphicFramePr>
          <p:nvPr>
            <p:extLst>
              <p:ext uri="{D42A27DB-BD31-4B8C-83A1-F6EECF244321}">
                <p14:modId xmlns:p14="http://schemas.microsoft.com/office/powerpoint/2010/main" val="469069077"/>
              </p:ext>
            </p:extLst>
          </p:nvPr>
        </p:nvGraphicFramePr>
        <p:xfrm>
          <a:off x="241300" y="2730270"/>
          <a:ext cx="3851920" cy="362841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5" name="1 Gráfico"/>
          <p:cNvGraphicFramePr>
            <a:graphicFrameLocks/>
          </p:cNvGraphicFramePr>
          <p:nvPr>
            <p:extLst>
              <p:ext uri="{D42A27DB-BD31-4B8C-83A1-F6EECF244321}">
                <p14:modId xmlns:p14="http://schemas.microsoft.com/office/powerpoint/2010/main" val="3287748003"/>
              </p:ext>
            </p:extLst>
          </p:nvPr>
        </p:nvGraphicFramePr>
        <p:xfrm>
          <a:off x="4716015" y="2780928"/>
          <a:ext cx="4104457" cy="353528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70557911"/>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1 Gráfico"/>
          <p:cNvGraphicFramePr>
            <a:graphicFrameLocks/>
          </p:cNvGraphicFramePr>
          <p:nvPr>
            <p:extLst>
              <p:ext uri="{D42A27DB-BD31-4B8C-83A1-F6EECF244321}">
                <p14:modId xmlns:p14="http://schemas.microsoft.com/office/powerpoint/2010/main" val="446378857"/>
              </p:ext>
            </p:extLst>
          </p:nvPr>
        </p:nvGraphicFramePr>
        <p:xfrm>
          <a:off x="350108" y="2499231"/>
          <a:ext cx="4103243" cy="392609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5" name="6 Gráfico"/>
          <p:cNvGraphicFramePr>
            <a:graphicFrameLocks/>
          </p:cNvGraphicFramePr>
          <p:nvPr>
            <p:extLst>
              <p:ext uri="{D42A27DB-BD31-4B8C-83A1-F6EECF244321}">
                <p14:modId xmlns:p14="http://schemas.microsoft.com/office/powerpoint/2010/main" val="1141449851"/>
              </p:ext>
            </p:extLst>
          </p:nvPr>
        </p:nvGraphicFramePr>
        <p:xfrm>
          <a:off x="4787739" y="2808673"/>
          <a:ext cx="4105026" cy="3273580"/>
        </p:xfrm>
        <a:graphic>
          <a:graphicData uri="http://schemas.openxmlformats.org/drawingml/2006/chart">
            <c:chart xmlns:c="http://schemas.openxmlformats.org/drawingml/2006/chart" xmlns:r="http://schemas.openxmlformats.org/officeDocument/2006/relationships" r:id="rId4"/>
          </a:graphicData>
        </a:graphic>
      </p:graphicFrame>
      <p:sp>
        <p:nvSpPr>
          <p:cNvPr id="29699" name="Rectangle 125"/>
          <p:cNvSpPr>
            <a:spLocks noChangeArrowheads="1"/>
          </p:cNvSpPr>
          <p:nvPr/>
        </p:nvSpPr>
        <p:spPr bwMode="auto">
          <a:xfrm>
            <a:off x="8959850" y="0"/>
            <a:ext cx="184150" cy="400050"/>
          </a:xfrm>
          <a:prstGeom prst="rect">
            <a:avLst/>
          </a:prstGeom>
          <a:noFill/>
          <a:ln w="9525" algn="ctr">
            <a:noFill/>
            <a:miter lim="800000"/>
            <a:headEnd/>
            <a:tailEnd/>
          </a:ln>
        </p:spPr>
        <p:txBody>
          <a:bodyPr wrap="none" anchor="ctr">
            <a:spAutoFit/>
          </a:bodyPr>
          <a:lstStyle/>
          <a:p>
            <a:pPr algn="r"/>
            <a:endParaRPr lang="es-PE">
              <a:latin typeface="Candara" pitchFamily="34" charset="0"/>
            </a:endParaRPr>
          </a:p>
        </p:txBody>
      </p:sp>
      <p:sp>
        <p:nvSpPr>
          <p:cNvPr id="5" name="Text Box 17"/>
          <p:cNvSpPr txBox="1">
            <a:spLocks noChangeArrowheads="1"/>
          </p:cNvSpPr>
          <p:nvPr/>
        </p:nvSpPr>
        <p:spPr bwMode="auto">
          <a:xfrm>
            <a:off x="241300" y="252413"/>
            <a:ext cx="4618038" cy="701675"/>
          </a:xfrm>
          <a:prstGeom prst="rect">
            <a:avLst/>
          </a:prstGeom>
          <a:noFill/>
          <a:ln w="9525" algn="ctr">
            <a:noFill/>
            <a:miter lim="800000"/>
            <a:headEnd/>
            <a:tailEnd/>
          </a:ln>
        </p:spPr>
        <p:txBody>
          <a:bodyPr anchor="ctr"/>
          <a:lstStyle/>
          <a:p>
            <a:pPr marL="514350" indent="-514350">
              <a:spcBef>
                <a:spcPct val="50000"/>
              </a:spcBef>
            </a:pPr>
            <a:r>
              <a:rPr lang="es-PE" sz="2400" b="1" smtClean="0">
                <a:solidFill>
                  <a:schemeClr val="bg1"/>
                </a:solidFill>
                <a:latin typeface="Calibri" pitchFamily="34" charset="0"/>
                <a:cs typeface="Tahoma" pitchFamily="34" charset="0"/>
              </a:rPr>
              <a:t>ESTABILIDAD MACROECONÓMICA</a:t>
            </a:r>
            <a:r>
              <a:rPr lang="es-PE" sz="3000" b="1" smtClean="0">
                <a:solidFill>
                  <a:schemeClr val="bg1"/>
                </a:solidFill>
                <a:latin typeface="Calibri" pitchFamily="34" charset="0"/>
                <a:cs typeface="Tahoma" pitchFamily="34" charset="0"/>
              </a:rPr>
              <a:t> </a:t>
            </a:r>
            <a:endParaRPr lang="es-PE" sz="3000" b="1">
              <a:solidFill>
                <a:schemeClr val="bg1"/>
              </a:solidFill>
              <a:latin typeface="Calibri" pitchFamily="34" charset="0"/>
              <a:cs typeface="Tahoma" pitchFamily="34" charset="0"/>
            </a:endParaRPr>
          </a:p>
        </p:txBody>
      </p:sp>
      <p:sp>
        <p:nvSpPr>
          <p:cNvPr id="14" name="Text Box 17"/>
          <p:cNvSpPr txBox="1">
            <a:spLocks noChangeArrowheads="1"/>
          </p:cNvSpPr>
          <p:nvPr/>
        </p:nvSpPr>
        <p:spPr bwMode="auto">
          <a:xfrm>
            <a:off x="241300" y="252413"/>
            <a:ext cx="4835525" cy="701675"/>
          </a:xfrm>
          <a:prstGeom prst="rect">
            <a:avLst/>
          </a:prstGeom>
          <a:noFill/>
          <a:ln w="9525" algn="ctr">
            <a:noFill/>
            <a:miter lim="800000"/>
            <a:headEnd/>
            <a:tailEnd/>
          </a:ln>
        </p:spPr>
        <p:txBody>
          <a:bodyPr anchor="ctr"/>
          <a:lstStyle/>
          <a:p>
            <a:pPr marL="514350" indent="-514350">
              <a:spcBef>
                <a:spcPct val="50000"/>
              </a:spcBef>
              <a:buFont typeface="Calibri" pitchFamily="34" charset="0"/>
              <a:buAutoNum type="arabicPeriod"/>
            </a:pPr>
            <a:r>
              <a:rPr lang="es-PE" sz="2400" b="1" smtClean="0">
                <a:solidFill>
                  <a:schemeClr val="bg1"/>
                </a:solidFill>
                <a:latin typeface="Calibri" pitchFamily="34" charset="0"/>
                <a:cs typeface="Tahoma" pitchFamily="34" charset="0"/>
              </a:rPr>
              <a:t>MACROECONOMIC STABILITY</a:t>
            </a:r>
            <a:endParaRPr lang="es-PE" sz="2400" b="1">
              <a:solidFill>
                <a:schemeClr val="bg1"/>
              </a:solidFill>
              <a:latin typeface="Calibri" pitchFamily="34" charset="0"/>
              <a:cs typeface="Tahoma" pitchFamily="34" charset="0"/>
            </a:endParaRPr>
          </a:p>
        </p:txBody>
      </p:sp>
      <p:sp>
        <p:nvSpPr>
          <p:cNvPr id="16" name="Rectangle 83"/>
          <p:cNvSpPr>
            <a:spLocks noChangeArrowheads="1"/>
          </p:cNvSpPr>
          <p:nvPr/>
        </p:nvSpPr>
        <p:spPr bwMode="auto">
          <a:xfrm>
            <a:off x="285720" y="1500174"/>
            <a:ext cx="8715436" cy="446276"/>
          </a:xfrm>
          <a:prstGeom prst="rect">
            <a:avLst/>
          </a:prstGeom>
          <a:noFill/>
          <a:ln w="9525">
            <a:noFill/>
            <a:miter lim="800000"/>
            <a:headEnd/>
            <a:tailEnd/>
          </a:ln>
        </p:spPr>
        <p:txBody>
          <a:bodyPr wrap="square" anchor="ctr">
            <a:spAutoFit/>
          </a:bodyPr>
          <a:lstStyle/>
          <a:p>
            <a:pPr eaLnBrk="0" hangingPunct="0">
              <a:defRPr/>
            </a:pPr>
            <a:r>
              <a:rPr lang="es-PE" sz="2200" b="1" dirty="0" smtClean="0">
                <a:latin typeface="Arial Narrow" pitchFamily="34" charset="0"/>
                <a:cs typeface="Tahoma" pitchFamily="34" charset="0"/>
              </a:rPr>
              <a:t>… </a:t>
            </a:r>
            <a:r>
              <a:rPr lang="en-US" sz="2200" b="1" dirty="0">
                <a:latin typeface="Arial Narrow" pitchFamily="34" charset="0"/>
                <a:cs typeface="Tahoma" pitchFamily="34" charset="0"/>
              </a:rPr>
              <a:t>which today represents almost 20% of GDP </a:t>
            </a:r>
            <a:r>
              <a:rPr lang="es-PE" sz="2200" b="1" dirty="0" smtClean="0">
                <a:latin typeface="Arial Narrow" pitchFamily="34" charset="0"/>
                <a:cs typeface="Tahoma" pitchFamily="34" charset="0"/>
              </a:rPr>
              <a:t>…</a:t>
            </a:r>
            <a:endParaRPr lang="es-PE" sz="2200" b="1" dirty="0">
              <a:latin typeface="Arial Narrow" pitchFamily="34" charset="0"/>
              <a:cs typeface="Tahoma" pitchFamily="34" charset="0"/>
            </a:endParaRPr>
          </a:p>
        </p:txBody>
      </p:sp>
      <p:cxnSp>
        <p:nvCxnSpPr>
          <p:cNvPr id="17" name="16 Conector recto"/>
          <p:cNvCxnSpPr/>
          <p:nvPr/>
        </p:nvCxnSpPr>
        <p:spPr>
          <a:xfrm>
            <a:off x="357158" y="1963585"/>
            <a:ext cx="7000924" cy="158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Text Box 6"/>
          <p:cNvSpPr txBox="1">
            <a:spLocks noChangeArrowheads="1"/>
          </p:cNvSpPr>
          <p:nvPr/>
        </p:nvSpPr>
        <p:spPr bwMode="auto">
          <a:xfrm>
            <a:off x="277740" y="2143116"/>
            <a:ext cx="3286148" cy="480129"/>
          </a:xfrm>
          <a:prstGeom prst="rect">
            <a:avLst/>
          </a:prstGeom>
          <a:noFill/>
          <a:ln w="9525">
            <a:noFill/>
            <a:miter lim="800000"/>
            <a:headEnd/>
            <a:tailEnd/>
          </a:ln>
        </p:spPr>
        <p:txBody>
          <a:bodyPr wrap="square" lIns="91438" tIns="45719" rIns="91438" bIns="45719">
            <a:spAutoFit/>
          </a:bodyPr>
          <a:lstStyle/>
          <a:p>
            <a:pPr>
              <a:lnSpc>
                <a:spcPct val="90000"/>
              </a:lnSpc>
              <a:spcBef>
                <a:spcPts val="0"/>
              </a:spcBef>
              <a:defRPr/>
            </a:pPr>
            <a:r>
              <a:rPr lang="en-US" sz="1400" b="1" dirty="0" smtClean="0">
                <a:latin typeface="Arial Narrow" pitchFamily="34" charset="0"/>
              </a:rPr>
              <a:t>Private Investment 2004-2016* </a:t>
            </a:r>
          </a:p>
          <a:p>
            <a:pPr>
              <a:lnSpc>
                <a:spcPct val="90000"/>
              </a:lnSpc>
              <a:spcBef>
                <a:spcPts val="0"/>
              </a:spcBef>
              <a:defRPr/>
            </a:pPr>
            <a:r>
              <a:rPr lang="en-US" sz="1400" i="1" dirty="0" smtClean="0">
                <a:latin typeface="Arial Narrow" pitchFamily="34" charset="0"/>
              </a:rPr>
              <a:t>(% of GDP)</a:t>
            </a:r>
            <a:endParaRPr lang="en-US" sz="1400" i="1" dirty="0">
              <a:latin typeface="Arial Narrow" pitchFamily="34" charset="0"/>
            </a:endParaRPr>
          </a:p>
        </p:txBody>
      </p:sp>
      <p:sp>
        <p:nvSpPr>
          <p:cNvPr id="20" name="Text Box 17"/>
          <p:cNvSpPr txBox="1">
            <a:spLocks noChangeArrowheads="1"/>
          </p:cNvSpPr>
          <p:nvPr/>
        </p:nvSpPr>
        <p:spPr bwMode="auto">
          <a:xfrm>
            <a:off x="142844" y="226995"/>
            <a:ext cx="4762500" cy="701675"/>
          </a:xfrm>
          <a:prstGeom prst="rect">
            <a:avLst/>
          </a:prstGeom>
          <a:noFill/>
          <a:ln w="9525" algn="ctr">
            <a:noFill/>
            <a:miter lim="800000"/>
            <a:headEnd/>
            <a:tailEnd/>
          </a:ln>
        </p:spPr>
        <p:txBody>
          <a:bodyPr anchor="ctr"/>
          <a:lstStyle/>
          <a:p>
            <a:pPr marL="273050" indent="-273050">
              <a:spcBef>
                <a:spcPct val="50000"/>
              </a:spcBef>
              <a:buFont typeface="Calibri" pitchFamily="34" charset="0"/>
              <a:buAutoNum type="arabicPeriod"/>
            </a:pPr>
            <a:r>
              <a:rPr lang="es-PE" sz="2400" b="1" dirty="0">
                <a:effectLst>
                  <a:outerShdw blurRad="38100" dist="38100" dir="2700000" algn="tl">
                    <a:srgbClr val="000000">
                      <a:alpha val="43137"/>
                    </a:srgbClr>
                  </a:outerShdw>
                </a:effectLst>
                <a:latin typeface="Arial Narrow" pitchFamily="34" charset="0"/>
                <a:cs typeface="Tahoma" pitchFamily="34" charset="0"/>
              </a:rPr>
              <a:t>MACROECONOMIC SOUNDNESS</a:t>
            </a:r>
          </a:p>
        </p:txBody>
      </p:sp>
      <p:sp>
        <p:nvSpPr>
          <p:cNvPr id="34" name="Text Box 6"/>
          <p:cNvSpPr txBox="1">
            <a:spLocks noChangeArrowheads="1"/>
          </p:cNvSpPr>
          <p:nvPr/>
        </p:nvSpPr>
        <p:spPr bwMode="auto">
          <a:xfrm>
            <a:off x="4860032" y="2132856"/>
            <a:ext cx="3960440" cy="480129"/>
          </a:xfrm>
          <a:prstGeom prst="rect">
            <a:avLst/>
          </a:prstGeom>
          <a:noFill/>
          <a:ln w="9525">
            <a:noFill/>
            <a:miter lim="800000"/>
            <a:headEnd/>
            <a:tailEnd/>
          </a:ln>
        </p:spPr>
        <p:txBody>
          <a:bodyPr wrap="square" lIns="91438" tIns="45719" rIns="91438" bIns="45719">
            <a:spAutoFit/>
          </a:bodyPr>
          <a:lstStyle/>
          <a:p>
            <a:pPr>
              <a:lnSpc>
                <a:spcPct val="90000"/>
              </a:lnSpc>
              <a:spcBef>
                <a:spcPts val="0"/>
              </a:spcBef>
              <a:defRPr/>
            </a:pPr>
            <a:r>
              <a:rPr lang="en-US" sz="1400" b="1" dirty="0">
                <a:latin typeface="Arial Narrow" pitchFamily="34" charset="0"/>
              </a:rPr>
              <a:t>Total investment – LATAM </a:t>
            </a:r>
            <a:r>
              <a:rPr lang="en-US" sz="1400" b="1" dirty="0" smtClean="0">
                <a:latin typeface="Arial Narrow" pitchFamily="34" charset="0"/>
              </a:rPr>
              <a:t>2015</a:t>
            </a:r>
            <a:endParaRPr lang="en-US" sz="1400" b="1" dirty="0">
              <a:latin typeface="Arial Narrow" pitchFamily="34" charset="0"/>
            </a:endParaRPr>
          </a:p>
          <a:p>
            <a:pPr>
              <a:lnSpc>
                <a:spcPct val="90000"/>
              </a:lnSpc>
              <a:spcBef>
                <a:spcPts val="0"/>
              </a:spcBef>
              <a:defRPr/>
            </a:pPr>
            <a:r>
              <a:rPr lang="en-US" sz="1400" i="1" dirty="0" smtClean="0">
                <a:latin typeface="Arial Narrow" pitchFamily="34" charset="0"/>
              </a:rPr>
              <a:t>(% of GDP</a:t>
            </a:r>
            <a:r>
              <a:rPr lang="en-US" sz="1400" i="1" dirty="0">
                <a:latin typeface="Arial Narrow" pitchFamily="34" charset="0"/>
              </a:rPr>
              <a:t>)</a:t>
            </a:r>
          </a:p>
        </p:txBody>
      </p:sp>
      <p:sp>
        <p:nvSpPr>
          <p:cNvPr id="48" name="Rectangle 45"/>
          <p:cNvSpPr>
            <a:spLocks noChangeArrowheads="1"/>
          </p:cNvSpPr>
          <p:nvPr/>
        </p:nvSpPr>
        <p:spPr bwMode="auto">
          <a:xfrm>
            <a:off x="5201717" y="6419781"/>
            <a:ext cx="3402731" cy="230832"/>
          </a:xfrm>
          <a:prstGeom prst="rect">
            <a:avLst/>
          </a:prstGeom>
          <a:noFill/>
          <a:ln w="9525" algn="ctr">
            <a:noFill/>
            <a:miter lim="800000"/>
            <a:headEnd/>
            <a:tailEnd/>
          </a:ln>
        </p:spPr>
        <p:txBody>
          <a:bodyPr wrap="square">
            <a:spAutoFit/>
          </a:bodyPr>
          <a:lstStyle/>
          <a:p>
            <a:r>
              <a:rPr lang="en-US" sz="900" dirty="0">
                <a:latin typeface="Arial Narrow" pitchFamily="34" charset="0"/>
              </a:rPr>
              <a:t>Source: International Monetary Fund and </a:t>
            </a:r>
            <a:r>
              <a:rPr lang="en-US" sz="900" dirty="0" smtClean="0">
                <a:latin typeface="Arial Narrow" pitchFamily="34" charset="0"/>
              </a:rPr>
              <a:t>figures of Central </a:t>
            </a:r>
            <a:r>
              <a:rPr lang="en-US" sz="900" dirty="0">
                <a:latin typeface="Arial Narrow" pitchFamily="34" charset="0"/>
              </a:rPr>
              <a:t>Reserve Bank </a:t>
            </a:r>
            <a:endParaRPr lang="en-US" sz="900" dirty="0" smtClean="0">
              <a:latin typeface="Arial Narrow" pitchFamily="34" charset="0"/>
            </a:endParaRPr>
          </a:p>
        </p:txBody>
      </p:sp>
      <p:sp>
        <p:nvSpPr>
          <p:cNvPr id="26" name="Rectangle 45"/>
          <p:cNvSpPr>
            <a:spLocks noChangeArrowheads="1"/>
          </p:cNvSpPr>
          <p:nvPr/>
        </p:nvSpPr>
        <p:spPr bwMode="auto">
          <a:xfrm>
            <a:off x="179512" y="6444044"/>
            <a:ext cx="4500594" cy="369332"/>
          </a:xfrm>
          <a:prstGeom prst="rect">
            <a:avLst/>
          </a:prstGeom>
          <a:noFill/>
          <a:ln w="9525" algn="ctr">
            <a:noFill/>
            <a:miter lim="800000"/>
            <a:headEnd/>
            <a:tailEnd/>
          </a:ln>
        </p:spPr>
        <p:txBody>
          <a:bodyPr wrap="square">
            <a:spAutoFit/>
          </a:bodyPr>
          <a:lstStyle/>
          <a:p>
            <a:r>
              <a:rPr lang="en-US" sz="900" dirty="0">
                <a:latin typeface="Arial Narrow" pitchFamily="34" charset="0"/>
              </a:rPr>
              <a:t>Source: Central Reserve Bank of Peru</a:t>
            </a:r>
          </a:p>
          <a:p>
            <a:r>
              <a:rPr lang="en-US" sz="900" dirty="0">
                <a:latin typeface="Arial Narrow" pitchFamily="34" charset="0"/>
              </a:rPr>
              <a:t>* Estimated figures of BCRP (Inflation report as of </a:t>
            </a:r>
            <a:r>
              <a:rPr lang="en-US" sz="900" dirty="0" smtClean="0">
                <a:latin typeface="Arial Narrow" pitchFamily="34" charset="0"/>
              </a:rPr>
              <a:t>September 2016)</a:t>
            </a:r>
            <a:endParaRPr lang="en-US" sz="900" dirty="0">
              <a:latin typeface="Arial Narrow" pitchFamily="34" charset="0"/>
            </a:endParaRPr>
          </a:p>
        </p:txBody>
      </p:sp>
      <p:sp>
        <p:nvSpPr>
          <p:cNvPr id="2" name="1 Rectángulo"/>
          <p:cNvSpPr/>
          <p:nvPr/>
        </p:nvSpPr>
        <p:spPr>
          <a:xfrm>
            <a:off x="5508104" y="5805264"/>
            <a:ext cx="72008" cy="720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3" name="Rectángulo 2"/>
          <p:cNvSpPr/>
          <p:nvPr/>
        </p:nvSpPr>
        <p:spPr>
          <a:xfrm>
            <a:off x="2627784" y="6125376"/>
            <a:ext cx="1008112" cy="1833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800" dirty="0" smtClean="0">
                <a:solidFill>
                  <a:schemeClr val="tx1"/>
                </a:solidFill>
              </a:rPr>
              <a:t>Public Investment </a:t>
            </a:r>
            <a:endParaRPr lang="en-US" sz="800" dirty="0">
              <a:solidFill>
                <a:schemeClr val="tx1"/>
              </a:solidFill>
            </a:endParaRPr>
          </a:p>
        </p:txBody>
      </p:sp>
      <p:sp>
        <p:nvSpPr>
          <p:cNvPr id="23" name="Rectángulo 22"/>
          <p:cNvSpPr/>
          <p:nvPr/>
        </p:nvSpPr>
        <p:spPr>
          <a:xfrm>
            <a:off x="1432017" y="6125376"/>
            <a:ext cx="1008111" cy="1937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800" dirty="0" smtClean="0">
                <a:solidFill>
                  <a:schemeClr val="tx1"/>
                </a:solidFill>
              </a:rPr>
              <a:t>Private Investment </a:t>
            </a:r>
            <a:endParaRPr lang="en-US" sz="800" dirty="0">
              <a:solidFill>
                <a:schemeClr val="tx1"/>
              </a:solidFill>
            </a:endParaRPr>
          </a:p>
        </p:txBody>
      </p:sp>
      <p:sp>
        <p:nvSpPr>
          <p:cNvPr id="24" name="Rectángulo 23"/>
          <p:cNvSpPr/>
          <p:nvPr/>
        </p:nvSpPr>
        <p:spPr>
          <a:xfrm>
            <a:off x="4994018" y="5794221"/>
            <a:ext cx="3692468"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tx1"/>
                </a:solidFill>
              </a:rPr>
              <a:t>Colombia </a:t>
            </a:r>
            <a:r>
              <a:rPr lang="en-US" sz="1200" dirty="0" smtClean="0">
                <a:solidFill>
                  <a:schemeClr val="tx1"/>
                </a:solidFill>
              </a:rPr>
              <a:t>     Peru               Chile           Mexico          Brazil  </a:t>
            </a:r>
            <a:endParaRPr lang="en-US" sz="1200" dirty="0">
              <a:solidFill>
                <a:schemeClr val="tx1"/>
              </a:solidFill>
            </a:endParaRPr>
          </a:p>
        </p:txBody>
      </p:sp>
    </p:spTree>
    <p:extLst>
      <p:ext uri="{BB962C8B-B14F-4D97-AF65-F5344CB8AC3E}">
        <p14:creationId xmlns:p14="http://schemas.microsoft.com/office/powerpoint/2010/main" val="32130383"/>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7"/>
          <p:cNvSpPr txBox="1">
            <a:spLocks noChangeArrowheads="1"/>
          </p:cNvSpPr>
          <p:nvPr/>
        </p:nvSpPr>
        <p:spPr bwMode="auto">
          <a:xfrm>
            <a:off x="241300" y="252413"/>
            <a:ext cx="4618038" cy="701675"/>
          </a:xfrm>
          <a:prstGeom prst="rect">
            <a:avLst/>
          </a:prstGeom>
          <a:noFill/>
          <a:ln w="9525" algn="ctr">
            <a:noFill/>
            <a:miter lim="800000"/>
            <a:headEnd/>
            <a:tailEnd/>
          </a:ln>
        </p:spPr>
        <p:txBody>
          <a:bodyPr anchor="ctr"/>
          <a:lstStyle/>
          <a:p>
            <a:pPr marL="514350" indent="-514350">
              <a:spcBef>
                <a:spcPct val="50000"/>
              </a:spcBef>
            </a:pPr>
            <a:r>
              <a:rPr lang="es-PE" sz="2400" b="1" smtClean="0">
                <a:solidFill>
                  <a:schemeClr val="bg1"/>
                </a:solidFill>
                <a:latin typeface="Calibri" pitchFamily="34" charset="0"/>
                <a:cs typeface="Tahoma" pitchFamily="34" charset="0"/>
              </a:rPr>
              <a:t>ESTABILIDAD MACROECONÓMICA</a:t>
            </a:r>
            <a:r>
              <a:rPr lang="es-PE" sz="3000" b="1" smtClean="0">
                <a:solidFill>
                  <a:schemeClr val="bg1"/>
                </a:solidFill>
                <a:latin typeface="Calibri" pitchFamily="34" charset="0"/>
                <a:cs typeface="Tahoma" pitchFamily="34" charset="0"/>
              </a:rPr>
              <a:t> </a:t>
            </a:r>
            <a:endParaRPr lang="es-PE" sz="3000" b="1">
              <a:solidFill>
                <a:schemeClr val="bg1"/>
              </a:solidFill>
              <a:latin typeface="Calibri" pitchFamily="34" charset="0"/>
              <a:cs typeface="Tahoma" pitchFamily="34" charset="0"/>
            </a:endParaRPr>
          </a:p>
        </p:txBody>
      </p:sp>
      <p:sp>
        <p:nvSpPr>
          <p:cNvPr id="5" name="Text Box 17"/>
          <p:cNvSpPr txBox="1">
            <a:spLocks noChangeArrowheads="1"/>
          </p:cNvSpPr>
          <p:nvPr/>
        </p:nvSpPr>
        <p:spPr bwMode="auto">
          <a:xfrm>
            <a:off x="241300" y="252413"/>
            <a:ext cx="4835525" cy="701675"/>
          </a:xfrm>
          <a:prstGeom prst="rect">
            <a:avLst/>
          </a:prstGeom>
          <a:noFill/>
          <a:ln w="9525" algn="ctr">
            <a:noFill/>
            <a:miter lim="800000"/>
            <a:headEnd/>
            <a:tailEnd/>
          </a:ln>
        </p:spPr>
        <p:txBody>
          <a:bodyPr anchor="ctr"/>
          <a:lstStyle/>
          <a:p>
            <a:pPr marL="514350" indent="-514350">
              <a:spcBef>
                <a:spcPct val="50000"/>
              </a:spcBef>
              <a:buFont typeface="Calibri" pitchFamily="34" charset="0"/>
              <a:buAutoNum type="arabicPeriod"/>
            </a:pPr>
            <a:r>
              <a:rPr lang="es-PE" sz="2400" b="1" smtClean="0">
                <a:solidFill>
                  <a:schemeClr val="bg1"/>
                </a:solidFill>
                <a:latin typeface="Calibri" pitchFamily="34" charset="0"/>
                <a:cs typeface="Tahoma" pitchFamily="34" charset="0"/>
              </a:rPr>
              <a:t>MACROECONOMIC STABILITY</a:t>
            </a:r>
            <a:endParaRPr lang="es-PE" sz="2400" b="1">
              <a:solidFill>
                <a:schemeClr val="bg1"/>
              </a:solidFill>
              <a:latin typeface="Calibri" pitchFamily="34" charset="0"/>
              <a:cs typeface="Tahoma" pitchFamily="34" charset="0"/>
            </a:endParaRPr>
          </a:p>
        </p:txBody>
      </p:sp>
      <p:sp>
        <p:nvSpPr>
          <p:cNvPr id="6" name="Rectangle 83"/>
          <p:cNvSpPr>
            <a:spLocks noChangeArrowheads="1"/>
          </p:cNvSpPr>
          <p:nvPr/>
        </p:nvSpPr>
        <p:spPr bwMode="auto">
          <a:xfrm>
            <a:off x="285720" y="1500174"/>
            <a:ext cx="8715436" cy="446276"/>
          </a:xfrm>
          <a:prstGeom prst="rect">
            <a:avLst/>
          </a:prstGeom>
          <a:noFill/>
          <a:ln w="9525">
            <a:noFill/>
            <a:miter lim="800000"/>
            <a:headEnd/>
            <a:tailEnd/>
          </a:ln>
        </p:spPr>
        <p:txBody>
          <a:bodyPr wrap="square" anchor="ctr">
            <a:spAutoFit/>
          </a:bodyPr>
          <a:lstStyle/>
          <a:p>
            <a:pPr eaLnBrk="0" hangingPunct="0">
              <a:defRPr/>
            </a:pPr>
            <a:r>
              <a:rPr lang="en-US" sz="2200" b="1" dirty="0" smtClean="0">
                <a:latin typeface="Arial Narrow" pitchFamily="34" charset="0"/>
                <a:cs typeface="Tahoma" pitchFamily="34" charset="0"/>
              </a:rPr>
              <a:t>Investment announcements</a:t>
            </a:r>
            <a:endParaRPr lang="en-US" sz="2200" b="1" dirty="0">
              <a:latin typeface="Arial Narrow" pitchFamily="34" charset="0"/>
              <a:cs typeface="Tahoma" pitchFamily="34" charset="0"/>
            </a:endParaRPr>
          </a:p>
        </p:txBody>
      </p:sp>
      <p:cxnSp>
        <p:nvCxnSpPr>
          <p:cNvPr id="7" name="6 Conector recto"/>
          <p:cNvCxnSpPr/>
          <p:nvPr/>
        </p:nvCxnSpPr>
        <p:spPr>
          <a:xfrm>
            <a:off x="357158" y="1963585"/>
            <a:ext cx="7000924" cy="158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Text Box 17"/>
          <p:cNvSpPr txBox="1">
            <a:spLocks noChangeArrowheads="1"/>
          </p:cNvSpPr>
          <p:nvPr/>
        </p:nvSpPr>
        <p:spPr bwMode="auto">
          <a:xfrm>
            <a:off x="142844" y="226995"/>
            <a:ext cx="4762500" cy="701675"/>
          </a:xfrm>
          <a:prstGeom prst="rect">
            <a:avLst/>
          </a:prstGeom>
          <a:noFill/>
          <a:ln w="9525" algn="ctr">
            <a:noFill/>
            <a:miter lim="800000"/>
            <a:headEnd/>
            <a:tailEnd/>
          </a:ln>
        </p:spPr>
        <p:txBody>
          <a:bodyPr anchor="ctr"/>
          <a:lstStyle/>
          <a:p>
            <a:pPr marL="273050" indent="-273050">
              <a:spcBef>
                <a:spcPct val="50000"/>
              </a:spcBef>
              <a:buFont typeface="Calibri" pitchFamily="34" charset="0"/>
              <a:buAutoNum type="arabicPeriod"/>
            </a:pPr>
            <a:r>
              <a:rPr lang="es-PE" sz="2400" b="1" dirty="0">
                <a:effectLst>
                  <a:outerShdw blurRad="38100" dist="38100" dir="2700000" algn="tl">
                    <a:srgbClr val="000000">
                      <a:alpha val="43137"/>
                    </a:srgbClr>
                  </a:outerShdw>
                </a:effectLst>
                <a:latin typeface="Arial Narrow" pitchFamily="34" charset="0"/>
                <a:cs typeface="Tahoma" pitchFamily="34" charset="0"/>
              </a:rPr>
              <a:t>MACROECONOMIC SOUNDNESS</a:t>
            </a:r>
          </a:p>
        </p:txBody>
      </p:sp>
      <p:sp>
        <p:nvSpPr>
          <p:cNvPr id="3" name="2 CuadroTexto"/>
          <p:cNvSpPr txBox="1"/>
          <p:nvPr/>
        </p:nvSpPr>
        <p:spPr>
          <a:xfrm>
            <a:off x="1979712" y="2196451"/>
            <a:ext cx="4248472" cy="523220"/>
          </a:xfrm>
          <a:prstGeom prst="rect">
            <a:avLst/>
          </a:prstGeom>
          <a:noFill/>
        </p:spPr>
        <p:txBody>
          <a:bodyPr wrap="square" rtlCol="0">
            <a:spAutoFit/>
          </a:bodyPr>
          <a:lstStyle/>
          <a:p>
            <a:pPr algn="ctr"/>
            <a:r>
              <a:rPr lang="en-US" sz="1400" b="1" dirty="0">
                <a:latin typeface="Arial Narrow" pitchFamily="34" charset="0"/>
              </a:rPr>
              <a:t>Announcement of  Private Investment projects </a:t>
            </a:r>
            <a:r>
              <a:rPr lang="en-US" sz="1400" b="1" dirty="0" smtClean="0">
                <a:latin typeface="Arial Narrow" pitchFamily="34" charset="0"/>
              </a:rPr>
              <a:t>2016 - 2018</a:t>
            </a:r>
            <a:endParaRPr lang="en-US" sz="1400" b="1" dirty="0">
              <a:latin typeface="Arial Narrow" pitchFamily="34" charset="0"/>
            </a:endParaRPr>
          </a:p>
          <a:p>
            <a:pPr algn="ctr"/>
            <a:r>
              <a:rPr lang="en-US" sz="1400" b="1" dirty="0">
                <a:latin typeface="Arial Narrow" pitchFamily="34" charset="0"/>
              </a:rPr>
              <a:t> (US$ million )</a:t>
            </a:r>
          </a:p>
        </p:txBody>
      </p:sp>
      <p:sp>
        <p:nvSpPr>
          <p:cNvPr id="10" name="Rectangle 45"/>
          <p:cNvSpPr>
            <a:spLocks noChangeArrowheads="1"/>
          </p:cNvSpPr>
          <p:nvPr/>
        </p:nvSpPr>
        <p:spPr bwMode="auto">
          <a:xfrm>
            <a:off x="179512" y="6444044"/>
            <a:ext cx="4500594" cy="230832"/>
          </a:xfrm>
          <a:prstGeom prst="rect">
            <a:avLst/>
          </a:prstGeom>
          <a:noFill/>
          <a:ln w="9525" algn="ctr">
            <a:noFill/>
            <a:miter lim="800000"/>
            <a:headEnd/>
            <a:tailEnd/>
          </a:ln>
        </p:spPr>
        <p:txBody>
          <a:bodyPr wrap="square">
            <a:spAutoFit/>
          </a:bodyPr>
          <a:lstStyle/>
          <a:p>
            <a:r>
              <a:rPr lang="en-US" sz="900" dirty="0" smtClean="0">
                <a:latin typeface="Arial Narrow" pitchFamily="34" charset="0"/>
              </a:rPr>
              <a:t>Source: BCRP  Inflation report,  September 2016)</a:t>
            </a:r>
            <a:endParaRPr lang="en-US" sz="900" dirty="0">
              <a:latin typeface="Arial Narrow" pitchFamily="34" charset="0"/>
            </a:endParaRPr>
          </a:p>
        </p:txBody>
      </p:sp>
      <p:graphicFrame>
        <p:nvGraphicFramePr>
          <p:cNvPr id="9" name="8 Tabla"/>
          <p:cNvGraphicFramePr>
            <a:graphicFrameLocks noGrp="1"/>
          </p:cNvGraphicFramePr>
          <p:nvPr>
            <p:extLst>
              <p:ext uri="{D42A27DB-BD31-4B8C-83A1-F6EECF244321}">
                <p14:modId xmlns:p14="http://schemas.microsoft.com/office/powerpoint/2010/main" val="3938987174"/>
              </p:ext>
            </p:extLst>
          </p:nvPr>
        </p:nvGraphicFramePr>
        <p:xfrm>
          <a:off x="2123728" y="2934553"/>
          <a:ext cx="3744416" cy="2943327"/>
        </p:xfrm>
        <a:graphic>
          <a:graphicData uri="http://schemas.openxmlformats.org/drawingml/2006/table">
            <a:tbl>
              <a:tblPr firstRow="1" bandRow="1">
                <a:tableStyleId>{21E4AEA4-8DFA-4A89-87EB-49C32662AFE0}</a:tableStyleId>
              </a:tblPr>
              <a:tblGrid>
                <a:gridCol w="2295600"/>
                <a:gridCol w="1448816"/>
              </a:tblGrid>
              <a:tr h="360040">
                <a:tc>
                  <a:txBody>
                    <a:bodyPr/>
                    <a:lstStyle/>
                    <a:p>
                      <a:pPr algn="l" fontAlgn="b"/>
                      <a:endParaRPr lang="es-PE" sz="1400" b="0" i="0" u="none" strike="noStrike" dirty="0">
                        <a:solidFill>
                          <a:schemeClr val="bg1"/>
                        </a:solidFill>
                        <a:effectLst/>
                        <a:latin typeface="Arial Narrow"/>
                      </a:endParaRPr>
                    </a:p>
                  </a:txBody>
                  <a:tcPr marL="0" marR="0" marT="0" marB="0" anchor="ctr"/>
                </a:tc>
                <a:tc>
                  <a:txBody>
                    <a:bodyPr/>
                    <a:lstStyle/>
                    <a:p>
                      <a:pPr marL="0" algn="ctr" defTabSz="914400" rtl="0" eaLnBrk="1" fontAlgn="b" latinLnBrk="0" hangingPunct="1"/>
                      <a:r>
                        <a:rPr lang="es-PE" sz="1400" b="1" i="0" u="none" strike="noStrike" kern="1200" dirty="0" smtClean="0">
                          <a:solidFill>
                            <a:schemeClr val="bg1"/>
                          </a:solidFill>
                          <a:effectLst/>
                          <a:latin typeface="Arial Narrow"/>
                          <a:ea typeface="+mn-ea"/>
                          <a:cs typeface="+mn-cs"/>
                        </a:rPr>
                        <a:t>Total</a:t>
                      </a:r>
                      <a:r>
                        <a:rPr lang="es-PE" sz="1400" b="1" i="0" u="none" strike="noStrike" kern="1200" baseline="0" dirty="0" smtClean="0">
                          <a:solidFill>
                            <a:schemeClr val="bg1"/>
                          </a:solidFill>
                          <a:effectLst/>
                          <a:latin typeface="Arial Narrow"/>
                          <a:ea typeface="+mn-ea"/>
                          <a:cs typeface="+mn-cs"/>
                        </a:rPr>
                        <a:t> </a:t>
                      </a:r>
                      <a:r>
                        <a:rPr lang="es-PE" sz="1400" b="1" i="0" u="none" strike="noStrike" kern="1200" baseline="0" dirty="0" err="1" smtClean="0">
                          <a:solidFill>
                            <a:schemeClr val="bg1"/>
                          </a:solidFill>
                          <a:effectLst/>
                          <a:latin typeface="Arial Narrow"/>
                          <a:ea typeface="+mn-ea"/>
                          <a:cs typeface="+mn-cs"/>
                        </a:rPr>
                        <a:t>Investment</a:t>
                      </a:r>
                      <a:endParaRPr lang="es-PE" sz="1400" b="1" i="0" u="none" strike="noStrike" kern="1200" dirty="0">
                        <a:solidFill>
                          <a:schemeClr val="bg1"/>
                        </a:solidFill>
                        <a:effectLst/>
                        <a:latin typeface="Arial Narrow"/>
                        <a:ea typeface="+mn-ea"/>
                        <a:cs typeface="+mn-cs"/>
                      </a:endParaRPr>
                    </a:p>
                  </a:txBody>
                  <a:tcPr marL="0" marR="0" marT="0" marB="0" anchor="ctr"/>
                </a:tc>
              </a:tr>
              <a:tr h="369041">
                <a:tc>
                  <a:txBody>
                    <a:bodyPr/>
                    <a:lstStyle/>
                    <a:p>
                      <a:pPr algn="l" fontAlgn="b"/>
                      <a:r>
                        <a:rPr lang="en-US" sz="1400" b="0" i="0" u="none" strike="noStrike" noProof="0" dirty="0" smtClean="0">
                          <a:solidFill>
                            <a:srgbClr val="000000"/>
                          </a:solidFill>
                          <a:effectLst/>
                          <a:latin typeface="Arial Narrow"/>
                        </a:rPr>
                        <a:t>Mining</a:t>
                      </a:r>
                      <a:endParaRPr lang="en-US" sz="1400" b="0" i="0" u="none" strike="noStrike" noProof="0" dirty="0">
                        <a:solidFill>
                          <a:srgbClr val="000000"/>
                        </a:solidFill>
                        <a:effectLst/>
                        <a:latin typeface="Arial Narrow"/>
                      </a:endParaRPr>
                    </a:p>
                  </a:txBody>
                  <a:tcPr marL="72000" marR="0" marT="0" marB="0" anchor="ctr"/>
                </a:tc>
                <a:tc>
                  <a:txBody>
                    <a:bodyPr/>
                    <a:lstStyle/>
                    <a:p>
                      <a:pPr marL="0" algn="r" defTabSz="914400" rtl="0" eaLnBrk="1" fontAlgn="b" latinLnBrk="0" hangingPunct="1"/>
                      <a:r>
                        <a:rPr lang="es-PE" sz="1400" b="0" i="0" u="none" strike="noStrike" kern="1200" dirty="0" smtClean="0">
                          <a:solidFill>
                            <a:srgbClr val="000000"/>
                          </a:solidFill>
                          <a:effectLst/>
                          <a:latin typeface="Arial Narrow"/>
                          <a:ea typeface="+mn-ea"/>
                          <a:cs typeface="+mn-cs"/>
                        </a:rPr>
                        <a:t>8,911</a:t>
                      </a:r>
                      <a:endParaRPr lang="es-PE" sz="1400" b="0" i="0" u="none" strike="noStrike" kern="1200" dirty="0">
                        <a:solidFill>
                          <a:srgbClr val="000000"/>
                        </a:solidFill>
                        <a:effectLst/>
                        <a:latin typeface="Arial Narrow"/>
                        <a:ea typeface="+mn-ea"/>
                        <a:cs typeface="+mn-cs"/>
                      </a:endParaRPr>
                    </a:p>
                  </a:txBody>
                  <a:tcPr marL="0" marR="0" marT="0" marB="0" anchor="ctr"/>
                </a:tc>
              </a:tr>
              <a:tr h="369041">
                <a:tc>
                  <a:txBody>
                    <a:bodyPr/>
                    <a:lstStyle/>
                    <a:p>
                      <a:pPr algn="l" fontAlgn="b"/>
                      <a:r>
                        <a:rPr lang="en-US" sz="1400" b="0" i="0" u="none" strike="noStrike" noProof="0" dirty="0" smtClean="0">
                          <a:solidFill>
                            <a:srgbClr val="000000"/>
                          </a:solidFill>
                          <a:effectLst/>
                          <a:latin typeface="Arial Narrow"/>
                        </a:rPr>
                        <a:t>Hydrocarbons</a:t>
                      </a:r>
                      <a:endParaRPr lang="en-US" sz="1400" b="0" i="0" u="none" strike="noStrike" noProof="0" dirty="0">
                        <a:solidFill>
                          <a:srgbClr val="000000"/>
                        </a:solidFill>
                        <a:effectLst/>
                        <a:latin typeface="Arial Narrow"/>
                      </a:endParaRPr>
                    </a:p>
                  </a:txBody>
                  <a:tcPr marL="72000" marR="0" marT="0" marB="0" anchor="ctr"/>
                </a:tc>
                <a:tc>
                  <a:txBody>
                    <a:bodyPr/>
                    <a:lstStyle/>
                    <a:p>
                      <a:pPr marL="0" algn="r" defTabSz="914400" rtl="0" eaLnBrk="1" fontAlgn="b" latinLnBrk="0" hangingPunct="1"/>
                      <a:r>
                        <a:rPr lang="es-PE" sz="1400" b="0" i="0" u="none" strike="noStrike" kern="1200" dirty="0" smtClean="0">
                          <a:solidFill>
                            <a:srgbClr val="000000"/>
                          </a:solidFill>
                          <a:effectLst/>
                          <a:latin typeface="Arial Narrow"/>
                          <a:ea typeface="+mn-ea"/>
                          <a:cs typeface="+mn-cs"/>
                        </a:rPr>
                        <a:t>4,821</a:t>
                      </a:r>
                      <a:endParaRPr lang="es-PE" sz="1400" b="0" i="0" u="none" strike="noStrike" kern="1200" dirty="0">
                        <a:solidFill>
                          <a:srgbClr val="000000"/>
                        </a:solidFill>
                        <a:effectLst/>
                        <a:latin typeface="Arial Narrow"/>
                        <a:ea typeface="+mn-ea"/>
                        <a:cs typeface="+mn-cs"/>
                      </a:endParaRPr>
                    </a:p>
                  </a:txBody>
                  <a:tcPr marL="0" marR="0" marT="0" marB="0" anchor="ctr"/>
                </a:tc>
              </a:tr>
              <a:tr h="369041">
                <a:tc>
                  <a:txBody>
                    <a:bodyPr/>
                    <a:lstStyle/>
                    <a:p>
                      <a:pPr algn="l" fontAlgn="b"/>
                      <a:r>
                        <a:rPr lang="en-US" sz="1400" b="0" i="0" u="none" strike="noStrike" noProof="0" dirty="0" smtClean="0">
                          <a:solidFill>
                            <a:srgbClr val="000000"/>
                          </a:solidFill>
                          <a:effectLst/>
                          <a:latin typeface="Arial Narrow"/>
                        </a:rPr>
                        <a:t>Electricity</a:t>
                      </a:r>
                      <a:endParaRPr lang="en-US" sz="1400" b="0" i="0" u="none" strike="noStrike" noProof="0" dirty="0">
                        <a:solidFill>
                          <a:srgbClr val="000000"/>
                        </a:solidFill>
                        <a:effectLst/>
                        <a:latin typeface="Arial Narrow"/>
                      </a:endParaRPr>
                    </a:p>
                  </a:txBody>
                  <a:tcPr marL="72000" marR="0" marT="0" marB="0" anchor="ctr"/>
                </a:tc>
                <a:tc>
                  <a:txBody>
                    <a:bodyPr/>
                    <a:lstStyle/>
                    <a:p>
                      <a:pPr marL="0" algn="r" defTabSz="914400" rtl="0" eaLnBrk="1" fontAlgn="b" latinLnBrk="0" hangingPunct="1"/>
                      <a:r>
                        <a:rPr lang="es-PE" sz="1400" b="0" i="0" u="none" strike="noStrike" kern="1200" dirty="0" smtClean="0">
                          <a:solidFill>
                            <a:srgbClr val="000000"/>
                          </a:solidFill>
                          <a:effectLst/>
                          <a:latin typeface="Arial Narrow"/>
                          <a:ea typeface="+mn-ea"/>
                          <a:cs typeface="+mn-cs"/>
                        </a:rPr>
                        <a:t>3,985</a:t>
                      </a:r>
                      <a:endParaRPr lang="es-PE" sz="1400" b="0" i="0" u="none" strike="noStrike" kern="1200" dirty="0">
                        <a:solidFill>
                          <a:srgbClr val="000000"/>
                        </a:solidFill>
                        <a:effectLst/>
                        <a:latin typeface="Arial Narrow"/>
                        <a:ea typeface="+mn-ea"/>
                        <a:cs typeface="+mn-cs"/>
                      </a:endParaRPr>
                    </a:p>
                  </a:txBody>
                  <a:tcPr marL="0" marR="0" marT="0" marB="0" anchor="ctr"/>
                </a:tc>
              </a:tr>
              <a:tr h="369041">
                <a:tc>
                  <a:txBody>
                    <a:bodyPr/>
                    <a:lstStyle/>
                    <a:p>
                      <a:pPr algn="l" fontAlgn="b"/>
                      <a:r>
                        <a:rPr lang="en-US" sz="1400" b="0" i="0" u="none" strike="noStrike" noProof="0" dirty="0" smtClean="0">
                          <a:solidFill>
                            <a:srgbClr val="000000"/>
                          </a:solidFill>
                          <a:effectLst/>
                          <a:latin typeface="Arial Narrow"/>
                        </a:rPr>
                        <a:t>Industry</a:t>
                      </a:r>
                      <a:endParaRPr lang="en-US" sz="1400" b="0" i="0" u="none" strike="noStrike" noProof="0" dirty="0">
                        <a:solidFill>
                          <a:srgbClr val="000000"/>
                        </a:solidFill>
                        <a:effectLst/>
                        <a:latin typeface="Arial Narrow"/>
                      </a:endParaRPr>
                    </a:p>
                  </a:txBody>
                  <a:tcPr marL="72000" marR="0" marT="0" marB="0" anchor="ctr"/>
                </a:tc>
                <a:tc>
                  <a:txBody>
                    <a:bodyPr/>
                    <a:lstStyle/>
                    <a:p>
                      <a:pPr marL="0" algn="r" defTabSz="914400" rtl="0" eaLnBrk="1" fontAlgn="b" latinLnBrk="0" hangingPunct="1"/>
                      <a:r>
                        <a:rPr lang="es-PE" sz="1400" b="0" i="0" u="none" strike="noStrike" kern="1200" dirty="0" smtClean="0">
                          <a:solidFill>
                            <a:srgbClr val="000000"/>
                          </a:solidFill>
                          <a:effectLst/>
                          <a:latin typeface="Arial Narrow"/>
                          <a:ea typeface="+mn-ea"/>
                          <a:cs typeface="+mn-cs"/>
                        </a:rPr>
                        <a:t>2,240</a:t>
                      </a:r>
                      <a:endParaRPr lang="es-PE" sz="1400" b="0" i="0" u="none" strike="noStrike" kern="1200" dirty="0">
                        <a:solidFill>
                          <a:srgbClr val="000000"/>
                        </a:solidFill>
                        <a:effectLst/>
                        <a:latin typeface="Arial Narrow"/>
                        <a:ea typeface="+mn-ea"/>
                        <a:cs typeface="+mn-cs"/>
                      </a:endParaRPr>
                    </a:p>
                  </a:txBody>
                  <a:tcPr marL="0" marR="0" marT="0" marB="0" anchor="ctr"/>
                </a:tc>
              </a:tr>
              <a:tr h="369041">
                <a:tc>
                  <a:txBody>
                    <a:bodyPr/>
                    <a:lstStyle/>
                    <a:p>
                      <a:pPr algn="l" fontAlgn="b"/>
                      <a:r>
                        <a:rPr lang="en-US" sz="1400" b="0" i="0" u="none" strike="noStrike" noProof="0" dirty="0" smtClean="0">
                          <a:solidFill>
                            <a:srgbClr val="000000"/>
                          </a:solidFill>
                          <a:effectLst/>
                          <a:latin typeface="Arial Narrow"/>
                        </a:rPr>
                        <a:t>Infrastructure</a:t>
                      </a:r>
                      <a:endParaRPr lang="en-US" sz="1400" b="0" i="0" u="none" strike="noStrike" noProof="0" dirty="0">
                        <a:solidFill>
                          <a:srgbClr val="000000"/>
                        </a:solidFill>
                        <a:effectLst/>
                        <a:latin typeface="Arial Narrow"/>
                      </a:endParaRPr>
                    </a:p>
                  </a:txBody>
                  <a:tcPr marL="72000" marR="0" marT="0" marB="0" anchor="ctr"/>
                </a:tc>
                <a:tc>
                  <a:txBody>
                    <a:bodyPr/>
                    <a:lstStyle/>
                    <a:p>
                      <a:pPr marL="0" algn="r" defTabSz="914400" rtl="0" eaLnBrk="1" fontAlgn="b" latinLnBrk="0" hangingPunct="1"/>
                      <a:r>
                        <a:rPr lang="es-PE" sz="1400" b="0" i="0" u="none" strike="noStrike" kern="1200" dirty="0" smtClean="0">
                          <a:solidFill>
                            <a:srgbClr val="000000"/>
                          </a:solidFill>
                          <a:effectLst/>
                          <a:latin typeface="Arial Narrow"/>
                          <a:ea typeface="+mn-ea"/>
                          <a:cs typeface="+mn-cs"/>
                        </a:rPr>
                        <a:t>5,028</a:t>
                      </a:r>
                      <a:endParaRPr lang="es-PE" sz="1400" b="0" i="0" u="none" strike="noStrike" kern="1200" dirty="0">
                        <a:solidFill>
                          <a:srgbClr val="000000"/>
                        </a:solidFill>
                        <a:effectLst/>
                        <a:latin typeface="Arial Narrow"/>
                        <a:ea typeface="+mn-ea"/>
                        <a:cs typeface="+mn-cs"/>
                      </a:endParaRPr>
                    </a:p>
                  </a:txBody>
                  <a:tcPr marL="0" marR="0" marT="0" marB="0" anchor="ctr"/>
                </a:tc>
              </a:tr>
              <a:tr h="369041">
                <a:tc>
                  <a:txBody>
                    <a:bodyPr/>
                    <a:lstStyle/>
                    <a:p>
                      <a:pPr algn="l" fontAlgn="b"/>
                      <a:r>
                        <a:rPr lang="en-US" sz="1400" b="0" i="0" u="none" strike="noStrike" noProof="0" dirty="0" smtClean="0">
                          <a:solidFill>
                            <a:srgbClr val="000000"/>
                          </a:solidFill>
                          <a:effectLst/>
                          <a:latin typeface="Arial Narrow"/>
                        </a:rPr>
                        <a:t>Other</a:t>
                      </a:r>
                      <a:r>
                        <a:rPr lang="en-US" sz="1400" b="0" i="0" u="none" strike="noStrike" baseline="0" noProof="0" dirty="0" smtClean="0">
                          <a:solidFill>
                            <a:srgbClr val="000000"/>
                          </a:solidFill>
                          <a:effectLst/>
                          <a:latin typeface="Arial Narrow"/>
                        </a:rPr>
                        <a:t> Sectors</a:t>
                      </a:r>
                      <a:endParaRPr lang="en-US" sz="1400" b="0" i="0" u="none" strike="noStrike" noProof="0" dirty="0">
                        <a:solidFill>
                          <a:srgbClr val="000000"/>
                        </a:solidFill>
                        <a:effectLst/>
                        <a:latin typeface="Arial Narrow"/>
                      </a:endParaRPr>
                    </a:p>
                  </a:txBody>
                  <a:tcPr marL="72000" marR="0" marT="0" marB="0" anchor="ctr"/>
                </a:tc>
                <a:tc>
                  <a:txBody>
                    <a:bodyPr/>
                    <a:lstStyle/>
                    <a:p>
                      <a:pPr marL="0" algn="r" defTabSz="914400" rtl="0" eaLnBrk="1" fontAlgn="b" latinLnBrk="0" hangingPunct="1"/>
                      <a:r>
                        <a:rPr lang="es-PE" sz="1400" b="0" i="0" u="none" strike="noStrike" kern="1200" dirty="0" smtClean="0">
                          <a:solidFill>
                            <a:srgbClr val="000000"/>
                          </a:solidFill>
                          <a:effectLst/>
                          <a:latin typeface="Arial Narrow"/>
                          <a:ea typeface="+mn-ea"/>
                          <a:cs typeface="+mn-cs"/>
                        </a:rPr>
                        <a:t>8,142</a:t>
                      </a:r>
                      <a:endParaRPr lang="es-PE" sz="1400" b="0" i="0" u="none" strike="noStrike" kern="1200" dirty="0">
                        <a:solidFill>
                          <a:srgbClr val="000000"/>
                        </a:solidFill>
                        <a:effectLst/>
                        <a:latin typeface="Arial Narrow"/>
                        <a:ea typeface="+mn-ea"/>
                        <a:cs typeface="+mn-cs"/>
                      </a:endParaRPr>
                    </a:p>
                  </a:txBody>
                  <a:tcPr marL="0" marR="0" marT="0" marB="0" anchor="ctr"/>
                </a:tc>
              </a:tr>
              <a:tr h="369041">
                <a:tc>
                  <a:txBody>
                    <a:bodyPr/>
                    <a:lstStyle/>
                    <a:p>
                      <a:pPr algn="l" fontAlgn="b"/>
                      <a:r>
                        <a:rPr lang="es-PE" sz="1400" b="1" i="0" u="none" strike="noStrike" dirty="0">
                          <a:solidFill>
                            <a:schemeClr val="bg1"/>
                          </a:solidFill>
                          <a:effectLst/>
                          <a:latin typeface="Arial Narrow"/>
                        </a:rPr>
                        <a:t>Total</a:t>
                      </a:r>
                    </a:p>
                  </a:txBody>
                  <a:tcPr marL="72000" marR="0" marT="0" marB="0" anchor="ctr">
                    <a:solidFill>
                      <a:schemeClr val="accent2">
                        <a:lumMod val="75000"/>
                      </a:schemeClr>
                    </a:solidFill>
                  </a:tcPr>
                </a:tc>
                <a:tc>
                  <a:txBody>
                    <a:bodyPr/>
                    <a:lstStyle/>
                    <a:p>
                      <a:pPr algn="r" fontAlgn="b"/>
                      <a:r>
                        <a:rPr lang="es-PE" sz="1400" b="1" i="0" u="none" strike="noStrike" kern="1200" dirty="0" smtClean="0">
                          <a:solidFill>
                            <a:schemeClr val="bg1"/>
                          </a:solidFill>
                          <a:effectLst/>
                          <a:latin typeface="Arial Narrow"/>
                          <a:ea typeface="+mn-ea"/>
                          <a:cs typeface="+mn-cs"/>
                        </a:rPr>
                        <a:t>33,127</a:t>
                      </a:r>
                      <a:endParaRPr lang="es-PE" sz="1400" b="1" i="0" u="none" strike="noStrike" kern="1200" dirty="0">
                        <a:solidFill>
                          <a:schemeClr val="bg1"/>
                        </a:solidFill>
                        <a:effectLst/>
                        <a:latin typeface="Arial Narrow"/>
                        <a:ea typeface="+mn-ea"/>
                        <a:cs typeface="+mn-cs"/>
                      </a:endParaRPr>
                    </a:p>
                  </a:txBody>
                  <a:tcPr marL="0" marR="0" marT="0" marB="0" anchor="ctr">
                    <a:solidFill>
                      <a:schemeClr val="accent2">
                        <a:lumMod val="75000"/>
                      </a:schemeClr>
                    </a:solidFill>
                  </a:tcPr>
                </a:tc>
              </a:tr>
            </a:tbl>
          </a:graphicData>
        </a:graphic>
      </p:graphicFrame>
    </p:spTree>
    <p:extLst>
      <p:ext uri="{BB962C8B-B14F-4D97-AF65-F5344CB8AC3E}">
        <p14:creationId xmlns:p14="http://schemas.microsoft.com/office/powerpoint/2010/main" val="61739974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2 Gráfico"/>
          <p:cNvGraphicFramePr>
            <a:graphicFrameLocks/>
          </p:cNvGraphicFramePr>
          <p:nvPr>
            <p:extLst>
              <p:ext uri="{D42A27DB-BD31-4B8C-83A1-F6EECF244321}">
                <p14:modId xmlns:p14="http://schemas.microsoft.com/office/powerpoint/2010/main" val="826939486"/>
              </p:ext>
            </p:extLst>
          </p:nvPr>
        </p:nvGraphicFramePr>
        <p:xfrm>
          <a:off x="4781768" y="2976294"/>
          <a:ext cx="4267039" cy="2899221"/>
        </p:xfrm>
        <a:graphic>
          <a:graphicData uri="http://schemas.openxmlformats.org/drawingml/2006/chart">
            <c:chart xmlns:c="http://schemas.openxmlformats.org/drawingml/2006/chart" xmlns:r="http://schemas.openxmlformats.org/officeDocument/2006/relationships" r:id="rId3"/>
          </a:graphicData>
        </a:graphic>
      </p:graphicFrame>
      <p:sp>
        <p:nvSpPr>
          <p:cNvPr id="4" name="3 CuadroTexto"/>
          <p:cNvSpPr txBox="1"/>
          <p:nvPr/>
        </p:nvSpPr>
        <p:spPr>
          <a:xfrm>
            <a:off x="4830738" y="5596556"/>
            <a:ext cx="3957583" cy="246221"/>
          </a:xfrm>
          <a:prstGeom prst="rect">
            <a:avLst/>
          </a:prstGeom>
          <a:solidFill>
            <a:schemeClr val="bg1"/>
          </a:solidFill>
        </p:spPr>
        <p:txBody>
          <a:bodyPr wrap="square" rtlCol="0">
            <a:spAutoFit/>
          </a:bodyPr>
          <a:lstStyle/>
          <a:p>
            <a:r>
              <a:rPr lang="es-PE" sz="1000" dirty="0"/>
              <a:t> </a:t>
            </a:r>
            <a:r>
              <a:rPr lang="es-PE" sz="1000" dirty="0" smtClean="0"/>
              <a:t>   Chile         Colombia      Peru          </a:t>
            </a:r>
            <a:r>
              <a:rPr lang="es-PE" sz="1000" dirty="0" err="1" smtClean="0"/>
              <a:t>Brazil</a:t>
            </a:r>
            <a:r>
              <a:rPr lang="es-PE" sz="1000" dirty="0" smtClean="0"/>
              <a:t>       LAC            </a:t>
            </a:r>
            <a:r>
              <a:rPr lang="es-PE" sz="1000" dirty="0" err="1" smtClean="0"/>
              <a:t>Mexico</a:t>
            </a:r>
            <a:endParaRPr lang="es-PE" sz="1000" dirty="0"/>
          </a:p>
        </p:txBody>
      </p:sp>
      <p:sp>
        <p:nvSpPr>
          <p:cNvPr id="29699" name="Rectangle 125"/>
          <p:cNvSpPr>
            <a:spLocks noChangeArrowheads="1"/>
          </p:cNvSpPr>
          <p:nvPr/>
        </p:nvSpPr>
        <p:spPr bwMode="auto">
          <a:xfrm>
            <a:off x="8959850" y="0"/>
            <a:ext cx="184150" cy="400050"/>
          </a:xfrm>
          <a:prstGeom prst="rect">
            <a:avLst/>
          </a:prstGeom>
          <a:noFill/>
          <a:ln w="9525" algn="ctr">
            <a:noFill/>
            <a:miter lim="800000"/>
            <a:headEnd/>
            <a:tailEnd/>
          </a:ln>
        </p:spPr>
        <p:txBody>
          <a:bodyPr wrap="none" anchor="ctr">
            <a:spAutoFit/>
          </a:bodyPr>
          <a:lstStyle/>
          <a:p>
            <a:pPr algn="r"/>
            <a:endParaRPr lang="es-PE">
              <a:latin typeface="Candara" pitchFamily="34" charset="0"/>
            </a:endParaRPr>
          </a:p>
        </p:txBody>
      </p:sp>
      <p:sp>
        <p:nvSpPr>
          <p:cNvPr id="5" name="Text Box 17"/>
          <p:cNvSpPr txBox="1">
            <a:spLocks noChangeArrowheads="1"/>
          </p:cNvSpPr>
          <p:nvPr/>
        </p:nvSpPr>
        <p:spPr bwMode="auto">
          <a:xfrm>
            <a:off x="241300" y="252413"/>
            <a:ext cx="4618038" cy="701675"/>
          </a:xfrm>
          <a:prstGeom prst="rect">
            <a:avLst/>
          </a:prstGeom>
          <a:noFill/>
          <a:ln w="9525" algn="ctr">
            <a:noFill/>
            <a:miter lim="800000"/>
            <a:headEnd/>
            <a:tailEnd/>
          </a:ln>
        </p:spPr>
        <p:txBody>
          <a:bodyPr anchor="ctr"/>
          <a:lstStyle/>
          <a:p>
            <a:pPr marL="514350" indent="-514350">
              <a:spcBef>
                <a:spcPct val="50000"/>
              </a:spcBef>
            </a:pPr>
            <a:r>
              <a:rPr lang="es-PE" sz="2400" b="1" smtClean="0">
                <a:solidFill>
                  <a:schemeClr val="bg1"/>
                </a:solidFill>
                <a:latin typeface="Calibri" pitchFamily="34" charset="0"/>
                <a:cs typeface="Tahoma" pitchFamily="34" charset="0"/>
              </a:rPr>
              <a:t>ESTABILIDAD MACROECONÓMICA</a:t>
            </a:r>
            <a:r>
              <a:rPr lang="es-PE" sz="3000" b="1" smtClean="0">
                <a:solidFill>
                  <a:schemeClr val="bg1"/>
                </a:solidFill>
                <a:latin typeface="Calibri" pitchFamily="34" charset="0"/>
                <a:cs typeface="Tahoma" pitchFamily="34" charset="0"/>
              </a:rPr>
              <a:t> </a:t>
            </a:r>
            <a:endParaRPr lang="es-PE" sz="3000" b="1">
              <a:solidFill>
                <a:schemeClr val="bg1"/>
              </a:solidFill>
              <a:latin typeface="Calibri" pitchFamily="34" charset="0"/>
              <a:cs typeface="Tahoma" pitchFamily="34" charset="0"/>
            </a:endParaRPr>
          </a:p>
        </p:txBody>
      </p:sp>
      <p:sp>
        <p:nvSpPr>
          <p:cNvPr id="14" name="Text Box 17"/>
          <p:cNvSpPr txBox="1">
            <a:spLocks noChangeArrowheads="1"/>
          </p:cNvSpPr>
          <p:nvPr/>
        </p:nvSpPr>
        <p:spPr bwMode="auto">
          <a:xfrm>
            <a:off x="241300" y="252413"/>
            <a:ext cx="4835525" cy="701675"/>
          </a:xfrm>
          <a:prstGeom prst="rect">
            <a:avLst/>
          </a:prstGeom>
          <a:noFill/>
          <a:ln w="9525" algn="ctr">
            <a:noFill/>
            <a:miter lim="800000"/>
            <a:headEnd/>
            <a:tailEnd/>
          </a:ln>
        </p:spPr>
        <p:txBody>
          <a:bodyPr anchor="ctr"/>
          <a:lstStyle/>
          <a:p>
            <a:pPr marL="514350" indent="-514350">
              <a:spcBef>
                <a:spcPct val="50000"/>
              </a:spcBef>
              <a:buFont typeface="Calibri" pitchFamily="34" charset="0"/>
              <a:buAutoNum type="arabicPeriod"/>
            </a:pPr>
            <a:r>
              <a:rPr lang="es-PE" sz="2400" b="1" smtClean="0">
                <a:solidFill>
                  <a:schemeClr val="bg1"/>
                </a:solidFill>
                <a:latin typeface="Calibri" pitchFamily="34" charset="0"/>
                <a:cs typeface="Tahoma" pitchFamily="34" charset="0"/>
              </a:rPr>
              <a:t>MACROECONOMIC STABILITY</a:t>
            </a:r>
            <a:endParaRPr lang="es-PE" sz="2400" b="1">
              <a:solidFill>
                <a:schemeClr val="bg1"/>
              </a:solidFill>
              <a:latin typeface="Calibri" pitchFamily="34" charset="0"/>
              <a:cs typeface="Tahoma" pitchFamily="34" charset="0"/>
            </a:endParaRPr>
          </a:p>
        </p:txBody>
      </p:sp>
      <p:sp>
        <p:nvSpPr>
          <p:cNvPr id="16" name="Rectangle 83"/>
          <p:cNvSpPr>
            <a:spLocks noChangeArrowheads="1"/>
          </p:cNvSpPr>
          <p:nvPr/>
        </p:nvSpPr>
        <p:spPr bwMode="auto">
          <a:xfrm>
            <a:off x="285720" y="1435423"/>
            <a:ext cx="7670656" cy="769441"/>
          </a:xfrm>
          <a:prstGeom prst="rect">
            <a:avLst/>
          </a:prstGeom>
          <a:noFill/>
          <a:ln w="9525">
            <a:noFill/>
            <a:miter lim="800000"/>
            <a:headEnd/>
            <a:tailEnd/>
          </a:ln>
        </p:spPr>
        <p:txBody>
          <a:bodyPr wrap="square" anchor="ctr">
            <a:spAutoFit/>
          </a:bodyPr>
          <a:lstStyle/>
          <a:p>
            <a:pPr eaLnBrk="0" hangingPunct="0">
              <a:defRPr/>
            </a:pPr>
            <a:r>
              <a:rPr lang="es-PE" sz="2200" b="1" dirty="0" smtClean="0">
                <a:latin typeface="Arial Narrow" pitchFamily="34" charset="0"/>
                <a:cs typeface="Tahoma" pitchFamily="34" charset="0"/>
              </a:rPr>
              <a:t>… </a:t>
            </a:r>
            <a:r>
              <a:rPr lang="en-US" sz="2200" b="1" dirty="0">
                <a:latin typeface="Arial Narrow" pitchFamily="34" charset="0"/>
                <a:cs typeface="Tahoma" pitchFamily="34" charset="0"/>
              </a:rPr>
              <a:t>Peru is an attractive market for foreign investment, which recorded </a:t>
            </a:r>
            <a:r>
              <a:rPr lang="en-US" sz="2200" b="1" dirty="0" smtClean="0">
                <a:latin typeface="Arial Narrow" pitchFamily="34" charset="0"/>
                <a:cs typeface="Tahoma" pitchFamily="34" charset="0"/>
              </a:rPr>
              <a:t>$</a:t>
            </a:r>
            <a:r>
              <a:rPr lang="en-US" sz="2200" b="1" dirty="0">
                <a:latin typeface="Arial Narrow" pitchFamily="34" charset="0"/>
                <a:cs typeface="Tahoma" pitchFamily="34" charset="0"/>
              </a:rPr>
              <a:t> </a:t>
            </a:r>
            <a:r>
              <a:rPr lang="en-US" sz="2200" b="1" dirty="0" smtClean="0">
                <a:latin typeface="Arial Narrow" pitchFamily="34" charset="0"/>
                <a:cs typeface="Tahoma" pitchFamily="34" charset="0"/>
              </a:rPr>
              <a:t>7 </a:t>
            </a:r>
            <a:r>
              <a:rPr lang="en-US" sz="2200" b="1" dirty="0">
                <a:latin typeface="Arial Narrow" pitchFamily="34" charset="0"/>
                <a:cs typeface="Tahoma" pitchFamily="34" charset="0"/>
              </a:rPr>
              <a:t>billion in </a:t>
            </a:r>
            <a:r>
              <a:rPr lang="en-US" sz="2200" b="1" dirty="0" smtClean="0">
                <a:latin typeface="Arial Narrow" pitchFamily="34" charset="0"/>
                <a:cs typeface="Tahoma" pitchFamily="34" charset="0"/>
              </a:rPr>
              <a:t>2015</a:t>
            </a:r>
            <a:endParaRPr lang="en-US" sz="2200" b="1" dirty="0">
              <a:latin typeface="Arial Narrow" pitchFamily="34" charset="0"/>
              <a:cs typeface="Tahoma" pitchFamily="34" charset="0"/>
            </a:endParaRPr>
          </a:p>
        </p:txBody>
      </p:sp>
      <p:cxnSp>
        <p:nvCxnSpPr>
          <p:cNvPr id="17" name="16 Conector recto"/>
          <p:cNvCxnSpPr/>
          <p:nvPr/>
        </p:nvCxnSpPr>
        <p:spPr>
          <a:xfrm>
            <a:off x="357158" y="2276872"/>
            <a:ext cx="7000924" cy="158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Text Box 6"/>
          <p:cNvSpPr txBox="1">
            <a:spLocks noChangeArrowheads="1"/>
          </p:cNvSpPr>
          <p:nvPr/>
        </p:nvSpPr>
        <p:spPr bwMode="auto">
          <a:xfrm>
            <a:off x="349748" y="2444815"/>
            <a:ext cx="3286148" cy="480129"/>
          </a:xfrm>
          <a:prstGeom prst="rect">
            <a:avLst/>
          </a:prstGeom>
          <a:noFill/>
          <a:ln w="9525">
            <a:noFill/>
            <a:miter lim="800000"/>
            <a:headEnd/>
            <a:tailEnd/>
          </a:ln>
        </p:spPr>
        <p:txBody>
          <a:bodyPr wrap="square" lIns="91438" tIns="45719" rIns="91438" bIns="45719">
            <a:spAutoFit/>
          </a:bodyPr>
          <a:lstStyle/>
          <a:p>
            <a:pPr>
              <a:lnSpc>
                <a:spcPct val="90000"/>
              </a:lnSpc>
              <a:spcBef>
                <a:spcPts val="0"/>
              </a:spcBef>
              <a:defRPr/>
            </a:pPr>
            <a:r>
              <a:rPr lang="en-US" sz="1400" b="1" dirty="0">
                <a:latin typeface="Arial Narrow" pitchFamily="34" charset="0"/>
              </a:rPr>
              <a:t>Foreign direct investment flow  </a:t>
            </a:r>
            <a:r>
              <a:rPr lang="en-US" sz="1400" b="1" dirty="0" smtClean="0">
                <a:latin typeface="Arial Narrow" pitchFamily="34" charset="0"/>
              </a:rPr>
              <a:t>2004 </a:t>
            </a:r>
            <a:r>
              <a:rPr lang="en-US" sz="1400" b="1" dirty="0">
                <a:latin typeface="Arial Narrow" pitchFamily="34" charset="0"/>
              </a:rPr>
              <a:t>– </a:t>
            </a:r>
            <a:r>
              <a:rPr lang="en-US" sz="1400" b="1" dirty="0" smtClean="0">
                <a:latin typeface="Arial Narrow" pitchFamily="34" charset="0"/>
              </a:rPr>
              <a:t>2016*</a:t>
            </a:r>
            <a:endParaRPr lang="en-US" sz="1400" b="1" dirty="0">
              <a:latin typeface="Arial Narrow" pitchFamily="34" charset="0"/>
            </a:endParaRPr>
          </a:p>
          <a:p>
            <a:pPr>
              <a:lnSpc>
                <a:spcPct val="90000"/>
              </a:lnSpc>
              <a:spcBef>
                <a:spcPts val="0"/>
              </a:spcBef>
              <a:defRPr/>
            </a:pPr>
            <a:r>
              <a:rPr lang="en-US" sz="1400" dirty="0">
                <a:latin typeface="Arial Narrow" pitchFamily="34" charset="0"/>
              </a:rPr>
              <a:t>(</a:t>
            </a:r>
            <a:r>
              <a:rPr lang="en-US" sz="1400" i="1" dirty="0">
                <a:latin typeface="Arial Narrow" pitchFamily="34" charset="0"/>
              </a:rPr>
              <a:t>US$ Billion)</a:t>
            </a:r>
          </a:p>
        </p:txBody>
      </p:sp>
      <p:sp>
        <p:nvSpPr>
          <p:cNvPr id="20" name="Text Box 17"/>
          <p:cNvSpPr txBox="1">
            <a:spLocks noChangeArrowheads="1"/>
          </p:cNvSpPr>
          <p:nvPr/>
        </p:nvSpPr>
        <p:spPr bwMode="auto">
          <a:xfrm>
            <a:off x="142844" y="226995"/>
            <a:ext cx="4762500" cy="701675"/>
          </a:xfrm>
          <a:prstGeom prst="rect">
            <a:avLst/>
          </a:prstGeom>
          <a:noFill/>
          <a:ln w="9525" algn="ctr">
            <a:noFill/>
            <a:miter lim="800000"/>
            <a:headEnd/>
            <a:tailEnd/>
          </a:ln>
        </p:spPr>
        <p:txBody>
          <a:bodyPr anchor="ctr"/>
          <a:lstStyle/>
          <a:p>
            <a:pPr marL="273050" indent="-273050">
              <a:spcBef>
                <a:spcPct val="50000"/>
              </a:spcBef>
              <a:buFont typeface="Calibri" pitchFamily="34" charset="0"/>
              <a:buAutoNum type="arabicPeriod"/>
            </a:pPr>
            <a:r>
              <a:rPr lang="es-PE" sz="2400" b="1" dirty="0">
                <a:effectLst>
                  <a:outerShdw blurRad="38100" dist="38100" dir="2700000" algn="tl">
                    <a:srgbClr val="000000">
                      <a:alpha val="43137"/>
                    </a:srgbClr>
                  </a:outerShdw>
                </a:effectLst>
                <a:latin typeface="Arial Narrow" pitchFamily="34" charset="0"/>
                <a:cs typeface="Tahoma" pitchFamily="34" charset="0"/>
              </a:rPr>
              <a:t>MACROECONOMIC SOUNDNESS</a:t>
            </a:r>
          </a:p>
        </p:txBody>
      </p:sp>
      <p:sp>
        <p:nvSpPr>
          <p:cNvPr id="34" name="Text Box 6"/>
          <p:cNvSpPr txBox="1">
            <a:spLocks noChangeArrowheads="1"/>
          </p:cNvSpPr>
          <p:nvPr/>
        </p:nvSpPr>
        <p:spPr bwMode="auto">
          <a:xfrm>
            <a:off x="4860032" y="2434555"/>
            <a:ext cx="3960440" cy="480129"/>
          </a:xfrm>
          <a:prstGeom prst="rect">
            <a:avLst/>
          </a:prstGeom>
          <a:noFill/>
          <a:ln w="9525">
            <a:noFill/>
            <a:miter lim="800000"/>
            <a:headEnd/>
            <a:tailEnd/>
          </a:ln>
        </p:spPr>
        <p:txBody>
          <a:bodyPr wrap="square" lIns="91438" tIns="45719" rIns="91438" bIns="45719">
            <a:spAutoFit/>
          </a:bodyPr>
          <a:lstStyle/>
          <a:p>
            <a:pPr>
              <a:lnSpc>
                <a:spcPct val="90000"/>
              </a:lnSpc>
              <a:spcBef>
                <a:spcPts val="0"/>
              </a:spcBef>
              <a:defRPr/>
            </a:pPr>
            <a:r>
              <a:rPr lang="en-US" sz="1400" b="1" dirty="0">
                <a:latin typeface="Arial Narrow" pitchFamily="34" charset="0"/>
              </a:rPr>
              <a:t>Foreign direct investment – LATAM </a:t>
            </a:r>
            <a:r>
              <a:rPr lang="en-US" sz="1400" b="1" dirty="0" smtClean="0">
                <a:latin typeface="Arial Narrow" pitchFamily="34" charset="0"/>
              </a:rPr>
              <a:t>2015</a:t>
            </a:r>
            <a:endParaRPr lang="en-US" sz="1400" i="1" dirty="0">
              <a:latin typeface="Arial Narrow" pitchFamily="34" charset="0"/>
            </a:endParaRPr>
          </a:p>
          <a:p>
            <a:pPr>
              <a:lnSpc>
                <a:spcPct val="90000"/>
              </a:lnSpc>
              <a:spcBef>
                <a:spcPts val="0"/>
              </a:spcBef>
              <a:defRPr/>
            </a:pPr>
            <a:r>
              <a:rPr lang="en-US" sz="1400" i="1" dirty="0">
                <a:latin typeface="Arial Narrow" pitchFamily="34" charset="0"/>
              </a:rPr>
              <a:t>(% GDP)</a:t>
            </a:r>
          </a:p>
        </p:txBody>
      </p:sp>
      <p:sp>
        <p:nvSpPr>
          <p:cNvPr id="15" name="Rectangle 45"/>
          <p:cNvSpPr>
            <a:spLocks noChangeArrowheads="1"/>
          </p:cNvSpPr>
          <p:nvPr/>
        </p:nvSpPr>
        <p:spPr bwMode="auto">
          <a:xfrm>
            <a:off x="4787197" y="6444044"/>
            <a:ext cx="3951684" cy="230832"/>
          </a:xfrm>
          <a:prstGeom prst="rect">
            <a:avLst/>
          </a:prstGeom>
          <a:noFill/>
          <a:ln w="9525" algn="ctr">
            <a:noFill/>
            <a:miter lim="800000"/>
            <a:headEnd/>
            <a:tailEnd/>
          </a:ln>
        </p:spPr>
        <p:txBody>
          <a:bodyPr wrap="square">
            <a:spAutoFit/>
          </a:bodyPr>
          <a:lstStyle/>
          <a:p>
            <a:r>
              <a:rPr lang="en-US" sz="900" dirty="0">
                <a:latin typeface="Arial Narrow" pitchFamily="34" charset="0"/>
              </a:rPr>
              <a:t>Source: IMF and </a:t>
            </a:r>
            <a:r>
              <a:rPr lang="en-US" sz="900" dirty="0" smtClean="0">
                <a:latin typeface="Arial Narrow" pitchFamily="34" charset="0"/>
              </a:rPr>
              <a:t>UNCTAD</a:t>
            </a:r>
            <a:endParaRPr lang="en-US" sz="900" dirty="0">
              <a:latin typeface="Arial Narrow" pitchFamily="34" charset="0"/>
            </a:endParaRPr>
          </a:p>
        </p:txBody>
      </p:sp>
      <p:sp>
        <p:nvSpPr>
          <p:cNvPr id="24" name="Rectangle 45"/>
          <p:cNvSpPr>
            <a:spLocks noChangeArrowheads="1"/>
          </p:cNvSpPr>
          <p:nvPr/>
        </p:nvSpPr>
        <p:spPr bwMode="auto">
          <a:xfrm>
            <a:off x="179512" y="6444044"/>
            <a:ext cx="4500594" cy="369332"/>
          </a:xfrm>
          <a:prstGeom prst="rect">
            <a:avLst/>
          </a:prstGeom>
          <a:noFill/>
          <a:ln w="9525" algn="ctr">
            <a:noFill/>
            <a:miter lim="800000"/>
            <a:headEnd/>
            <a:tailEnd/>
          </a:ln>
        </p:spPr>
        <p:txBody>
          <a:bodyPr wrap="square">
            <a:spAutoFit/>
          </a:bodyPr>
          <a:lstStyle/>
          <a:p>
            <a:r>
              <a:rPr lang="en-US" sz="900" dirty="0">
                <a:latin typeface="Arial Narrow" pitchFamily="34" charset="0"/>
              </a:rPr>
              <a:t>Source: BCRP </a:t>
            </a:r>
          </a:p>
          <a:p>
            <a:r>
              <a:rPr lang="en-US" sz="900" dirty="0">
                <a:latin typeface="Arial Narrow" pitchFamily="34" charset="0"/>
              </a:rPr>
              <a:t>* Estimated figures BCRP ( inflation report , </a:t>
            </a:r>
            <a:r>
              <a:rPr lang="en-US" sz="900" dirty="0" smtClean="0">
                <a:latin typeface="Arial Narrow" pitchFamily="34" charset="0"/>
              </a:rPr>
              <a:t>September 2016)</a:t>
            </a:r>
            <a:endParaRPr lang="en-US" sz="900" dirty="0">
              <a:latin typeface="Arial Narrow" pitchFamily="34" charset="0"/>
            </a:endParaRPr>
          </a:p>
        </p:txBody>
      </p:sp>
      <p:graphicFrame>
        <p:nvGraphicFramePr>
          <p:cNvPr id="19" name="1 Gráfico"/>
          <p:cNvGraphicFramePr>
            <a:graphicFrameLocks/>
          </p:cNvGraphicFramePr>
          <p:nvPr>
            <p:extLst>
              <p:ext uri="{D42A27DB-BD31-4B8C-83A1-F6EECF244321}">
                <p14:modId xmlns:p14="http://schemas.microsoft.com/office/powerpoint/2010/main" val="274463573"/>
              </p:ext>
            </p:extLst>
          </p:nvPr>
        </p:nvGraphicFramePr>
        <p:xfrm>
          <a:off x="357157" y="3118844"/>
          <a:ext cx="4309575" cy="304646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94618939"/>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1_MODELO">
  <a:themeElements>
    <a:clrScheme name="1_MODEL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MODEL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DEL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MODEL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MODEL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MODEL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MODEL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MODEL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MODEL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MODEL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MODEL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MODEL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MODEL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MODEL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iseñ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1_Diseño personalizado">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iseño personaliz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iseño personaliz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iseño personaliz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iseño personaliz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iseño personaliz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iseño personaliz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iseño personaliz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iseño personaliz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iseño personaliz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iseño personaliz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iseño personaliz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iseño personaliz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Diseñ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44101</TotalTime>
  <Words>4838</Words>
  <Application>Microsoft Macintosh PowerPoint</Application>
  <PresentationFormat>On-screen Show (4:3)</PresentationFormat>
  <Paragraphs>688</Paragraphs>
  <Slides>45</Slides>
  <Notes>39</Notes>
  <HiddenSlides>0</HiddenSlides>
  <MMClips>0</MMClips>
  <ScaleCrop>false</ScaleCrop>
  <HeadingPairs>
    <vt:vector size="4" baseType="variant">
      <vt:variant>
        <vt:lpstr>Theme</vt:lpstr>
      </vt:variant>
      <vt:variant>
        <vt:i4>3</vt:i4>
      </vt:variant>
      <vt:variant>
        <vt:lpstr>Slide Titles</vt:lpstr>
      </vt:variant>
      <vt:variant>
        <vt:i4>45</vt:i4>
      </vt:variant>
    </vt:vector>
  </HeadingPairs>
  <TitlesOfParts>
    <vt:vector size="48" baseType="lpstr">
      <vt:lpstr>1_MODELO</vt:lpstr>
      <vt:lpstr>1_Diseño personalizado</vt:lpstr>
      <vt:lpstr>Diseño personalizado</vt:lpstr>
      <vt:lpstr>PowerPoint Presentation</vt:lpstr>
      <vt:lpstr>PowerPoint Presentation</vt:lpstr>
      <vt:lpstr>  MACROECONOMIC SOUNDNESS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 steady tax regime: </vt:lpstr>
      <vt:lpstr>PowerPoint Presentation</vt:lpstr>
      <vt:lpstr>PowerPoint Presentation</vt:lpstr>
      <vt:lpstr>PowerPoint Presentation</vt:lpstr>
      <vt:lpstr>PowerPoint Presentation</vt:lpstr>
      <vt:lpstr>Reduced tariff structure with low tariff dispersion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MRasmussen</dc:creator>
  <cp:lastModifiedBy>Fernando Albareda</cp:lastModifiedBy>
  <cp:revision>4442</cp:revision>
  <cp:lastPrinted>2015-11-02T20:39:45Z</cp:lastPrinted>
  <dcterms:created xsi:type="dcterms:W3CDTF">2009-03-03T17:39:46Z</dcterms:created>
  <dcterms:modified xsi:type="dcterms:W3CDTF">2016-12-16T12:06:36Z</dcterms:modified>
</cp:coreProperties>
</file>