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bin" ContentType="application/vnd.openxmlformats-officedocument.presentationml.printerSettings"/>
  <Default Extension="emf" ContentType="image/x-emf"/>
  <Default Extension="rels" ContentType="application/vnd.openxmlformats-package.relationships+xml"/>
  <Default Extension="jpeg" ContentType="image/jpeg"/>
  <Default Extension="xls" ContentType="application/vnd.ms-excel"/>
  <Default Extension="xml" ContentType="application/xml"/>
  <Default Extension="package" ContentType="application/vnd.openxmlformats-officedocument.package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36" r:id="rId2"/>
    <p:sldId id="625" r:id="rId3"/>
    <p:sldId id="640" r:id="rId4"/>
    <p:sldId id="626" r:id="rId5"/>
    <p:sldId id="639" r:id="rId6"/>
    <p:sldId id="641" r:id="rId7"/>
    <p:sldId id="629" r:id="rId8"/>
    <p:sldId id="630" r:id="rId9"/>
    <p:sldId id="633" r:id="rId10"/>
    <p:sldId id="533" r:id="rId11"/>
    <p:sldId id="595" r:id="rId12"/>
    <p:sldId id="637" r:id="rId13"/>
    <p:sldId id="535" r:id="rId14"/>
    <p:sldId id="642" r:id="rId15"/>
    <p:sldId id="601" r:id="rId16"/>
    <p:sldId id="638" r:id="rId17"/>
    <p:sldId id="636" r:id="rId18"/>
    <p:sldId id="61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F318D"/>
    <a:srgbClr val="374AAB"/>
    <a:srgbClr val="FF6600"/>
    <a:srgbClr val="FF0000"/>
    <a:srgbClr val="E60000"/>
    <a:srgbClr val="213399"/>
    <a:srgbClr val="CCECFF"/>
    <a:srgbClr val="EDEDEF"/>
    <a:srgbClr val="E5E5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803" autoAdjust="0"/>
    <p:restoredTop sz="94746" autoAdjust="0"/>
  </p:normalViewPr>
  <p:slideViewPr>
    <p:cSldViewPr>
      <p:cViewPr>
        <p:scale>
          <a:sx n="70" d="100"/>
          <a:sy n="70" d="100"/>
        </p:scale>
        <p:origin x="-124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3.xml"/><Relationship Id="rId24" Type="http://schemas.openxmlformats.org/officeDocument/2006/relationships/viewProps" Target="view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presProps" Target="pres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pav67\Desktop\yaprak\Policy%20Notes\Korea\Ko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pav67\Desktop\yaprak\Policy%20Notes\Korea\Ko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pav\Documents\TEPAV\Bubble\Bubbles_Ekim%202010\2005-200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ssal:Documents:sypa:murat%20bey%20data:PE%20Funds%20in%20Turkey%20Classified%20(Feb%202010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novation\kamu-&#246;zel%20arge%20oran&#30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novation\kamu-&#246;zel%20arge%20oran&#305;%20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81410878327709"/>
          <c:y val="0.106426562150583"/>
          <c:w val="0.803375010400359"/>
          <c:h val="0.711323689190014"/>
        </c:manualLayout>
      </c:layout>
      <c:barChart>
        <c:barDir val="col"/>
        <c:grouping val="clustered"/>
        <c:ser>
          <c:idx val="0"/>
          <c:order val="0"/>
          <c:tx>
            <c:strRef>
              <c:f>Sayfa4!$B$4</c:f>
              <c:strCache>
                <c:ptCount val="1"/>
                <c:pt idx="0">
                  <c:v>Kaynağa dayalı</c:v>
                </c:pt>
              </c:strCache>
            </c:strRef>
          </c:tx>
          <c:spPr>
            <a:solidFill>
              <a:srgbClr val="374AAB"/>
            </a:solidFill>
          </c:spPr>
          <c:cat>
            <c:numRef>
              <c:f>Sayfa4!$C$3:$G$3</c:f>
              <c:numCache>
                <c:formatCode>General</c:formatCode>
                <c:ptCount val="5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2005.0</c:v>
                </c:pt>
                <c:pt idx="4">
                  <c:v>2009.0</c:v>
                </c:pt>
              </c:numCache>
            </c:numRef>
          </c:cat>
          <c:val>
            <c:numRef>
              <c:f>Sayfa4!$C$4:$G$4</c:f>
              <c:numCache>
                <c:formatCode>0.00%</c:formatCode>
                <c:ptCount val="5"/>
                <c:pt idx="0">
                  <c:v>0.0754000000000001</c:v>
                </c:pt>
                <c:pt idx="1">
                  <c:v>0.0886000000000003</c:v>
                </c:pt>
                <c:pt idx="2">
                  <c:v>0.1306</c:v>
                </c:pt>
                <c:pt idx="3">
                  <c:v>0.1421</c:v>
                </c:pt>
                <c:pt idx="4">
                  <c:v>0.151900000000002</c:v>
                </c:pt>
              </c:numCache>
            </c:numRef>
          </c:val>
        </c:ser>
        <c:ser>
          <c:idx val="1"/>
          <c:order val="1"/>
          <c:tx>
            <c:strRef>
              <c:f>Sayfa4!$B$5</c:f>
              <c:strCache>
                <c:ptCount val="1"/>
                <c:pt idx="0">
                  <c:v>Düşük teknoloji</c:v>
                </c:pt>
              </c:strCache>
            </c:strRef>
          </c:tx>
          <c:spPr>
            <a:solidFill>
              <a:srgbClr val="E60000"/>
            </a:solidFill>
          </c:spPr>
          <c:cat>
            <c:numRef>
              <c:f>Sayfa4!$C$3:$G$3</c:f>
              <c:numCache>
                <c:formatCode>General</c:formatCode>
                <c:ptCount val="5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2005.0</c:v>
                </c:pt>
                <c:pt idx="4">
                  <c:v>2009.0</c:v>
                </c:pt>
              </c:numCache>
            </c:numRef>
          </c:cat>
          <c:val>
            <c:numRef>
              <c:f>Sayfa4!$C$5:$G$5</c:f>
              <c:numCache>
                <c:formatCode>0.00%</c:formatCode>
                <c:ptCount val="5"/>
                <c:pt idx="0">
                  <c:v>0.4129</c:v>
                </c:pt>
                <c:pt idx="1">
                  <c:v>0.2273</c:v>
                </c:pt>
                <c:pt idx="2">
                  <c:v>0.1801</c:v>
                </c:pt>
                <c:pt idx="3">
                  <c:v>0.1278</c:v>
                </c:pt>
                <c:pt idx="4">
                  <c:v>0.111</c:v>
                </c:pt>
              </c:numCache>
            </c:numRef>
          </c:val>
        </c:ser>
        <c:ser>
          <c:idx val="2"/>
          <c:order val="2"/>
          <c:tx>
            <c:strRef>
              <c:f>Sayfa4!$B$6</c:f>
              <c:strCache>
                <c:ptCount val="1"/>
                <c:pt idx="0">
                  <c:v>Orta teknoloji</c:v>
                </c:pt>
              </c:strCache>
            </c:strRef>
          </c:tx>
          <c:spPr>
            <a:solidFill>
              <a:srgbClr val="F5B9B9"/>
            </a:solidFill>
            <a:effectLst>
              <a:outerShdw blurRad="50800" dist="50800" dir="5400000" algn="ctr" rotWithShape="0">
                <a:srgbClr val="FFC000">
                  <a:alpha val="71000"/>
                </a:srgbClr>
              </a:outerShdw>
            </a:effectLst>
          </c:spPr>
          <c:cat>
            <c:numRef>
              <c:f>Sayfa4!$C$3:$G$3</c:f>
              <c:numCache>
                <c:formatCode>General</c:formatCode>
                <c:ptCount val="5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2005.0</c:v>
                </c:pt>
                <c:pt idx="4">
                  <c:v>2009.0</c:v>
                </c:pt>
              </c:numCache>
            </c:numRef>
          </c:cat>
          <c:val>
            <c:numRef>
              <c:f>Sayfa4!$C$6:$G$6</c:f>
              <c:numCache>
                <c:formatCode>0.00%</c:formatCode>
                <c:ptCount val="5"/>
                <c:pt idx="0">
                  <c:v>0.321100000000001</c:v>
                </c:pt>
                <c:pt idx="1">
                  <c:v>0.386800000000004</c:v>
                </c:pt>
                <c:pt idx="2">
                  <c:v>0.3622</c:v>
                </c:pt>
                <c:pt idx="3">
                  <c:v>0.4559</c:v>
                </c:pt>
                <c:pt idx="4">
                  <c:v>0.4882</c:v>
                </c:pt>
              </c:numCache>
            </c:numRef>
          </c:val>
        </c:ser>
        <c:ser>
          <c:idx val="3"/>
          <c:order val="3"/>
          <c:tx>
            <c:strRef>
              <c:f>Sayfa4!$B$7</c:f>
              <c:strCache>
                <c:ptCount val="1"/>
                <c:pt idx="0">
                  <c:v>İleri teknoloji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Sayfa4!$C$3:$G$3</c:f>
              <c:numCache>
                <c:formatCode>General</c:formatCode>
                <c:ptCount val="5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2005.0</c:v>
                </c:pt>
                <c:pt idx="4">
                  <c:v>2009.0</c:v>
                </c:pt>
              </c:numCache>
            </c:numRef>
          </c:cat>
          <c:val>
            <c:numRef>
              <c:f>Sayfa4!$C$7:$G$7</c:f>
              <c:numCache>
                <c:formatCode>0.00%</c:formatCode>
                <c:ptCount val="5"/>
                <c:pt idx="0">
                  <c:v>0.1906</c:v>
                </c:pt>
                <c:pt idx="1">
                  <c:v>0.297300000000003</c:v>
                </c:pt>
                <c:pt idx="2">
                  <c:v>0.327100000000003</c:v>
                </c:pt>
                <c:pt idx="3">
                  <c:v>0.2742</c:v>
                </c:pt>
                <c:pt idx="4">
                  <c:v>0.249</c:v>
                </c:pt>
              </c:numCache>
            </c:numRef>
          </c:val>
        </c:ser>
        <c:axId val="569700856"/>
        <c:axId val="680689544"/>
      </c:barChart>
      <c:catAx>
        <c:axId val="569700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tr-TR"/>
            </a:pPr>
            <a:endParaRPr lang="en-US"/>
          </a:p>
        </c:txPr>
        <c:crossAx val="680689544"/>
        <c:crosses val="autoZero"/>
        <c:auto val="1"/>
        <c:lblAlgn val="ctr"/>
        <c:lblOffset val="100"/>
      </c:catAx>
      <c:valAx>
        <c:axId val="680689544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tr-TR" sz="1000" baseline="0"/>
            </a:pPr>
            <a:endParaRPr lang="en-US"/>
          </a:p>
        </c:txPr>
        <c:crossAx val="569700856"/>
        <c:crosses val="autoZero"/>
        <c:crossBetween val="between"/>
      </c:valAx>
      <c:spPr>
        <a:ln>
          <a:noFill/>
        </a:ln>
      </c:spPr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24722175685487"/>
          <c:y val="0.114495957063663"/>
          <c:w val="0.776315142688093"/>
          <c:h val="0.715259112790275"/>
        </c:manualLayout>
      </c:layout>
      <c:barChart>
        <c:barDir val="col"/>
        <c:grouping val="clustered"/>
        <c:ser>
          <c:idx val="0"/>
          <c:order val="0"/>
          <c:tx>
            <c:strRef>
              <c:f>Sayfa4!$E$21</c:f>
              <c:strCache>
                <c:ptCount val="1"/>
                <c:pt idx="0">
                  <c:v>Kaynağa Dayalı</c:v>
                </c:pt>
              </c:strCache>
            </c:strRef>
          </c:tx>
          <c:spPr>
            <a:solidFill>
              <a:srgbClr val="374AAB"/>
            </a:solidFill>
          </c:spPr>
          <c:cat>
            <c:numRef>
              <c:f>Sayfa4!$F$20:$J$20</c:f>
              <c:numCache>
                <c:formatCode>General</c:formatCode>
                <c:ptCount val="5"/>
                <c:pt idx="0">
                  <c:v>1986.0</c:v>
                </c:pt>
                <c:pt idx="1">
                  <c:v>1996.0</c:v>
                </c:pt>
                <c:pt idx="2">
                  <c:v>2000.0</c:v>
                </c:pt>
                <c:pt idx="3">
                  <c:v>2008.0</c:v>
                </c:pt>
                <c:pt idx="4">
                  <c:v>2009.0</c:v>
                </c:pt>
              </c:numCache>
            </c:numRef>
          </c:cat>
          <c:val>
            <c:numRef>
              <c:f>Sayfa4!$F$21:$J$21</c:f>
              <c:numCache>
                <c:formatCode>0.00%</c:formatCode>
                <c:ptCount val="5"/>
                <c:pt idx="0">
                  <c:v>0.1961</c:v>
                </c:pt>
                <c:pt idx="1">
                  <c:v>0.1817</c:v>
                </c:pt>
                <c:pt idx="2">
                  <c:v>0.142</c:v>
                </c:pt>
                <c:pt idx="3">
                  <c:v>0.183</c:v>
                </c:pt>
                <c:pt idx="4">
                  <c:v>0.179</c:v>
                </c:pt>
              </c:numCache>
            </c:numRef>
          </c:val>
        </c:ser>
        <c:ser>
          <c:idx val="1"/>
          <c:order val="1"/>
          <c:tx>
            <c:strRef>
              <c:f>Sayfa4!$E$22</c:f>
              <c:strCache>
                <c:ptCount val="1"/>
                <c:pt idx="0">
                  <c:v>Düşük Teknoloji</c:v>
                </c:pt>
              </c:strCache>
            </c:strRef>
          </c:tx>
          <c:spPr>
            <a:solidFill>
              <a:srgbClr val="E60000"/>
            </a:solidFill>
          </c:spPr>
          <c:cat>
            <c:numRef>
              <c:f>Sayfa4!$F$20:$J$20</c:f>
              <c:numCache>
                <c:formatCode>General</c:formatCode>
                <c:ptCount val="5"/>
                <c:pt idx="0">
                  <c:v>1986.0</c:v>
                </c:pt>
                <c:pt idx="1">
                  <c:v>1996.0</c:v>
                </c:pt>
                <c:pt idx="2">
                  <c:v>2000.0</c:v>
                </c:pt>
                <c:pt idx="3">
                  <c:v>2008.0</c:v>
                </c:pt>
                <c:pt idx="4">
                  <c:v>2009.0</c:v>
                </c:pt>
              </c:numCache>
            </c:numRef>
          </c:cat>
          <c:val>
            <c:numRef>
              <c:f>Sayfa4!$F$22:$J$22</c:f>
              <c:numCache>
                <c:formatCode>0.00%</c:formatCode>
                <c:ptCount val="5"/>
                <c:pt idx="0">
                  <c:v>0.5654</c:v>
                </c:pt>
                <c:pt idx="1">
                  <c:v>0.565700000000002</c:v>
                </c:pt>
                <c:pt idx="2">
                  <c:v>0.533</c:v>
                </c:pt>
                <c:pt idx="3">
                  <c:v>0.385000000000003</c:v>
                </c:pt>
                <c:pt idx="4">
                  <c:v>0.390000000000003</c:v>
                </c:pt>
              </c:numCache>
            </c:numRef>
          </c:val>
        </c:ser>
        <c:ser>
          <c:idx val="2"/>
          <c:order val="2"/>
          <c:tx>
            <c:strRef>
              <c:f>Sayfa4!$E$23</c:f>
              <c:strCache>
                <c:ptCount val="1"/>
                <c:pt idx="0">
                  <c:v>Orta Teknoloji</c:v>
                </c:pt>
              </c:strCache>
            </c:strRef>
          </c:tx>
          <c:spPr>
            <a:solidFill>
              <a:srgbClr val="F5B9B9"/>
            </a:solidFill>
          </c:spPr>
          <c:cat>
            <c:numRef>
              <c:f>Sayfa4!$F$20:$J$20</c:f>
              <c:numCache>
                <c:formatCode>General</c:formatCode>
                <c:ptCount val="5"/>
                <c:pt idx="0">
                  <c:v>1986.0</c:v>
                </c:pt>
                <c:pt idx="1">
                  <c:v>1996.0</c:v>
                </c:pt>
                <c:pt idx="2">
                  <c:v>2000.0</c:v>
                </c:pt>
                <c:pt idx="3">
                  <c:v>2008.0</c:v>
                </c:pt>
                <c:pt idx="4">
                  <c:v>2009.0</c:v>
                </c:pt>
              </c:numCache>
            </c:numRef>
          </c:cat>
          <c:val>
            <c:numRef>
              <c:f>Sayfa4!$F$23:$J$23</c:f>
              <c:numCache>
                <c:formatCode>0.00%</c:formatCode>
                <c:ptCount val="5"/>
                <c:pt idx="0">
                  <c:v>0.2268</c:v>
                </c:pt>
                <c:pt idx="1">
                  <c:v>0.2206</c:v>
                </c:pt>
                <c:pt idx="2">
                  <c:v>0.24</c:v>
                </c:pt>
                <c:pt idx="3">
                  <c:v>0.390000000000003</c:v>
                </c:pt>
                <c:pt idx="4">
                  <c:v>0.380000000000003</c:v>
                </c:pt>
              </c:numCache>
            </c:numRef>
          </c:val>
        </c:ser>
        <c:ser>
          <c:idx val="3"/>
          <c:order val="3"/>
          <c:tx>
            <c:strRef>
              <c:f>Sayfa4!$E$24</c:f>
              <c:strCache>
                <c:ptCount val="1"/>
                <c:pt idx="0">
                  <c:v>İleri teknoloji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Sayfa4!$F$20:$J$20</c:f>
              <c:numCache>
                <c:formatCode>General</c:formatCode>
                <c:ptCount val="5"/>
                <c:pt idx="0">
                  <c:v>1986.0</c:v>
                </c:pt>
                <c:pt idx="1">
                  <c:v>1996.0</c:v>
                </c:pt>
                <c:pt idx="2">
                  <c:v>2000.0</c:v>
                </c:pt>
                <c:pt idx="3">
                  <c:v>2008.0</c:v>
                </c:pt>
                <c:pt idx="4">
                  <c:v>2009.0</c:v>
                </c:pt>
              </c:numCache>
            </c:numRef>
          </c:cat>
          <c:val>
            <c:numRef>
              <c:f>Sayfa4!$F$24:$J$24</c:f>
              <c:numCache>
                <c:formatCode>0.00%</c:formatCode>
                <c:ptCount val="5"/>
                <c:pt idx="0">
                  <c:v>0.0117000000000001</c:v>
                </c:pt>
                <c:pt idx="1">
                  <c:v>0.032</c:v>
                </c:pt>
                <c:pt idx="2">
                  <c:v>0.084</c:v>
                </c:pt>
                <c:pt idx="3">
                  <c:v>0.042</c:v>
                </c:pt>
                <c:pt idx="4">
                  <c:v>0.052</c:v>
                </c:pt>
              </c:numCache>
            </c:numRef>
          </c:val>
        </c:ser>
        <c:axId val="751238696"/>
        <c:axId val="569492168"/>
      </c:barChart>
      <c:catAx>
        <c:axId val="751238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tr-TR"/>
            </a:pPr>
            <a:endParaRPr lang="en-US"/>
          </a:p>
        </c:txPr>
        <c:crossAx val="569492168"/>
        <c:crosses val="autoZero"/>
        <c:auto val="1"/>
        <c:lblAlgn val="ctr"/>
        <c:lblOffset val="100"/>
      </c:catAx>
      <c:valAx>
        <c:axId val="569492168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tr-TR" sz="1000" baseline="0"/>
            </a:pPr>
            <a:endParaRPr lang="en-US"/>
          </a:p>
        </c:txPr>
        <c:crossAx val="751238696"/>
        <c:crosses val="autoZero"/>
        <c:crossBetween val="between"/>
      </c:valAx>
      <c:spPr>
        <a:ln>
          <a:noFill/>
        </a:ln>
      </c:spPr>
    </c:plotArea>
    <c:plotVisOnly val="1"/>
  </c:chart>
  <c:spPr>
    <a:ln>
      <a:noFill/>
    </a:ln>
    <a:effectLst>
      <a:outerShdw blurRad="50800" dist="50800" dir="5400000" algn="ctr" rotWithShape="0">
        <a:schemeClr val="bg1"/>
      </a:out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ubbleChart>
        <c:varyColors val="1"/>
        <c:ser>
          <c:idx val="0"/>
          <c:order val="0"/>
          <c:dPt>
            <c:idx val="2"/>
            <c:bubble3D val="1"/>
            <c:spPr>
              <a:solidFill>
                <a:srgbClr val="C00000"/>
              </a:solidFill>
            </c:spPr>
          </c:dPt>
          <c:dPt>
            <c:idx val="9"/>
            <c:bubble3D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0952380952380952"/>
                  <c:y val="-0.0995024875621893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Sebze-Meyve</a:t>
                    </a:r>
                    <a:endParaRPr lang="en-US" sz="1500"/>
                  </a:p>
                </c:rich>
              </c:tx>
              <c:showVal val="1"/>
            </c:dLbl>
            <c:dLbl>
              <c:idx val="1"/>
              <c:layout>
                <c:manualLayout>
                  <c:x val="-0.103343465045593"/>
                  <c:y val="-0.111442786069652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Petrol</a:t>
                    </a:r>
                  </a:p>
                  <a:p>
                    <a:r>
                      <a:rPr lang="tr-TR" sz="1500" baseline="0"/>
                      <a:t> Ürünleri</a:t>
                    </a:r>
                    <a:endParaRPr lang="en-US" sz="1500"/>
                  </a:p>
                </c:rich>
              </c:tx>
              <c:showVal val="1"/>
            </c:dLbl>
            <c:dLbl>
              <c:idx val="2"/>
              <c:layout>
                <c:manualLayout>
                  <c:x val="-0.168186423505572"/>
                  <c:y val="-0.0398009950248758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Tekstil</a:t>
                    </a:r>
                    <a:endParaRPr lang="en-US" sz="1500"/>
                  </a:p>
                </c:rich>
              </c:tx>
              <c:showVal val="1"/>
            </c:dLbl>
            <c:dLbl>
              <c:idx val="3"/>
              <c:layout>
                <c:manualLayout>
                  <c:x val="-0.0202634245187437"/>
                  <c:y val="-0.0477611940298509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Metal</a:t>
                    </a:r>
                    <a:r>
                      <a:rPr lang="tr-TR" sz="1500" baseline="0"/>
                      <a:t> Dışı</a:t>
                    </a:r>
                  </a:p>
                  <a:p>
                    <a:r>
                      <a:rPr lang="tr-TR" sz="1500" baseline="0"/>
                      <a:t> Mineraller</a:t>
                    </a:r>
                    <a:endParaRPr lang="en-US" sz="1500"/>
                  </a:p>
                </c:rich>
              </c:tx>
              <c:showVal val="1"/>
            </c:dLbl>
            <c:dLbl>
              <c:idx val="4"/>
              <c:layout>
                <c:manualLayout>
                  <c:x val="-0.113475177304965"/>
                  <c:y val="-0.123383084577115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Demir-Çelik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0.093211752786221"/>
                  <c:y val="-0.111442786069652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Metal</a:t>
                    </a:r>
                  </a:p>
                  <a:p>
                    <a:r>
                      <a:rPr lang="tr-TR" sz="1500" baseline="0"/>
                      <a:t> Ürünleri</a:t>
                    </a:r>
                    <a:endParaRPr lang="en-US" sz="1500"/>
                  </a:p>
                </c:rich>
              </c:tx>
              <c:showVal val="1"/>
            </c:dLbl>
            <c:dLbl>
              <c:idx val="6"/>
              <c:layout>
                <c:manualLayout>
                  <c:x val="-0.107396149949342"/>
                  <c:y val="0.0597014925373138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Genel</a:t>
                    </a:r>
                    <a:r>
                      <a:rPr lang="tr-TR" sz="1500" baseline="0"/>
                      <a:t> Sınai</a:t>
                    </a:r>
                  </a:p>
                  <a:p>
                    <a:r>
                      <a:rPr lang="tr-TR" sz="1500" baseline="0"/>
                      <a:t> Makineler</a:t>
                    </a:r>
                    <a:endParaRPr lang="en-US" sz="1500"/>
                  </a:p>
                </c:rich>
              </c:tx>
              <c:showVal val="1"/>
            </c:dLbl>
            <c:dLbl>
              <c:idx val="7"/>
              <c:layout>
                <c:manualLayout>
                  <c:x val="-0.0283687943262411"/>
                  <c:y val="-0.0318407960199006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Telekom</a:t>
                    </a:r>
                    <a:r>
                      <a:rPr lang="tr-TR" sz="1500" baseline="0"/>
                      <a:t> ve Ses Cihazları</a:t>
                    </a:r>
                    <a:endParaRPr lang="en-US" sz="1500"/>
                  </a:p>
                </c:rich>
              </c:tx>
              <c:showVal val="1"/>
            </c:dLbl>
            <c:dLbl>
              <c:idx val="8"/>
              <c:layout>
                <c:manualLayout>
                  <c:x val="-0.077001013171226"/>
                  <c:y val="-0.127363184079602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Elektrikli</a:t>
                    </a:r>
                    <a:r>
                      <a:rPr lang="tr-TR" sz="1500" baseline="0"/>
                      <a:t> </a:t>
                    </a:r>
                  </a:p>
                  <a:p>
                    <a:r>
                      <a:rPr lang="tr-TR" sz="1500" baseline="0"/>
                      <a:t>Makineler</a:t>
                    </a:r>
                    <a:endParaRPr lang="en-US" sz="1500"/>
                  </a:p>
                </c:rich>
              </c:tx>
              <c:showVal val="1"/>
            </c:dLbl>
            <c:dLbl>
              <c:idx val="9"/>
              <c:layout>
                <c:manualLayout>
                  <c:x val="-0.0141843971631206"/>
                  <c:y val="0.0238805970149255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Otomotiv</a:t>
                    </a:r>
                    <a:endParaRPr lang="en-US" sz="1500"/>
                  </a:p>
                </c:rich>
              </c:tx>
              <c:showVal val="1"/>
            </c:dLbl>
            <c:dLbl>
              <c:idx val="10"/>
              <c:layout>
                <c:manualLayout>
                  <c:x val="-0.125633232016211"/>
                  <c:y val="0.0756218905472637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Diğer</a:t>
                    </a:r>
                    <a:r>
                      <a:rPr lang="tr-TR" sz="1500" baseline="0"/>
                      <a:t> Taşıtlar</a:t>
                    </a:r>
                    <a:endParaRPr lang="en-US" sz="1500"/>
                  </a:p>
                </c:rich>
              </c:tx>
              <c:showVal val="1"/>
            </c:dLbl>
            <c:dLbl>
              <c:idx val="11"/>
              <c:layout>
                <c:manualLayout>
                  <c:x val="-0.119554204660588"/>
                  <c:y val="-0.0318407960199006"/>
                </c:manualLayout>
              </c:layout>
              <c:tx>
                <c:rich>
                  <a:bodyPr/>
                  <a:lstStyle/>
                  <a:p>
                    <a:r>
                      <a:rPr lang="tr-TR" sz="1500"/>
                      <a:t>Hazır</a:t>
                    </a:r>
                    <a:r>
                      <a:rPr lang="tr-TR" sz="1500" baseline="0"/>
                      <a:t> Giyim</a:t>
                    </a:r>
                    <a:endParaRPr lang="en-US" sz="15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tr-TR" sz="1500"/>
                </a:pPr>
                <a:endParaRPr lang="en-US"/>
              </a:p>
            </c:txPr>
            <c:showVal val="1"/>
          </c:dLbls>
          <c:xVal>
            <c:numRef>
              <c:f>Grafik!$D$5:$D$16</c:f>
              <c:numCache>
                <c:formatCode>0.0%</c:formatCode>
                <c:ptCount val="12"/>
                <c:pt idx="0">
                  <c:v>0.0403593702775823</c:v>
                </c:pt>
                <c:pt idx="1">
                  <c:v>0.00329966399873944</c:v>
                </c:pt>
                <c:pt idx="2">
                  <c:v>0.0395521018361804</c:v>
                </c:pt>
                <c:pt idx="3">
                  <c:v>0.0181963690913972</c:v>
                </c:pt>
                <c:pt idx="4">
                  <c:v>0.0325486929401341</c:v>
                </c:pt>
                <c:pt idx="5">
                  <c:v>0.016467748228068</c:v>
                </c:pt>
                <c:pt idx="6">
                  <c:v>0.00559897745926379</c:v>
                </c:pt>
                <c:pt idx="7">
                  <c:v>0.00384829812701827</c:v>
                </c:pt>
                <c:pt idx="8">
                  <c:v>0.0072532575667982</c:v>
                </c:pt>
                <c:pt idx="9">
                  <c:v>0.0162116053721089</c:v>
                </c:pt>
                <c:pt idx="10">
                  <c:v>0.00795247178379009</c:v>
                </c:pt>
                <c:pt idx="11">
                  <c:v>0.0400532432839594</c:v>
                </c:pt>
              </c:numCache>
            </c:numRef>
          </c:xVal>
          <c:yVal>
            <c:numRef>
              <c:f>Grafik!$E$5:$E$16</c:f>
              <c:numCache>
                <c:formatCode>0%</c:formatCode>
                <c:ptCount val="12"/>
                <c:pt idx="0">
                  <c:v>0.0517872613887849</c:v>
                </c:pt>
                <c:pt idx="1">
                  <c:v>0.150960566062777</c:v>
                </c:pt>
                <c:pt idx="2">
                  <c:v>0.0221596467731432</c:v>
                </c:pt>
                <c:pt idx="3">
                  <c:v>0.100893339008649</c:v>
                </c:pt>
                <c:pt idx="4">
                  <c:v>0.117311773325243</c:v>
                </c:pt>
                <c:pt idx="5">
                  <c:v>0.139611434639809</c:v>
                </c:pt>
                <c:pt idx="6">
                  <c:v>0.15188166742686</c:v>
                </c:pt>
                <c:pt idx="7">
                  <c:v>-0.118001711496483</c:v>
                </c:pt>
                <c:pt idx="8">
                  <c:v>0.178345456155945</c:v>
                </c:pt>
                <c:pt idx="9">
                  <c:v>0.059855830866602</c:v>
                </c:pt>
                <c:pt idx="10">
                  <c:v>0.112401599222068</c:v>
                </c:pt>
                <c:pt idx="11">
                  <c:v>-0.0059081689513333</c:v>
                </c:pt>
              </c:numCache>
            </c:numRef>
          </c:yVal>
          <c:bubbleSize>
            <c:numRef>
              <c:f>Grafik!$F$5:$F$16</c:f>
              <c:numCache>
                <c:formatCode>0.00</c:formatCode>
                <c:ptCount val="12"/>
                <c:pt idx="0">
                  <c:v>5.352385517999959</c:v>
                </c:pt>
                <c:pt idx="1">
                  <c:v>3.55786629</c:v>
                </c:pt>
                <c:pt idx="2">
                  <c:v>7.723826434</c:v>
                </c:pt>
                <c:pt idx="3">
                  <c:v>3.510681986</c:v>
                </c:pt>
                <c:pt idx="4">
                  <c:v>9.081240940000001</c:v>
                </c:pt>
                <c:pt idx="5">
                  <c:v>3.897850545</c:v>
                </c:pt>
                <c:pt idx="6">
                  <c:v>2.455021464</c:v>
                </c:pt>
                <c:pt idx="7">
                  <c:v>1.887350644</c:v>
                </c:pt>
                <c:pt idx="8">
                  <c:v>6.347050472999979</c:v>
                </c:pt>
                <c:pt idx="9">
                  <c:v>11.897314403</c:v>
                </c:pt>
                <c:pt idx="10">
                  <c:v>2.189271254000001</c:v>
                </c:pt>
                <c:pt idx="11">
                  <c:v>11.55592652700004</c:v>
                </c:pt>
              </c:numCache>
            </c:numRef>
          </c:bubbleSize>
          <c:bubble3D val="1"/>
        </c:ser>
        <c:bubbleScale val="100"/>
        <c:axId val="69728888"/>
        <c:axId val="568979912"/>
      </c:bubbleChart>
      <c:valAx>
        <c:axId val="69728888"/>
        <c:scaling>
          <c:orientation val="minMax"/>
          <c:max val="0.05"/>
          <c:min val="0.0"/>
        </c:scaling>
        <c:axPos val="b"/>
        <c:title>
          <c:tx>
            <c:rich>
              <a:bodyPr/>
              <a:lstStyle/>
              <a:p>
                <a:pPr>
                  <a:defRPr lang="tr-TR"/>
                </a:pPr>
                <a:r>
                  <a:rPr lang="tr-TR" sz="1800" b="1" dirty="0" smtClean="0"/>
                  <a:t>Sektörün dünyadaki pazar payı (2009)</a:t>
                </a:r>
                <a:endParaRPr lang="tr-TR" sz="1800" b="1" dirty="0"/>
              </a:p>
            </c:rich>
          </c:tx>
          <c:layout/>
        </c:title>
        <c:numFmt formatCode="0.0%" sourceLinked="1"/>
        <c:tickLblPos val="nextTo"/>
        <c:txPr>
          <a:bodyPr/>
          <a:lstStyle/>
          <a:p>
            <a:pPr>
              <a:defRPr lang="tr-TR" sz="1200"/>
            </a:pPr>
            <a:endParaRPr lang="en-US"/>
          </a:p>
        </c:txPr>
        <c:crossAx val="568979912"/>
        <c:crosses val="autoZero"/>
        <c:crossBetween val="midCat"/>
      </c:valAx>
      <c:valAx>
        <c:axId val="568979912"/>
        <c:scaling>
          <c:orientation val="minMax"/>
          <c:max val="0.25"/>
          <c:min val="-0.15"/>
        </c:scaling>
        <c:axPos val="l"/>
        <c:title>
          <c:tx>
            <c:rich>
              <a:bodyPr rot="-5400000" vert="horz"/>
              <a:lstStyle/>
              <a:p>
                <a:pPr>
                  <a:defRPr lang="tr-TR" sz="1200"/>
                </a:pPr>
                <a:r>
                  <a:rPr lang="tr-TR" sz="1200" b="1" dirty="0" smtClean="0"/>
                  <a:t>Yıllık ortalama ihracat değişimi (2005-2009)</a:t>
                </a:r>
                <a:endParaRPr lang="tr-TR" sz="1200" b="1" dirty="0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lang="tr-TR" sz="1200"/>
            </a:pPr>
            <a:endParaRPr lang="en-US"/>
          </a:p>
        </c:txPr>
        <c:crossAx val="69728888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844792213473316"/>
          <c:y val="0.0509259259259259"/>
          <c:w val="0.816772965879263"/>
          <c:h val="0.760821668124821"/>
        </c:manualLayout>
      </c:layout>
      <c:barChart>
        <c:barDir val="col"/>
        <c:grouping val="clustered"/>
        <c:ser>
          <c:idx val="1"/>
          <c:order val="1"/>
          <c:tx>
            <c:strRef>
              <c:f>combined!$D$118</c:f>
              <c:strCache>
                <c:ptCount val="1"/>
                <c:pt idx="0">
                  <c:v>Amount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numRef>
              <c:f>combined!$B$119:$B$132</c:f>
              <c:numCache>
                <c:formatCode>General</c:formatCode>
                <c:ptCount val="14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</c:numCache>
            </c:numRef>
          </c:cat>
          <c:val>
            <c:numRef>
              <c:f>combined!$D$119:$D$132</c:f>
              <c:numCache>
                <c:formatCode>General</c:formatCode>
                <c:ptCount val="14"/>
                <c:pt idx="0">
                  <c:v>4.0</c:v>
                </c:pt>
                <c:pt idx="1">
                  <c:v>9.0</c:v>
                </c:pt>
                <c:pt idx="2">
                  <c:v>16.0</c:v>
                </c:pt>
                <c:pt idx="3">
                  <c:v>7.0</c:v>
                </c:pt>
                <c:pt idx="4">
                  <c:v>30.0</c:v>
                </c:pt>
                <c:pt idx="5">
                  <c:v>84.0</c:v>
                </c:pt>
                <c:pt idx="6">
                  <c:v>0.0</c:v>
                </c:pt>
                <c:pt idx="7">
                  <c:v>6.0</c:v>
                </c:pt>
                <c:pt idx="8">
                  <c:v>34.0</c:v>
                </c:pt>
                <c:pt idx="9">
                  <c:v>7.0</c:v>
                </c:pt>
                <c:pt idx="10">
                  <c:v>120.0</c:v>
                </c:pt>
                <c:pt idx="11">
                  <c:v>2333.0</c:v>
                </c:pt>
                <c:pt idx="12">
                  <c:v>2742.0</c:v>
                </c:pt>
                <c:pt idx="13">
                  <c:v>3309.0</c:v>
                </c:pt>
              </c:numCache>
            </c:numRef>
          </c:val>
        </c:ser>
        <c:axId val="574967992"/>
        <c:axId val="69329480"/>
      </c:barChart>
      <c:lineChart>
        <c:grouping val="stacked"/>
        <c:ser>
          <c:idx val="0"/>
          <c:order val="0"/>
          <c:tx>
            <c:strRef>
              <c:f>combined!$C$118</c:f>
              <c:strCache>
                <c:ptCount val="1"/>
                <c:pt idx="0">
                  <c:v>Number of transactions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combined!$B$119:$B$132</c:f>
              <c:numCache>
                <c:formatCode>General</c:formatCode>
                <c:ptCount val="14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</c:numCache>
            </c:numRef>
          </c:cat>
          <c:val>
            <c:numRef>
              <c:f>combined!$C$119:$C$132</c:f>
              <c:numCache>
                <c:formatCode>General</c:formatCode>
                <c:ptCount val="14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1.0</c:v>
                </c:pt>
                <c:pt idx="4">
                  <c:v>5.0</c:v>
                </c:pt>
                <c:pt idx="5">
                  <c:v>8.0</c:v>
                </c:pt>
                <c:pt idx="6">
                  <c:v>0.0</c:v>
                </c:pt>
                <c:pt idx="7">
                  <c:v>1.0</c:v>
                </c:pt>
                <c:pt idx="8">
                  <c:v>4.0</c:v>
                </c:pt>
                <c:pt idx="9">
                  <c:v>2.0</c:v>
                </c:pt>
                <c:pt idx="10">
                  <c:v>6.0</c:v>
                </c:pt>
                <c:pt idx="11">
                  <c:v>11.0</c:v>
                </c:pt>
                <c:pt idx="12">
                  <c:v>29.0</c:v>
                </c:pt>
                <c:pt idx="13">
                  <c:v>20.0</c:v>
                </c:pt>
              </c:numCache>
            </c:numRef>
          </c:val>
        </c:ser>
        <c:marker val="1"/>
        <c:axId val="535531128"/>
        <c:axId val="568595656"/>
      </c:lineChart>
      <c:catAx>
        <c:axId val="535531128"/>
        <c:scaling>
          <c:orientation val="minMax"/>
        </c:scaling>
        <c:axPos val="b"/>
        <c:numFmt formatCode="General" sourceLinked="1"/>
        <c:tickLblPos val="nextTo"/>
        <c:spPr>
          <a:ln w="4664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tr-TR" sz="1400"/>
            </a:pPr>
            <a:endParaRPr lang="en-US"/>
          </a:p>
        </c:txPr>
        <c:crossAx val="568595656"/>
        <c:crosses val="autoZero"/>
        <c:auto val="1"/>
        <c:lblAlgn val="ctr"/>
        <c:lblOffset val="100"/>
      </c:catAx>
      <c:valAx>
        <c:axId val="568595656"/>
        <c:scaling>
          <c:orientation val="minMax"/>
        </c:scaling>
        <c:axPos val="l"/>
        <c:numFmt formatCode="General" sourceLinked="1"/>
        <c:tickLblPos val="nextTo"/>
        <c:spPr>
          <a:ln w="4664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tr-TR" sz="1400"/>
            </a:pPr>
            <a:endParaRPr lang="en-US"/>
          </a:p>
        </c:txPr>
        <c:crossAx val="535531128"/>
        <c:crosses val="autoZero"/>
        <c:crossBetween val="between"/>
      </c:valAx>
      <c:catAx>
        <c:axId val="574967992"/>
        <c:scaling>
          <c:orientation val="minMax"/>
        </c:scaling>
        <c:delete val="1"/>
        <c:axPos val="b"/>
        <c:numFmt formatCode="General" sourceLinked="1"/>
        <c:tickLblPos val="none"/>
        <c:crossAx val="69329480"/>
        <c:crosses val="autoZero"/>
        <c:auto val="1"/>
        <c:lblAlgn val="ctr"/>
        <c:lblOffset val="100"/>
      </c:catAx>
      <c:valAx>
        <c:axId val="69329480"/>
        <c:scaling>
          <c:orientation val="minMax"/>
        </c:scaling>
        <c:axPos val="r"/>
        <c:numFmt formatCode="General" sourceLinked="1"/>
        <c:tickLblPos val="nextTo"/>
        <c:spPr>
          <a:ln w="4664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tr-TR" sz="1400"/>
            </a:pPr>
            <a:endParaRPr lang="en-US"/>
          </a:p>
        </c:txPr>
        <c:crossAx val="574967992"/>
        <c:crosses val="max"/>
        <c:crossBetween val="between"/>
      </c:valAx>
      <c:spPr>
        <a:solidFill>
          <a:srgbClr val="FFFFFF"/>
        </a:solidFill>
        <a:ln w="37312">
          <a:noFill/>
        </a:ln>
      </c:spPr>
    </c:plotArea>
    <c:legend>
      <c:legendPos val="r"/>
      <c:layout>
        <c:manualLayout>
          <c:xMode val="edge"/>
          <c:yMode val="edge"/>
          <c:x val="0.448293766112619"/>
          <c:y val="0.101083680329733"/>
          <c:w val="0.193176447662332"/>
          <c:h val="0.177518824036645"/>
        </c:manualLayout>
      </c:layout>
      <c:spPr>
        <a:noFill/>
        <a:ln w="37312">
          <a:noFill/>
        </a:ln>
      </c:spPr>
      <c:txPr>
        <a:bodyPr/>
        <a:lstStyle/>
        <a:p>
          <a:pPr>
            <a:defRPr lang="tr-TR" sz="1600"/>
          </a:pPr>
          <a:endParaRPr lang="en-US"/>
        </a:p>
      </c:txPr>
    </c:legend>
    <c:plotVisOnly val="1"/>
    <c:dispBlanksAs val="zero"/>
  </c:chart>
  <c:spPr>
    <a:solidFill>
      <a:srgbClr val="FFFFFF"/>
    </a:solidFill>
    <a:ln w="4664">
      <a:noFill/>
      <a:prstDash val="solid"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844792213473316"/>
          <c:y val="0.0508896768633018"/>
          <c:w val="0.841898512685917"/>
          <c:h val="0.744275548839885"/>
        </c:manualLayout>
      </c:layout>
      <c:barChart>
        <c:barDir val="col"/>
        <c:grouping val="stacked"/>
        <c:ser>
          <c:idx val="0"/>
          <c:order val="0"/>
          <c:tx>
            <c:strRef>
              <c:f>Sheet1!$C$44</c:f>
              <c:strCache>
                <c:ptCount val="1"/>
                <c:pt idx="0">
                  <c:v>Dometic (9 funds)</c:v>
                </c:pt>
              </c:strCache>
            </c:strRef>
          </c:tx>
          <c:cat>
            <c:strRef>
              <c:f>Sheet1!$B$45:$B$47</c:f>
              <c:strCache>
                <c:ptCount val="3"/>
                <c:pt idx="0">
                  <c:v>Early / Expansion</c:v>
                </c:pt>
                <c:pt idx="1">
                  <c:v>Expansion / Late / Buyout</c:v>
                </c:pt>
                <c:pt idx="2">
                  <c:v>Buyout only</c:v>
                </c:pt>
              </c:strCache>
            </c:strRef>
          </c:cat>
          <c:val>
            <c:numRef>
              <c:f>Sheet1!$C$45:$C$47</c:f>
              <c:numCache>
                <c:formatCode>General</c:formatCode>
                <c:ptCount val="3"/>
                <c:pt idx="0">
                  <c:v>3.0</c:v>
                </c:pt>
                <c:pt idx="1">
                  <c:v>6.0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Sheet1!$D$44</c:f>
              <c:strCache>
                <c:ptCount val="1"/>
                <c:pt idx="0">
                  <c:v>International (24 funds)</c:v>
                </c:pt>
              </c:strCache>
            </c:strRef>
          </c:tx>
          <c:cat>
            <c:strRef>
              <c:f>Sheet1!$B$45:$B$47</c:f>
              <c:strCache>
                <c:ptCount val="3"/>
                <c:pt idx="0">
                  <c:v>Early / Expansion</c:v>
                </c:pt>
                <c:pt idx="1">
                  <c:v>Expansion / Late / Buyout</c:v>
                </c:pt>
                <c:pt idx="2">
                  <c:v>Buyout only</c:v>
                </c:pt>
              </c:strCache>
            </c:strRef>
          </c:cat>
          <c:val>
            <c:numRef>
              <c:f>Sheet1!$D$45:$D$47</c:f>
              <c:numCache>
                <c:formatCode>General</c:formatCode>
                <c:ptCount val="3"/>
                <c:pt idx="0">
                  <c:v>1.0</c:v>
                </c:pt>
                <c:pt idx="1">
                  <c:v>13.0</c:v>
                </c:pt>
                <c:pt idx="2">
                  <c:v>10.0</c:v>
                </c:pt>
              </c:numCache>
            </c:numRef>
          </c:val>
        </c:ser>
        <c:overlap val="100"/>
        <c:axId val="562342728"/>
        <c:axId val="535684712"/>
      </c:barChart>
      <c:catAx>
        <c:axId val="5623427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tr-TR" sz="1600"/>
            </a:pPr>
            <a:endParaRPr lang="en-US"/>
          </a:p>
        </c:txPr>
        <c:crossAx val="535684712"/>
        <c:crosses val="autoZero"/>
        <c:auto val="1"/>
        <c:lblAlgn val="ctr"/>
        <c:lblOffset val="100"/>
      </c:catAx>
      <c:valAx>
        <c:axId val="5356847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tr-TR" sz="1400"/>
            </a:pPr>
            <a:endParaRPr lang="en-US"/>
          </a:p>
        </c:txPr>
        <c:crossAx val="562342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822178477691"/>
          <c:y val="0.0554883259736977"/>
          <c:w val="0.334733377077866"/>
          <c:h val="0.167315203445781"/>
        </c:manualLayout>
      </c:layout>
      <c:txPr>
        <a:bodyPr/>
        <a:lstStyle/>
        <a:p>
          <a:pPr>
            <a:defRPr lang="tr-TR" sz="16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tr-TR" sz="1800" b="0"/>
            </a:pPr>
            <a:r>
              <a:rPr lang="tr-TR" sz="1800" b="0" i="0" baseline="0" dirty="0" smtClean="0"/>
              <a:t>Türkiye</a:t>
            </a:r>
            <a:endParaRPr lang="tr-TR" sz="1800" b="0" i="0" baseline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'8_T1'!$L$10</c:f>
              <c:strCache>
                <c:ptCount val="1"/>
                <c:pt idx="0">
                  <c:v>Private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'8_T1'!$K$11:$K$29</c:f>
              <c:numCache>
                <c:formatCode>General</c:formatCode>
                <c:ptCount val="19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</c:numCache>
            </c:numRef>
          </c:cat>
          <c:val>
            <c:numRef>
              <c:f>'8_T1'!$L$11:$L$29</c:f>
              <c:numCache>
                <c:formatCode>0%</c:formatCode>
                <c:ptCount val="19"/>
                <c:pt idx="0">
                  <c:v>0.20355653455412</c:v>
                </c:pt>
                <c:pt idx="1">
                  <c:v>0.210884410940746</c:v>
                </c:pt>
                <c:pt idx="2">
                  <c:v>0.240245601209973</c:v>
                </c:pt>
                <c:pt idx="3">
                  <c:v>0.229061093950312</c:v>
                </c:pt>
                <c:pt idx="4">
                  <c:v>0.24693533896494</c:v>
                </c:pt>
                <c:pt idx="5">
                  <c:v>0.236092539342132</c:v>
                </c:pt>
                <c:pt idx="6">
                  <c:v>0.259561484811008</c:v>
                </c:pt>
                <c:pt idx="7">
                  <c:v>0.322716579749575</c:v>
                </c:pt>
                <c:pt idx="8">
                  <c:v>0.315639587889566</c:v>
                </c:pt>
                <c:pt idx="9">
                  <c:v>0.380477818020542</c:v>
                </c:pt>
                <c:pt idx="10">
                  <c:v>0.334399880807272</c:v>
                </c:pt>
                <c:pt idx="11">
                  <c:v>0.337378704949701</c:v>
                </c:pt>
                <c:pt idx="12">
                  <c:v>0.286967205891787</c:v>
                </c:pt>
                <c:pt idx="13">
                  <c:v>0.232285381324645</c:v>
                </c:pt>
                <c:pt idx="14">
                  <c:v>0.241791828562052</c:v>
                </c:pt>
                <c:pt idx="15">
                  <c:v>0.338316090193534</c:v>
                </c:pt>
                <c:pt idx="16">
                  <c:v>0.370257233659169</c:v>
                </c:pt>
                <c:pt idx="17">
                  <c:v>0.412643812457004</c:v>
                </c:pt>
                <c:pt idx="18">
                  <c:v>0.44225762092103</c:v>
                </c:pt>
              </c:numCache>
            </c:numRef>
          </c:val>
        </c:ser>
        <c:ser>
          <c:idx val="1"/>
          <c:order val="1"/>
          <c:tx>
            <c:strRef>
              <c:f>'8_T1'!$M$10</c:f>
              <c:strCache>
                <c:ptCount val="1"/>
                <c:pt idx="0">
                  <c:v>Public and Universities</c:v>
                </c:pt>
              </c:strCache>
            </c:strRef>
          </c:tx>
          <c:marker>
            <c:symbol val="none"/>
          </c:marker>
          <c:cat>
            <c:numRef>
              <c:f>'8_T1'!$K$11:$K$29</c:f>
              <c:numCache>
                <c:formatCode>General</c:formatCode>
                <c:ptCount val="19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</c:numCache>
            </c:numRef>
          </c:cat>
          <c:val>
            <c:numRef>
              <c:f>'8_T1'!$M$11:$M$29</c:f>
              <c:numCache>
                <c:formatCode>0%</c:formatCode>
                <c:ptCount val="19"/>
                <c:pt idx="0">
                  <c:v>0.79644346544588</c:v>
                </c:pt>
                <c:pt idx="1">
                  <c:v>0.789115589059253</c:v>
                </c:pt>
                <c:pt idx="2">
                  <c:v>0.759754398790027</c:v>
                </c:pt>
                <c:pt idx="3">
                  <c:v>0.770938906049688</c:v>
                </c:pt>
                <c:pt idx="4">
                  <c:v>0.75306466103506</c:v>
                </c:pt>
                <c:pt idx="5">
                  <c:v>0.763907460657868</c:v>
                </c:pt>
                <c:pt idx="6">
                  <c:v>0.740438515188992</c:v>
                </c:pt>
                <c:pt idx="7">
                  <c:v>0.677283420250425</c:v>
                </c:pt>
                <c:pt idx="8">
                  <c:v>0.684360412110434</c:v>
                </c:pt>
                <c:pt idx="9">
                  <c:v>0.619522181979457</c:v>
                </c:pt>
                <c:pt idx="10">
                  <c:v>0.665600119192728</c:v>
                </c:pt>
                <c:pt idx="11">
                  <c:v>0.662621295050299</c:v>
                </c:pt>
                <c:pt idx="12">
                  <c:v>0.713032794108213</c:v>
                </c:pt>
                <c:pt idx="13">
                  <c:v>0.767714618675356</c:v>
                </c:pt>
                <c:pt idx="14">
                  <c:v>0.758208171437948</c:v>
                </c:pt>
                <c:pt idx="15">
                  <c:v>0.661683909806466</c:v>
                </c:pt>
                <c:pt idx="16">
                  <c:v>0.629742766340832</c:v>
                </c:pt>
                <c:pt idx="17">
                  <c:v>0.587356187542996</c:v>
                </c:pt>
                <c:pt idx="18">
                  <c:v>0.55774237907897</c:v>
                </c:pt>
              </c:numCache>
            </c:numRef>
          </c:val>
        </c:ser>
        <c:marker val="1"/>
        <c:axId val="444759192"/>
        <c:axId val="444762408"/>
      </c:lineChart>
      <c:catAx>
        <c:axId val="444759192"/>
        <c:scaling>
          <c:orientation val="minMax"/>
        </c:scaling>
        <c:axPos val="b"/>
        <c:numFmt formatCode="General" sourceLinked="1"/>
        <c:tickLblPos val="nextTo"/>
        <c:txPr>
          <a:bodyPr rot="-1200000"/>
          <a:lstStyle/>
          <a:p>
            <a:pPr>
              <a:defRPr lang="tr-TR"/>
            </a:pPr>
            <a:endParaRPr lang="en-US"/>
          </a:p>
        </c:txPr>
        <c:crossAx val="444762408"/>
        <c:crosses val="autoZero"/>
        <c:auto val="1"/>
        <c:lblAlgn val="ctr"/>
        <c:lblOffset val="100"/>
      </c:catAx>
      <c:valAx>
        <c:axId val="444762408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lang="tr-TR"/>
            </a:pPr>
            <a:endParaRPr lang="en-US"/>
          </a:p>
        </c:txPr>
        <c:crossAx val="44475919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tr-TR" sz="1800" b="0"/>
            </a:pPr>
            <a:r>
              <a:rPr lang="en-US" sz="1800" b="0" dirty="0" err="1" smtClean="0"/>
              <a:t>Kore</a:t>
            </a:r>
            <a:endParaRPr lang="en-US" sz="1800" b="0" dirty="0"/>
          </a:p>
        </c:rich>
      </c:tx>
      <c:layout>
        <c:manualLayout>
          <c:xMode val="edge"/>
          <c:yMode val="edge"/>
          <c:x val="0.457461630855465"/>
          <c:y val="0.108108108108108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Sayfa1!$C$28</c:f>
              <c:strCache>
                <c:ptCount val="1"/>
                <c:pt idx="0">
                  <c:v>Private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Sayfa1!$B$29:$B$57</c:f>
              <c:numCache>
                <c:formatCode>General</c:formatCode>
                <c:ptCount val="29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</c:numCache>
            </c:numRef>
          </c:cat>
          <c:val>
            <c:numRef>
              <c:f>Sayfa1!$C$29:$C$57</c:f>
              <c:numCache>
                <c:formatCode>0%</c:formatCode>
                <c:ptCount val="29"/>
                <c:pt idx="0">
                  <c:v>0.354</c:v>
                </c:pt>
                <c:pt idx="1">
                  <c:v>0.47</c:v>
                </c:pt>
                <c:pt idx="2">
                  <c:v>0.49</c:v>
                </c:pt>
                <c:pt idx="3">
                  <c:v>0.51</c:v>
                </c:pt>
                <c:pt idx="4">
                  <c:v>0.63</c:v>
                </c:pt>
                <c:pt idx="5">
                  <c:v>0.646</c:v>
                </c:pt>
                <c:pt idx="6">
                  <c:v>0.67</c:v>
                </c:pt>
                <c:pt idx="7">
                  <c:v>0.69</c:v>
                </c:pt>
                <c:pt idx="8">
                  <c:v>0.71</c:v>
                </c:pt>
                <c:pt idx="9">
                  <c:v>0.75</c:v>
                </c:pt>
                <c:pt idx="10">
                  <c:v>0.75</c:v>
                </c:pt>
                <c:pt idx="11">
                  <c:v>0.73</c:v>
                </c:pt>
                <c:pt idx="12">
                  <c:v>0.74</c:v>
                </c:pt>
                <c:pt idx="13">
                  <c:v>0.73</c:v>
                </c:pt>
                <c:pt idx="14">
                  <c:v>0.75</c:v>
                </c:pt>
                <c:pt idx="15">
                  <c:v>0.745</c:v>
                </c:pt>
                <c:pt idx="16">
                  <c:v>0.74</c:v>
                </c:pt>
                <c:pt idx="17">
                  <c:v>0.73</c:v>
                </c:pt>
                <c:pt idx="18">
                  <c:v>0.703</c:v>
                </c:pt>
                <c:pt idx="19">
                  <c:v>0.74</c:v>
                </c:pt>
                <c:pt idx="20">
                  <c:v>0.751</c:v>
                </c:pt>
                <c:pt idx="21">
                  <c:v>0.749</c:v>
                </c:pt>
                <c:pt idx="22">
                  <c:v>0.76</c:v>
                </c:pt>
                <c:pt idx="23">
                  <c:v>0.764</c:v>
                </c:pt>
                <c:pt idx="24">
                  <c:v>0.77</c:v>
                </c:pt>
                <c:pt idx="25">
                  <c:v>0.769</c:v>
                </c:pt>
                <c:pt idx="26">
                  <c:v>0.757</c:v>
                </c:pt>
                <c:pt idx="27">
                  <c:v>0.75</c:v>
                </c:pt>
                <c:pt idx="28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Sayfa1!$D$28</c:f>
              <c:strCache>
                <c:ptCount val="1"/>
                <c:pt idx="0">
                  <c:v>Public and Universities</c:v>
                </c:pt>
              </c:strCache>
            </c:strRef>
          </c:tx>
          <c:spPr>
            <a:ln>
              <a:solidFill>
                <a:srgbClr val="1F318D"/>
              </a:solidFill>
            </a:ln>
          </c:spPr>
          <c:marker>
            <c:symbol val="none"/>
          </c:marker>
          <c:cat>
            <c:numRef>
              <c:f>Sayfa1!$B$29:$B$57</c:f>
              <c:numCache>
                <c:formatCode>General</c:formatCode>
                <c:ptCount val="29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</c:numCache>
            </c:numRef>
          </c:cat>
          <c:val>
            <c:numRef>
              <c:f>Sayfa1!$D$29:$D$57</c:f>
              <c:numCache>
                <c:formatCode>0%</c:formatCode>
                <c:ptCount val="29"/>
                <c:pt idx="0">
                  <c:v>0.646</c:v>
                </c:pt>
                <c:pt idx="1">
                  <c:v>0.53</c:v>
                </c:pt>
                <c:pt idx="2">
                  <c:v>0.51</c:v>
                </c:pt>
                <c:pt idx="3">
                  <c:v>0.49</c:v>
                </c:pt>
                <c:pt idx="4">
                  <c:v>0.37</c:v>
                </c:pt>
                <c:pt idx="5">
                  <c:v>0.354</c:v>
                </c:pt>
                <c:pt idx="6">
                  <c:v>0.33</c:v>
                </c:pt>
                <c:pt idx="7">
                  <c:v>0.31</c:v>
                </c:pt>
                <c:pt idx="8">
                  <c:v>0.29</c:v>
                </c:pt>
                <c:pt idx="9">
                  <c:v>0.25</c:v>
                </c:pt>
                <c:pt idx="10">
                  <c:v>0.25</c:v>
                </c:pt>
                <c:pt idx="11">
                  <c:v>0.27</c:v>
                </c:pt>
                <c:pt idx="12">
                  <c:v>0.26</c:v>
                </c:pt>
                <c:pt idx="13">
                  <c:v>0.27</c:v>
                </c:pt>
                <c:pt idx="14">
                  <c:v>0.25</c:v>
                </c:pt>
                <c:pt idx="15">
                  <c:v>0.255</c:v>
                </c:pt>
                <c:pt idx="16">
                  <c:v>0.26</c:v>
                </c:pt>
                <c:pt idx="17">
                  <c:v>0.27</c:v>
                </c:pt>
                <c:pt idx="18">
                  <c:v>0.297</c:v>
                </c:pt>
                <c:pt idx="19">
                  <c:v>0.26</c:v>
                </c:pt>
                <c:pt idx="20">
                  <c:v>0.249</c:v>
                </c:pt>
                <c:pt idx="21">
                  <c:v>0.251</c:v>
                </c:pt>
                <c:pt idx="22">
                  <c:v>0.24</c:v>
                </c:pt>
                <c:pt idx="23">
                  <c:v>0.236</c:v>
                </c:pt>
                <c:pt idx="24">
                  <c:v>0.23</c:v>
                </c:pt>
                <c:pt idx="25">
                  <c:v>0.231</c:v>
                </c:pt>
                <c:pt idx="26">
                  <c:v>0.243</c:v>
                </c:pt>
                <c:pt idx="27">
                  <c:v>0.25</c:v>
                </c:pt>
                <c:pt idx="28">
                  <c:v>0.25</c:v>
                </c:pt>
              </c:numCache>
            </c:numRef>
          </c:val>
        </c:ser>
        <c:marker val="1"/>
        <c:axId val="444795448"/>
        <c:axId val="444798728"/>
      </c:lineChart>
      <c:catAx>
        <c:axId val="444795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tr-TR"/>
            </a:pPr>
            <a:endParaRPr lang="en-US"/>
          </a:p>
        </c:txPr>
        <c:crossAx val="444798728"/>
        <c:crosses val="autoZero"/>
        <c:auto val="1"/>
        <c:lblAlgn val="ctr"/>
        <c:lblOffset val="100"/>
      </c:catAx>
      <c:valAx>
        <c:axId val="444798728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lang="tr-TR"/>
            </a:pPr>
            <a:endParaRPr lang="en-US"/>
          </a:p>
        </c:txPr>
        <c:crossAx val="4447954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tr-TR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tr-TR"/>
              <a:t>Relations with Neighbours-South Caucasus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F1E8CE-3E29-4BDB-B87E-5FD92475D6EF}" type="datetimeFigureOut">
              <a:rPr lang="tr-TR"/>
              <a:pPr>
                <a:defRPr/>
              </a:pPr>
              <a:t>11/6/10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CB4201-E9DC-4A48-ADCF-3489B996D4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Relations with Neighbours-South Caucasus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2CC26B-D28D-4E40-93BC-5EAAC0CC6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4ED02-6FC8-4C34-85D0-91085E1EE3C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5845" name="4 Üstbilgi Yer Tutucusu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Relations with Neighbours-South Caucasus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Relations with Neighbours-South Caucasus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2CC26B-D28D-4E40-93BC-5EAAC0CC66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8B3D4-28FD-47E4-8ED5-A4426FE8BD6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19"/>
          <p:cNvSpPr txBox="1">
            <a:spLocks noGrp="1" noChangeArrowheads="1"/>
          </p:cNvSpPr>
          <p:nvPr/>
        </p:nvSpPr>
        <p:spPr bwMode="auto">
          <a:xfrm>
            <a:off x="3884613" y="8685213"/>
            <a:ext cx="2951162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F5EE33-3AC0-4063-A61C-B3808DECB1DC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2320A3-629C-437F-AAE9-FB674591D89D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9FE845-E697-4D26-A2AC-B7BC4E31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C2521E7-C1DB-44DF-A155-61FAB9747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213360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762000"/>
            <a:ext cx="624840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FE14713-E2EB-40D5-94E9-BEA457126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304800" y="1752600"/>
            <a:ext cx="8534400" cy="48006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545FE1-EC9C-41DC-963A-DAAFBEFBF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227807-6670-4078-A943-25C99284E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9FF8EA6-B6F6-4E88-BDC1-29E33D6DC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4B175EB-1FF3-4106-978F-E664DAD6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72E4513-3C62-4A7D-BFB3-830DBCFA2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032C6B4-1CB2-4899-924D-207DA02D9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8653DB-3989-4C8E-8FFD-3BA7DA0BA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D2CC62B-FD8A-40A8-A5DC-D4E1D67B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EE4924B-DF77-4ACE-BDCE-292259647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1F318D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pic>
        <p:nvPicPr>
          <p:cNvPr id="1027" name="Picture 9" descr="bar"/>
          <p:cNvPicPr>
            <a:picLocks noChangeAspect="1" noChangeArrowheads="1"/>
          </p:cNvPicPr>
          <p:nvPr/>
        </p:nvPicPr>
        <p:blipFill>
          <a:blip r:embed="rId14" cstate="print"/>
          <a:srcRect l="-209" t="59564"/>
          <a:stretch>
            <a:fillRect/>
          </a:stretch>
        </p:blipFill>
        <p:spPr bwMode="auto">
          <a:xfrm>
            <a:off x="-19050" y="538163"/>
            <a:ext cx="91630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BDDEB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0"/>
            <a:ext cx="838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CBDDEB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C082A5C-58DB-4D3B-AE6D-C445910C1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8267700" y="95250"/>
            <a:ext cx="0" cy="3476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1033" name="Picture 18" descr="Untitled-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66675"/>
            <a:ext cx="1219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0000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318D"/>
        </a:buClr>
        <a:buSzPct val="90000"/>
        <a:buFont typeface="Wingdings" pitchFamily="2" charset="2"/>
        <a:buChar char="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solidFill>
            <a:srgbClr val="131E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43200" y="-152400"/>
            <a:ext cx="35052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0000">
                <a:solidFill>
                  <a:schemeClr val="bg1"/>
                </a:solidFill>
              </a:rPr>
              <a:t>tepav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52600" y="1524000"/>
            <a:ext cx="5486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900" b="0">
                <a:solidFill>
                  <a:schemeClr val="bg1"/>
                </a:solidFill>
              </a:rPr>
              <a:t>Economic Policy Research Foundation of Turkey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5257800"/>
            <a:ext cx="4648200" cy="1295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tr-TR" sz="2500" noProof="0" dirty="0" smtClean="0"/>
              <a:t>Güven Sak</a:t>
            </a:r>
          </a:p>
          <a:p>
            <a:pPr algn="l" eaLnBrk="1" hangingPunct="1">
              <a:lnSpc>
                <a:spcPct val="80000"/>
              </a:lnSpc>
            </a:pPr>
            <a:endParaRPr lang="tr-TR" sz="2500" noProof="0" dirty="0" smtClean="0"/>
          </a:p>
          <a:p>
            <a:pPr algn="l" eaLnBrk="1" hangingPunct="1">
              <a:lnSpc>
                <a:spcPct val="80000"/>
              </a:lnSpc>
            </a:pPr>
            <a:r>
              <a:rPr lang="tr-TR" sz="2500" noProof="0" dirty="0" smtClean="0"/>
              <a:t>11 </a:t>
            </a:r>
            <a:r>
              <a:rPr lang="tr-TR" sz="2500" dirty="0" smtClean="0"/>
              <a:t>Kasım</a:t>
            </a:r>
            <a:r>
              <a:rPr lang="tr-TR" sz="2500" noProof="0" dirty="0" smtClean="0"/>
              <a:t> 2010</a:t>
            </a:r>
          </a:p>
          <a:p>
            <a:pPr eaLnBrk="1" hangingPunct="1">
              <a:lnSpc>
                <a:spcPct val="80000"/>
              </a:lnSpc>
            </a:pPr>
            <a:endParaRPr lang="tr-TR" sz="2500" noProof="0" dirty="0" smtClean="0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4572000" y="5791200"/>
            <a:ext cx="2590800" cy="0"/>
          </a:xfrm>
          <a:prstGeom prst="line">
            <a:avLst/>
          </a:prstGeom>
          <a:noFill/>
          <a:ln w="25400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3531608"/>
            <a:ext cx="8534400" cy="584776"/>
          </a:xfrm>
        </p:spPr>
        <p:txBody>
          <a:bodyPr wrap="square">
            <a:spAutoFit/>
          </a:bodyPr>
          <a:lstStyle/>
          <a:p>
            <a:pPr algn="r"/>
            <a:r>
              <a:rPr lang="tr-TR" sz="3200" b="1" dirty="0" smtClean="0"/>
              <a:t>Girişimciliği demokratikleştirmek gerekir</a:t>
            </a:r>
            <a:endParaRPr lang="en-US" sz="4000" b="1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200"/>
          </a:xfrm>
        </p:spPr>
        <p:txBody>
          <a:bodyPr/>
          <a:lstStyle/>
          <a:p>
            <a:r>
              <a:rPr lang="tr-TR" sz="3000" dirty="0" smtClean="0"/>
              <a:t>Bütün reformları bır anda yapamazsak </a:t>
            </a:r>
            <a:br>
              <a:rPr lang="tr-TR" sz="3000" dirty="0" smtClean="0"/>
            </a:br>
            <a:r>
              <a:rPr lang="tr-TR" sz="3000" dirty="0" smtClean="0"/>
              <a:t>olmuş meyveleri toplamak lazım</a:t>
            </a:r>
            <a:endParaRPr lang="tr-TR" sz="3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r>
              <a:rPr lang="tr-TR" sz="2800" dirty="0" smtClean="0"/>
              <a:t>Geniş çaplı yapısal reform politik açıdan mümkün mü?</a:t>
            </a:r>
          </a:p>
          <a:p>
            <a:pPr lvl="1"/>
            <a:r>
              <a:rPr lang="tr-TR" sz="2400" dirty="0" smtClean="0"/>
              <a:t>2011: Genel seçim</a:t>
            </a:r>
          </a:p>
          <a:p>
            <a:pPr lvl="1"/>
            <a:r>
              <a:rPr lang="tr-TR" sz="2000" dirty="0" smtClean="0"/>
              <a:t>2012: Cumhurbaşkanlığı seçimi??</a:t>
            </a:r>
          </a:p>
          <a:p>
            <a:pPr lvl="1"/>
            <a:r>
              <a:rPr lang="tr-TR" sz="1800" dirty="0" smtClean="0"/>
              <a:t>2013: Yerel seçim</a:t>
            </a:r>
          </a:p>
          <a:p>
            <a:pPr lvl="1"/>
            <a:r>
              <a:rPr lang="tr-TR" sz="1600" dirty="0" smtClean="0"/>
              <a:t>2014: Cumhurbaşkanlığı seçimi????</a:t>
            </a:r>
          </a:p>
          <a:p>
            <a:r>
              <a:rPr lang="tr-TR" sz="2800" dirty="0" smtClean="0"/>
              <a:t>Eğer değilse, finansal sektör şirketlerde küçük çaplı reformlar için bir araç olabilir mi?</a:t>
            </a:r>
          </a:p>
          <a:p>
            <a:pPr lvl="1"/>
            <a:r>
              <a:rPr lang="tr-TR" sz="2400" dirty="0" smtClean="0"/>
              <a:t>Yıldız sektörümüz yoksa yıldız şirketlerimiz var</a:t>
            </a:r>
          </a:p>
          <a:p>
            <a:pPr lvl="1"/>
            <a:r>
              <a:rPr lang="tr-TR" sz="2400" i="1" dirty="0" smtClean="0"/>
              <a:t>Bir tadilat terziliği olarak </a:t>
            </a:r>
            <a:r>
              <a:rPr lang="tr-TR" sz="2400" dirty="0" smtClean="0"/>
              <a:t>private equity yatırımları bu açıdan önemli</a:t>
            </a:r>
          </a:p>
          <a:p>
            <a:pPr lvl="1"/>
            <a:r>
              <a:rPr lang="tr-TR" sz="2400" dirty="0" smtClean="0"/>
              <a:t>Uluslararası araştırmalar gösteriyor ki private equity yatırımı alan şirketlerin verimliliği, almayanlardan daha hızlı artıyor </a:t>
            </a:r>
            <a:endParaRPr lang="tr-TR" sz="2400" dirty="0"/>
          </a:p>
        </p:txBody>
      </p:sp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6248400" cy="838200"/>
          </a:xfrm>
        </p:spPr>
        <p:txBody>
          <a:bodyPr/>
          <a:lstStyle/>
          <a:p>
            <a:r>
              <a:rPr lang="tr-TR" sz="3200" dirty="0" smtClean="0"/>
              <a:t>Türkiye’de birçok sektörde PE yatırımı var (yanı yıldız şirket var)</a:t>
            </a:r>
            <a:endParaRPr lang="tr-TR" sz="3200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458200" cy="4648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9400"/>
                <a:gridCol w="2819400"/>
                <a:gridCol w="2819400"/>
              </a:tblGrid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Havaalanı Hizmetleri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Mobil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 Pazarlama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Otomotiv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Sanat ve Eğlence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Hareketli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 Resim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Gözlük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Eğlence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Katmanlı İşlemci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Bioteknoloji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Faktoring Hizmetleri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Leasing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Seramik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Radyo&amp;TV Yayını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Ödeme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 Sistemleri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Yemeklik Yağ Üretimi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Aracılık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Lojistik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Gıda İçecek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Kargo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 Taşımacılığı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Medya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Mobilya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 ve Halı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Fuar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 ve Kongre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Gayrimenkul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 ve Emlak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Elektrikli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 Cihazlar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İnşaat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HTM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 Perakende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Ev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 Gereçleri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Kozmetik Perakende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Güvenlik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 Hizmetleri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Elektronik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Diş Hastanesi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Araç Muayene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Kağıt ve Paketleme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Uçuş Kiralama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Sistem Entegrasyonu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İlaç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Sağlık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Tekstil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Plastik Ürünler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Elektronik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 Perakende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Gezi Araçları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Tıbbi</a:t>
                      </a:r>
                      <a:r>
                        <a:rPr lang="tr-TR" sz="1800" b="0" i="0" u="none" strike="noStrike" baseline="0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 Cihazlar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09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accent2"/>
                          </a:solidFill>
                          <a:latin typeface="Verdana"/>
                        </a:rPr>
                        <a:t>Bilişim Teknolojileri</a:t>
                      </a:r>
                      <a:endParaRPr lang="tr-TR" sz="1800" b="0" i="0" u="none" strike="noStrike" noProof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smtClean="0">
                          <a:solidFill>
                            <a:schemeClr val="tx1"/>
                          </a:solidFill>
                          <a:latin typeface="Verdana"/>
                        </a:rPr>
                        <a:t>Gemi İmalat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noProof="0" dirty="0" smtClean="0">
                          <a:solidFill>
                            <a:schemeClr val="tx1"/>
                          </a:solidFill>
                          <a:latin typeface="Verdana"/>
                        </a:rPr>
                        <a:t>Mineral Ürünler</a:t>
                      </a:r>
                      <a:endParaRPr lang="tr-TR" sz="1800" b="0" i="0" u="none" strike="noStrike" noProof="0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Rectangle 4"/>
          <p:cNvSpPr/>
          <p:nvPr/>
        </p:nvSpPr>
        <p:spPr bwMode="auto">
          <a:xfrm>
            <a:off x="7239000" y="1143000"/>
            <a:ext cx="304800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7239000" y="1524000"/>
            <a:ext cx="3048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0813" y="11546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0" dirty="0" smtClean="0"/>
              <a:t>Hizmetler</a:t>
            </a:r>
            <a:endParaRPr lang="en-US" sz="18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1524000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0" dirty="0" smtClean="0"/>
              <a:t>İmalat Sanayi</a:t>
            </a:r>
            <a:endParaRPr lang="en-US" sz="1800" b="0" dirty="0"/>
          </a:p>
        </p:txBody>
      </p:sp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-3175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656486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0" dirty="0" smtClean="0"/>
              <a:t>Kaynak: TurkVCA</a:t>
            </a:r>
            <a:endParaRPr lang="tr-TR" sz="18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PE yatırım sayısı ve büyüklüğü hızla gelişiyor</a:t>
            </a:r>
            <a:endParaRPr lang="en-US" sz="32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18631" y="1714500"/>
          <a:ext cx="7687169" cy="503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64008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0" dirty="0" smtClean="0"/>
              <a:t>Kaynak: TurkVCA</a:t>
            </a:r>
            <a:endParaRPr lang="tr-TR" sz="1800"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838200"/>
          </a:xfrm>
        </p:spPr>
        <p:txBody>
          <a:bodyPr/>
          <a:lstStyle/>
          <a:p>
            <a:r>
              <a:rPr lang="tr-TR" sz="3200" dirty="0" smtClean="0"/>
              <a:t>Hem uluslararası hem de yerel PE fonları Türkiye’de, ama erken dönem yatırım sayısı az</a:t>
            </a:r>
            <a:endParaRPr lang="en-US" sz="3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14400" y="2056422"/>
          <a:ext cx="7391400" cy="396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-3175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64008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0" dirty="0" smtClean="0"/>
              <a:t>Kaynak: TurkVCA</a:t>
            </a:r>
            <a:endParaRPr lang="tr-TR" sz="1800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Turkey’s growth prospects </a:t>
            </a:r>
            <a:endParaRPr lang="en-US" dirty="0"/>
          </a:p>
        </p:txBody>
      </p:sp>
      <p:graphicFrame>
        <p:nvGraphicFramePr>
          <p:cNvPr id="7" name="1 Grafik"/>
          <p:cNvGraphicFramePr/>
          <p:nvPr/>
        </p:nvGraphicFramePr>
        <p:xfrm>
          <a:off x="0" y="2514600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609600" y="87766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tr-TR" sz="3600" b="0" dirty="0" smtClean="0">
                <a:solidFill>
                  <a:srgbClr val="1F318D"/>
                </a:solidFill>
              </a:rPr>
              <a:t>(Türkiye v. Kore):  ARGE harcamalarımızda özel pay düşük  </a:t>
            </a:r>
            <a:endParaRPr lang="tr-TR" sz="3600" dirty="0">
              <a:solidFill>
                <a:srgbClr val="1F318D"/>
              </a:solidFill>
            </a:endParaRPr>
          </a:p>
        </p:txBody>
      </p:sp>
      <p:graphicFrame>
        <p:nvGraphicFramePr>
          <p:cNvPr id="10" name="3 Grafik"/>
          <p:cNvGraphicFramePr/>
          <p:nvPr/>
        </p:nvGraphicFramePr>
        <p:xfrm>
          <a:off x="4648200" y="2743200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0" y="6324600"/>
            <a:ext cx="323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0" smtClean="0"/>
              <a:t>Kaynak</a:t>
            </a:r>
            <a:r>
              <a:rPr lang="tr-TR" sz="1400" b="0" smtClean="0"/>
              <a:t>:</a:t>
            </a:r>
            <a:r>
              <a:rPr lang="tr-TR" sz="1400" b="0" smtClean="0"/>
              <a:t> OECD</a:t>
            </a:r>
            <a:r>
              <a:rPr lang="tr-TR" sz="1400" b="0" smtClean="0"/>
              <a:t>,</a:t>
            </a:r>
            <a:r>
              <a:rPr lang="tr-TR" sz="1400" b="0" smtClean="0"/>
              <a:t> </a:t>
            </a:r>
            <a:r>
              <a:rPr lang="tr-TR" sz="1400" b="0" smtClean="0"/>
              <a:t>TEPAV</a:t>
            </a:r>
            <a:r>
              <a:rPr lang="tr-TR" sz="1400" b="0" smtClean="0"/>
              <a:t> hesaplamaları</a:t>
            </a:r>
            <a:endParaRPr lang="tr-TR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r>
              <a:rPr lang="tr-TR" sz="3200" dirty="0" smtClean="0"/>
              <a:t>Erken dönem girişimlere yatırım patent sayımıza göre de az...</a:t>
            </a:r>
            <a:endParaRPr lang="tr-TR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pic>
        <p:nvPicPr>
          <p:cNvPr id="5" name="Picture 4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828800" y="1752600"/>
            <a:ext cx="646451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1371600" y="5562600"/>
            <a:ext cx="9144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140" y="5314890"/>
            <a:ext cx="109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Türkiye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400800"/>
            <a:ext cx="303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0" dirty="0" smtClean="0"/>
              <a:t>Kaynak: TurkVCA ve OECD</a:t>
            </a:r>
            <a:endParaRPr lang="tr-TR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… ARGE harcamamıza göre de az</a:t>
            </a:r>
            <a:endParaRPr lang="tr-TR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  <p:pic>
        <p:nvPicPr>
          <p:cNvPr id="5" name="Picture 4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676400" y="1905000"/>
            <a:ext cx="632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2163460" y="5505510"/>
            <a:ext cx="9144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257800"/>
            <a:ext cx="109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Türkiye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35149" y="6400800"/>
            <a:ext cx="303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0" dirty="0" smtClean="0"/>
              <a:t>Kaynak: TurkVCA ve OECD</a:t>
            </a:r>
            <a:endParaRPr lang="tr-TR" sz="1800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839200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1F318D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b="0" dirty="0" smtClean="0">
                <a:solidFill>
                  <a:srgbClr val="1F318D"/>
                </a:solidFill>
                <a:latin typeface="Tahoma" pitchFamily="34" charset="0"/>
              </a:rPr>
              <a:t>Private equity sektörümüzü nasıl şirketlerimizin uluslararasılaşmasında bir araç olarak kullanabiliriz?</a:t>
            </a:r>
            <a:endParaRPr lang="en-GB" sz="2800" b="0" dirty="0">
              <a:solidFill>
                <a:srgbClr val="1F318D"/>
              </a:solidFill>
              <a:latin typeface="Tahoma" pitchFamily="34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77146"/>
            <a:ext cx="8610600" cy="50094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700338" y="4941888"/>
            <a:ext cx="19431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1000"/>
              </a:lnSpc>
              <a:spcBef>
                <a:spcPct val="50000"/>
              </a:spcBef>
            </a:pPr>
            <a:r>
              <a:rPr lang="tr-TR" sz="1500">
                <a:solidFill>
                  <a:schemeClr val="tx2"/>
                </a:solidFill>
              </a:rPr>
              <a:t>2,6</a:t>
            </a:r>
            <a:r>
              <a:rPr lang="en-US" sz="1500">
                <a:solidFill>
                  <a:schemeClr val="tx2"/>
                </a:solidFill>
              </a:rPr>
              <a:t> Trillion</a:t>
            </a:r>
            <a:r>
              <a:rPr lang="tr-TR" sz="1500">
                <a:solidFill>
                  <a:schemeClr val="tx2"/>
                </a:solidFill>
              </a:rPr>
              <a:t> $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700338" y="4508500"/>
            <a:ext cx="1943100" cy="185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1000"/>
              </a:lnSpc>
              <a:spcBef>
                <a:spcPct val="50000"/>
              </a:spcBef>
            </a:pPr>
            <a:r>
              <a:rPr lang="tr-TR" sz="1500">
                <a:solidFill>
                  <a:schemeClr val="tx2"/>
                </a:solidFill>
              </a:rPr>
              <a:t>1,2 Tril</a:t>
            </a:r>
            <a:r>
              <a:rPr lang="en-US" sz="1500">
                <a:solidFill>
                  <a:schemeClr val="tx2"/>
                </a:solidFill>
              </a:rPr>
              <a:t>lion $</a:t>
            </a:r>
            <a:endParaRPr lang="tr-TR" sz="1500">
              <a:solidFill>
                <a:schemeClr val="tx2"/>
              </a:solidFill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2700338" y="5330825"/>
            <a:ext cx="1943100" cy="185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1000"/>
              </a:lnSpc>
              <a:spcBef>
                <a:spcPct val="50000"/>
              </a:spcBef>
            </a:pPr>
            <a:r>
              <a:rPr lang="tr-TR" sz="1500">
                <a:solidFill>
                  <a:schemeClr val="tx2"/>
                </a:solidFill>
              </a:rPr>
              <a:t>9,4 </a:t>
            </a:r>
            <a:r>
              <a:rPr lang="en-US" sz="1500">
                <a:solidFill>
                  <a:schemeClr val="tx2"/>
                </a:solidFill>
              </a:rPr>
              <a:t>Trillion </a:t>
            </a:r>
            <a:r>
              <a:rPr lang="tr-TR" sz="1500">
                <a:solidFill>
                  <a:schemeClr val="tx2"/>
                </a:solidFill>
              </a:rPr>
              <a:t>$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2916238" y="3789363"/>
            <a:ext cx="19431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1000"/>
              </a:lnSpc>
              <a:spcBef>
                <a:spcPct val="50000"/>
              </a:spcBef>
            </a:pPr>
            <a:r>
              <a:rPr lang="tr-TR" sz="1500">
                <a:solidFill>
                  <a:schemeClr val="tx2"/>
                </a:solidFill>
              </a:rPr>
              <a:t>1</a:t>
            </a:r>
            <a:r>
              <a:rPr lang="en-US" sz="1500">
                <a:solidFill>
                  <a:schemeClr val="tx2"/>
                </a:solidFill>
              </a:rPr>
              <a:t> hour flight </a:t>
            </a:r>
            <a:endParaRPr lang="tr-TR" sz="1500">
              <a:solidFill>
                <a:schemeClr val="tx2"/>
              </a:solidFill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2916238" y="3284538"/>
            <a:ext cx="19431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1000"/>
              </a:lnSpc>
              <a:spcBef>
                <a:spcPct val="50000"/>
              </a:spcBef>
            </a:pPr>
            <a:r>
              <a:rPr lang="tr-TR" sz="1500">
                <a:solidFill>
                  <a:schemeClr val="tx2"/>
                </a:solidFill>
              </a:rPr>
              <a:t>2</a:t>
            </a:r>
            <a:r>
              <a:rPr lang="en-US" sz="1500">
                <a:solidFill>
                  <a:schemeClr val="tx2"/>
                </a:solidFill>
              </a:rPr>
              <a:t> hour flight </a:t>
            </a:r>
            <a:endParaRPr lang="tr-TR" sz="1500">
              <a:solidFill>
                <a:schemeClr val="tx2"/>
              </a:solidFill>
            </a:endParaRP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2916238" y="2997200"/>
            <a:ext cx="1943100" cy="185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1000"/>
              </a:lnSpc>
              <a:spcBef>
                <a:spcPct val="50000"/>
              </a:spcBef>
            </a:pPr>
            <a:r>
              <a:rPr lang="en-US" sz="1500">
                <a:solidFill>
                  <a:schemeClr val="tx2"/>
                </a:solidFill>
              </a:rPr>
              <a:t>3 hour flight </a:t>
            </a:r>
            <a:endParaRPr lang="tr-TR" sz="1500">
              <a:solidFill>
                <a:schemeClr val="tx2"/>
              </a:solidFill>
            </a:endParaRPr>
          </a:p>
        </p:txBody>
      </p:sp>
      <p:sp>
        <p:nvSpPr>
          <p:cNvPr id="14" name="1 Altbilgi Yer Tutucusu"/>
          <p:cNvSpPr>
            <a:spLocks noGrp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</p:spPr>
        <p:txBody>
          <a:bodyPr/>
          <a:lstStyle/>
          <a:p>
            <a:pPr>
              <a:defRPr/>
            </a:pPr>
            <a:r>
              <a:rPr lang="en-US"/>
              <a:t>Overview of Turkish Economy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838200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800600"/>
          </a:xfrm>
        </p:spPr>
        <p:txBody>
          <a:bodyPr/>
          <a:lstStyle/>
          <a:p>
            <a:r>
              <a:rPr lang="tr-TR" sz="2800" dirty="0" smtClean="0"/>
              <a:t>Girişimciliğin demokratikleşmesi çağımızın belki de en önemli olgusudur</a:t>
            </a:r>
          </a:p>
          <a:p>
            <a:pPr lvl="1"/>
            <a:r>
              <a:rPr lang="tr-TR" sz="2400" dirty="0" smtClean="0"/>
              <a:t>Sermaye, artık girişimcilik için gerekli ama yeterli değildir.</a:t>
            </a:r>
          </a:p>
          <a:p>
            <a:r>
              <a:rPr lang="tr-TR" sz="2800" dirty="0" smtClean="0"/>
              <a:t>Girişimcileri süper kahraman olmaktan çıkarmamız, yani girişimciliği demokratikleştirmemiz gerekir</a:t>
            </a:r>
          </a:p>
          <a:p>
            <a:pPr lvl="1"/>
            <a:r>
              <a:rPr lang="tr-TR" sz="2400" dirty="0" smtClean="0"/>
              <a:t>TÜBİTAK reformu: Bir Türk risk sermayedarı (venture capitalist) TÜBİTAK başkanı olabilir mi?</a:t>
            </a:r>
          </a:p>
          <a:p>
            <a:pPr lvl="1"/>
            <a:r>
              <a:rPr lang="tr-TR" sz="2400" dirty="0" smtClean="0"/>
              <a:t>YÖK girişimcilik için önemlidir ama bundan haberi yoktur</a:t>
            </a:r>
          </a:p>
          <a:p>
            <a:pPr lvl="1"/>
            <a:r>
              <a:rPr lang="tr-TR" sz="2400" dirty="0" smtClean="0"/>
              <a:t>Devlet desteklerinin etki analizi ve yeniden tasarımı: Kamu parasını verimli kullanıyor muyuz?</a:t>
            </a:r>
          </a:p>
          <a:p>
            <a:pPr lvl="1"/>
            <a:r>
              <a:rPr lang="tr-TR" sz="2400" b="1" dirty="0" smtClean="0"/>
              <a:t>Olmuş meyve? </a:t>
            </a:r>
            <a:r>
              <a:rPr lang="tr-TR" sz="2400" dirty="0" smtClean="0"/>
              <a:t>PE ve VC finansmanının eksik olduğu alanlara geliştirilmesi</a:t>
            </a:r>
          </a:p>
          <a:p>
            <a:endParaRPr lang="tr-TR" sz="2000" dirty="0"/>
          </a:p>
        </p:txBody>
      </p:sp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-3175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Çerçeve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r>
              <a:rPr lang="tr-TR" dirty="0" smtClean="0"/>
              <a:t>Girişimcilik ne demektir? Neden önemlidir?</a:t>
            </a:r>
          </a:p>
          <a:p>
            <a:r>
              <a:rPr lang="tr-TR" dirty="0" smtClean="0"/>
              <a:t>Türkiye ekonomisi nerede? </a:t>
            </a:r>
          </a:p>
          <a:p>
            <a:pPr lvl="1"/>
            <a:r>
              <a:rPr lang="tr-TR" dirty="0" smtClean="0"/>
              <a:t>Girişimcilik ve inovasyon neden bugün dünden daha önemli?</a:t>
            </a:r>
          </a:p>
          <a:p>
            <a:r>
              <a:rPr lang="tr-TR" dirty="0" smtClean="0"/>
              <a:t>Girişimcilik ekosisteminde neredeyiz?</a:t>
            </a:r>
          </a:p>
          <a:p>
            <a:r>
              <a:rPr lang="tr-TR" dirty="0" smtClean="0"/>
              <a:t>Private equity ve venture capital üzerine düşünceler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Girişimci: süper kahraman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Dünyadan haberdar insanlar gerekir.</a:t>
            </a:r>
          </a:p>
          <a:p>
            <a:r>
              <a:rPr lang="tr-TR" dirty="0" smtClean="0"/>
              <a:t>Fikir bulmak gerekir.</a:t>
            </a:r>
          </a:p>
          <a:p>
            <a:r>
              <a:rPr lang="tr-TR" dirty="0" smtClean="0"/>
              <a:t>Fikri piyasaya uydurabilmek gerekir.</a:t>
            </a:r>
          </a:p>
          <a:p>
            <a:r>
              <a:rPr lang="tr-TR" dirty="0" smtClean="0"/>
              <a:t>İş planı yazabilmek gerekir. </a:t>
            </a:r>
          </a:p>
          <a:p>
            <a:r>
              <a:rPr lang="tr-TR" dirty="0" smtClean="0"/>
              <a:t>Planı uygulamaya aktarabilmek gerekir.</a:t>
            </a:r>
          </a:p>
          <a:p>
            <a:r>
              <a:rPr lang="tr-TR" dirty="0" smtClean="0"/>
              <a:t>Finansman bulabilmek gerekir.</a:t>
            </a:r>
          </a:p>
          <a:p>
            <a:r>
              <a:rPr lang="tr-TR" dirty="0" smtClean="0"/>
              <a:t>Şirketi yönetebilmek gerekir.</a:t>
            </a: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Turkey’s growth prospects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/>
          <a:lstStyle/>
          <a:p>
            <a:r>
              <a:rPr lang="tr-TR" sz="3800" dirty="0" smtClean="0"/>
              <a:t>Başlarken...</a:t>
            </a:r>
            <a:endParaRPr lang="en-US" sz="38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72000"/>
          </a:xfrm>
        </p:spPr>
        <p:txBody>
          <a:bodyPr/>
          <a:lstStyle/>
          <a:p>
            <a:r>
              <a:rPr lang="tr-TR" sz="2400" dirty="0" smtClean="0"/>
              <a:t>Girişimcilik ne demektir? Süper kahraman?</a:t>
            </a:r>
          </a:p>
          <a:p>
            <a:pPr lvl="1"/>
            <a:r>
              <a:rPr lang="tr-TR" sz="2000" dirty="0" smtClean="0"/>
              <a:t>Eski köye yeni adet getirmektir.</a:t>
            </a:r>
          </a:p>
          <a:p>
            <a:pPr lvl="1"/>
            <a:r>
              <a:rPr lang="tr-TR" sz="2000" dirty="0" smtClean="0"/>
              <a:t>Yeni adet buluş da olur, iş yapma biçimi değişikliği de olur, organizasyonel değişiklik de olur.</a:t>
            </a:r>
          </a:p>
          <a:p>
            <a:pPr lvl="1"/>
            <a:r>
              <a:rPr lang="tr-TR" sz="2000" dirty="0" smtClean="0"/>
              <a:t>Ama komşunun yaptığını yapmak olmaz.</a:t>
            </a:r>
          </a:p>
          <a:p>
            <a:r>
              <a:rPr lang="tr-TR" sz="2400" dirty="0" smtClean="0"/>
              <a:t>Verimlilik artışının kaynağı girişimcilerdir.</a:t>
            </a:r>
          </a:p>
          <a:p>
            <a:r>
              <a:rPr lang="tr-TR" sz="2400" dirty="0" smtClean="0"/>
              <a:t>Bugün girişimcilik küresel çapta hiç olmadığı kadar demokratiktir. </a:t>
            </a:r>
            <a:r>
              <a:rPr lang="tr-TR" sz="2200" dirty="0" smtClean="0"/>
              <a:t>Eskiden aileden zengin olmak gerekiyordu.</a:t>
            </a:r>
          </a:p>
          <a:p>
            <a:pPr lvl="1"/>
            <a:r>
              <a:rPr lang="tr-TR" sz="2000" dirty="0" smtClean="0"/>
              <a:t>Girişimci için finansmana ulaşma kolaylaşmıştır.</a:t>
            </a:r>
          </a:p>
          <a:p>
            <a:pPr lvl="1"/>
            <a:r>
              <a:rPr lang="tr-TR" sz="2000" dirty="0" smtClean="0"/>
              <a:t>İyi bir eğitim herkesin hakkı ve büyümenin şartıdır: Neden Bill Gates ve Mark Zuckerberg Harvard’dan çıkıyor? </a:t>
            </a:r>
          </a:p>
          <a:p>
            <a:r>
              <a:rPr lang="tr-TR" sz="2400" dirty="0" smtClean="0"/>
              <a:t>Peki Türkiye’de girişimcilik demokratik mi?</a:t>
            </a:r>
          </a:p>
          <a:p>
            <a:pPr lvl="1"/>
            <a:r>
              <a:rPr lang="tr-TR" sz="2000" dirty="0" smtClean="0"/>
              <a:t>Evet birçok komşumuzdan daha iyi durumdayız.</a:t>
            </a:r>
          </a:p>
          <a:p>
            <a:pPr lvl="1"/>
            <a:r>
              <a:rPr lang="tr-TR" sz="2000" dirty="0" smtClean="0"/>
              <a:t>Ama ekonomik büyümeyi sürdürmek için çok daha iyisine ihtiyacımız var.</a:t>
            </a:r>
          </a:p>
          <a:p>
            <a:endParaRPr lang="tr-TR" sz="2600" dirty="0" smtClean="0"/>
          </a:p>
          <a:p>
            <a:pPr lvl="1"/>
            <a:endParaRPr lang="tr-TR" sz="2000" dirty="0" smtClean="0"/>
          </a:p>
          <a:p>
            <a:endParaRPr lang="tr-TR" sz="2400" dirty="0" smtClean="0"/>
          </a:p>
          <a:p>
            <a:pPr lvl="1"/>
            <a:endParaRPr lang="tr-TR" sz="2000" dirty="0" smtClean="0"/>
          </a:p>
          <a:p>
            <a:endParaRPr lang="tr-TR" sz="24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1402" y="533400"/>
            <a:ext cx="8643998" cy="857256"/>
          </a:xfrm>
        </p:spPr>
        <p:txBody>
          <a:bodyPr/>
          <a:lstStyle/>
          <a:p>
            <a:r>
              <a:rPr lang="tr-TR" sz="2800" dirty="0" smtClean="0"/>
              <a:t>Türkiye dünyanın 10. büyük ekonomisi olabilir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63888" y="1556792"/>
            <a:ext cx="5328592" cy="5301208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Orta gelir tuzağından kurtulursak..</a:t>
            </a:r>
          </a:p>
          <a:p>
            <a:r>
              <a:rPr lang="tr-TR" dirty="0" smtClean="0"/>
              <a:t>İnovasyon büyümeyi sadece ihracat kompozisyonundaki değişim kanalıyla değil verimlilik artışı kanalıyla da etkilemektedir</a:t>
            </a:r>
          </a:p>
          <a:p>
            <a:pPr lvl="1"/>
            <a:r>
              <a:rPr lang="tr-TR" dirty="0" smtClean="0"/>
              <a:t>Daha fazla inovasyon, daha yüksek verimlilik ve daha yüksek gelir demektir</a:t>
            </a:r>
          </a:p>
          <a:p>
            <a:r>
              <a:rPr lang="tr-TR" dirty="0" smtClean="0"/>
              <a:t>GSYH sıralamasında 17.sırada bulunan Türkiye işgücü verimliliği açısından 14.sıradadır.</a:t>
            </a:r>
          </a:p>
          <a:p>
            <a:pPr lvl="1"/>
            <a:r>
              <a:rPr lang="tr-TR" dirty="0" smtClean="0"/>
              <a:t>Verimlilik artışı ile Türkiye ilk 10 ülkeden biri olabilir</a:t>
            </a:r>
          </a:p>
          <a:p>
            <a:pPr lvl="2"/>
            <a:r>
              <a:rPr lang="tr-TR" dirty="0" smtClean="0"/>
              <a:t>Almanya’yı yakaladığı takdirde 1.8 trilyon $ ile 8. büyük ekonomi olma potansiyeline sahiptir. 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7544" y="1700808"/>
            <a:ext cx="3710216" cy="492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79512" y="1295400"/>
          <a:ext cx="3203848" cy="546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880"/>
                <a:gridCol w="960540"/>
                <a:gridCol w="1235428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00000"/>
                          </a:solidFill>
                        </a:rPr>
                        <a:t>Sıralama</a:t>
                      </a:r>
                      <a:endParaRPr lang="tr-TR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00000"/>
                          </a:solidFill>
                        </a:rPr>
                        <a:t>Ülke</a:t>
                      </a:r>
                      <a:endParaRPr lang="tr-TR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00000"/>
                          </a:solidFill>
                        </a:rPr>
                        <a:t>GSYH</a:t>
                      </a:r>
                      <a:r>
                        <a:rPr lang="tr-TR" sz="1200" baseline="0" dirty="0" smtClean="0">
                          <a:solidFill>
                            <a:srgbClr val="000000"/>
                          </a:solidFill>
                        </a:rPr>
                        <a:t> (Milyar $)</a:t>
                      </a:r>
                      <a:endParaRPr lang="tr-TR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Amerika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14,119.05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Japonya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5,068.89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Çin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4,984.73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Almanya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3,338.68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2,656.38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İngiltere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2,178.86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İtalya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2,118.26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Brezilya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1,574.04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İspanya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1,467.89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1,336.07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Hindistan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1,236.94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1,231.89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Avustralya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994.246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Meksika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874.81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832.512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Hollanda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796.651</a:t>
                      </a:r>
                    </a:p>
                  </a:txBody>
                  <a:tcPr marL="9525" marR="9525" marT="9525" marB="0" anchor="b"/>
                </a:tc>
              </a:tr>
              <a:tr h="2929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Türkiye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614.466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5 Yukarı Bükülü Ok"/>
          <p:cNvSpPr/>
          <p:nvPr/>
        </p:nvSpPr>
        <p:spPr>
          <a:xfrm rot="16200000">
            <a:off x="2187147" y="5049211"/>
            <a:ext cx="2897498" cy="720080"/>
          </a:xfrm>
          <a:prstGeom prst="curvedUpArrow">
            <a:avLst>
              <a:gd name="adj1" fmla="val 25000"/>
              <a:gd name="adj2" fmla="val 47953"/>
              <a:gd name="adj3" fmla="val 19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Büyüme Hikayesi ve Inovasyon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838200"/>
          </a:xfrm>
        </p:spPr>
        <p:txBody>
          <a:bodyPr/>
          <a:lstStyle/>
          <a:p>
            <a:r>
              <a:rPr lang="tr-TR" sz="3600" dirty="0" smtClean="0"/>
              <a:t>(</a:t>
            </a:r>
            <a:r>
              <a:rPr lang="tr-TR" sz="3600" dirty="0" smtClean="0"/>
              <a:t>Türkiye </a:t>
            </a:r>
            <a:r>
              <a:rPr lang="tr-TR" sz="3600" dirty="0" smtClean="0"/>
              <a:t>v. </a:t>
            </a:r>
            <a:r>
              <a:rPr lang="tr-TR" sz="3600" dirty="0" smtClean="0"/>
              <a:t>Kore): İhracatımızın teknoloji içeriği düşük</a:t>
            </a:r>
            <a:endParaRPr lang="tr-TR" sz="32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Innovation and Civil Society in Turkey </a:t>
            </a:r>
            <a:endParaRPr lang="en-US" dirty="0"/>
          </a:p>
        </p:txBody>
      </p:sp>
      <p:graphicFrame>
        <p:nvGraphicFramePr>
          <p:cNvPr id="5" name="Grafik 3"/>
          <p:cNvGraphicFramePr/>
          <p:nvPr/>
        </p:nvGraphicFramePr>
        <p:xfrm>
          <a:off x="609600" y="3048000"/>
          <a:ext cx="40005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Resim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86740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2816423"/>
            <a:ext cx="3886200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</a:rPr>
              <a:t>Korea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2816423"/>
            <a:ext cx="3886200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</a:rPr>
              <a:t>Turkey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438400"/>
            <a:ext cx="86868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İhraç ürünlerinin teknolojik yapısı (Türkiye ve Kore)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1990-2009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602657" y="6502443"/>
            <a:ext cx="25413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Kaynake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COMTRADE,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TEPAV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hesaplamaları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k 4"/>
          <p:cNvGraphicFramePr/>
          <p:nvPr/>
        </p:nvGraphicFramePr>
        <p:xfrm>
          <a:off x="5257800" y="3048000"/>
          <a:ext cx="3886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Metin kutusu"/>
          <p:cNvSpPr txBox="1"/>
          <p:nvPr/>
        </p:nvSpPr>
        <p:spPr>
          <a:xfrm>
            <a:off x="2438400" y="6091535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Raw material based</a:t>
            </a:r>
            <a:endParaRPr lang="en-US" sz="12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733800" y="617220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Low-tech</a:t>
            </a:r>
            <a:endParaRPr lang="en-US" sz="12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5029200" y="6096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Medium-tech</a:t>
            </a:r>
            <a:endParaRPr lang="en-US" sz="12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6172200" y="6172200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High-tech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2005’te yıldız sektörümüz yoktu…</a:t>
            </a:r>
            <a:endParaRPr lang="tr-T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1968500"/>
            <a:ext cx="3124200" cy="73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dirty="0">
                <a:solidFill>
                  <a:srgbClr val="374AAB"/>
                </a:solidFill>
              </a:rPr>
              <a:t>Not. Balon büyüklükleri sektörlerin 2005 ihracat hacimlerini göstermektedir.</a:t>
            </a:r>
          </a:p>
          <a:p>
            <a:pPr algn="r">
              <a:spcBef>
                <a:spcPct val="50000"/>
              </a:spcBef>
            </a:pPr>
            <a:endParaRPr lang="en-US" sz="1200" dirty="0">
              <a:solidFill>
                <a:srgbClr val="374AAB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914400" y="4254500"/>
            <a:ext cx="80772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352800" y="1892300"/>
            <a:ext cx="0" cy="4038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57800" y="6616700"/>
            <a:ext cx="3886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altLang="ko-KR" sz="1000" b="0" dirty="0"/>
              <a:t>Kaynak: </a:t>
            </a:r>
            <a:r>
              <a:rPr lang="tr-TR" altLang="ko-KR" sz="1000" b="0" dirty="0" smtClean="0"/>
              <a:t>COMTRADE, </a:t>
            </a:r>
            <a:r>
              <a:rPr lang="tr-TR" altLang="ko-KR" sz="1000" b="0" dirty="0"/>
              <a:t>Birleşmiş Milletler </a:t>
            </a:r>
            <a:endParaRPr lang="en-US" sz="1000" b="0" dirty="0"/>
          </a:p>
        </p:txBody>
      </p:sp>
      <p:graphicFrame>
        <p:nvGraphicFramePr>
          <p:cNvPr id="73732" name="Object 2"/>
          <p:cNvGraphicFramePr>
            <a:graphicFrameLocks noChangeAspect="1"/>
          </p:cNvGraphicFramePr>
          <p:nvPr/>
        </p:nvGraphicFramePr>
        <p:xfrm>
          <a:off x="0" y="1600200"/>
          <a:ext cx="9144000" cy="5257800"/>
        </p:xfrm>
        <a:graphic>
          <a:graphicData uri="http://schemas.openxmlformats.org/presentationml/2006/ole">
            <p:oleObj spid="_x0000_s111618" name="Chart" r:id="rId3" imgW="7391400" imgH="4114800" progId="Excel.Sheet.8">
              <p:embed/>
            </p:oleObj>
          </a:graphicData>
        </a:graphic>
      </p:graphicFrame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838200"/>
          </a:xfrm>
        </p:spPr>
        <p:txBody>
          <a:bodyPr/>
          <a:lstStyle/>
          <a:p>
            <a:r>
              <a:rPr lang="tr-TR" dirty="0" smtClean="0"/>
              <a:t>...hala yıldız sektörümüz yok</a:t>
            </a:r>
            <a:endParaRPr lang="tr-TR" dirty="0"/>
          </a:p>
        </p:txBody>
      </p:sp>
      <p:graphicFrame>
        <p:nvGraphicFramePr>
          <p:cNvPr id="5" name="1 Grafik"/>
          <p:cNvGraphicFramePr/>
          <p:nvPr/>
        </p:nvGraphicFramePr>
        <p:xfrm>
          <a:off x="381000" y="1905000"/>
          <a:ext cx="8382272" cy="46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5 Düz Bağlayıcı"/>
          <p:cNvCxnSpPr/>
          <p:nvPr/>
        </p:nvCxnSpPr>
        <p:spPr>
          <a:xfrm rot="5400000">
            <a:off x="2910747" y="4252053"/>
            <a:ext cx="4541706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1295400" y="3276600"/>
            <a:ext cx="730565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3200400" y="1676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>
                <a:solidFill>
                  <a:srgbClr val="FF0000"/>
                </a:solidFill>
              </a:rPr>
              <a:t>Yükselen Sektörler</a:t>
            </a:r>
            <a:endParaRPr lang="tr-TR" sz="1800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867400" y="16764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>
                <a:solidFill>
                  <a:srgbClr val="FF0000"/>
                </a:solidFill>
              </a:rPr>
              <a:t>Yıldız Sektörler</a:t>
            </a:r>
            <a:endParaRPr lang="tr-TR" sz="1800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276600" y="55626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>
                <a:solidFill>
                  <a:srgbClr val="FF0000"/>
                </a:solidFill>
              </a:rPr>
              <a:t>Zor durumdaki sektörler</a:t>
            </a:r>
            <a:endParaRPr lang="tr-TR" sz="1800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940152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>
                <a:solidFill>
                  <a:srgbClr val="FF0000"/>
                </a:solidFill>
              </a:rPr>
              <a:t>Geleneksel Sektörler</a:t>
            </a:r>
            <a:endParaRPr lang="tr-TR" sz="1800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57800" y="6616700"/>
            <a:ext cx="3886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altLang="ko-KR" sz="1000" b="0" dirty="0"/>
              <a:t>Kaynak: </a:t>
            </a:r>
            <a:r>
              <a:rPr lang="tr-TR" altLang="ko-KR" sz="1000" b="0" dirty="0" smtClean="0"/>
              <a:t>COMTRADE, </a:t>
            </a:r>
            <a:r>
              <a:rPr lang="tr-TR" altLang="ko-KR" sz="1000" b="0" dirty="0"/>
              <a:t>Birleşmiş Milletler </a:t>
            </a:r>
            <a:endParaRPr lang="en-US" sz="1000" b="0" dirty="0"/>
          </a:p>
        </p:txBody>
      </p:sp>
      <p:sp>
        <p:nvSpPr>
          <p:cNvPr id="1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200"/>
          </a:xfrm>
        </p:spPr>
        <p:txBody>
          <a:bodyPr/>
          <a:lstStyle/>
          <a:p>
            <a:r>
              <a:rPr lang="tr-TR" sz="3200" dirty="0" smtClean="0"/>
              <a:t>Girişimcilik bir ekosistemde olur:</a:t>
            </a:r>
            <a:br>
              <a:rPr lang="tr-TR" sz="3200" dirty="0" smtClean="0"/>
            </a:br>
            <a:r>
              <a:rPr lang="tr-TR" sz="3200" dirty="0" smtClean="0"/>
              <a:t>Bizde neler var? Neler lazım?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114800"/>
          </a:xfrm>
        </p:spPr>
        <p:txBody>
          <a:bodyPr/>
          <a:lstStyle/>
          <a:p>
            <a:r>
              <a:rPr lang="tr-TR" sz="2400" dirty="0" smtClean="0"/>
              <a:t>Neler var?</a:t>
            </a:r>
          </a:p>
          <a:p>
            <a:pPr lvl="1"/>
            <a:r>
              <a:rPr lang="tr-TR" sz="2000" dirty="0" smtClean="0"/>
              <a:t>Fırsatı görebilecekler girişimciler </a:t>
            </a:r>
          </a:p>
          <a:p>
            <a:pPr lvl="1"/>
            <a:r>
              <a:rPr lang="tr-TR" sz="2000" dirty="0" smtClean="0"/>
              <a:t>ARGE destekleri</a:t>
            </a:r>
          </a:p>
          <a:p>
            <a:pPr lvl="1"/>
            <a:r>
              <a:rPr lang="tr-TR" sz="2000" dirty="0" smtClean="0"/>
              <a:t>Teknopark altyapısı</a:t>
            </a:r>
          </a:p>
          <a:p>
            <a:pPr lvl="1"/>
            <a:r>
              <a:rPr lang="tr-TR" sz="2000" dirty="0" smtClean="0"/>
              <a:t>Gelişen bir private equity sektörü</a:t>
            </a:r>
          </a:p>
          <a:p>
            <a:r>
              <a:rPr lang="tr-TR" sz="2400" dirty="0" smtClean="0"/>
              <a:t>Neler lazım?</a:t>
            </a:r>
          </a:p>
          <a:p>
            <a:pPr lvl="1"/>
            <a:r>
              <a:rPr lang="tr-TR" sz="2000" dirty="0" smtClean="0"/>
              <a:t>Arge desteklerinin ve teknoparkların performans değerlendirmesi </a:t>
            </a:r>
          </a:p>
          <a:p>
            <a:pPr lvl="1"/>
            <a:r>
              <a:rPr lang="tr-TR" sz="2000" dirty="0" smtClean="0"/>
              <a:t>YÖK ve TÜBİTAK reformu gerekir</a:t>
            </a:r>
          </a:p>
          <a:p>
            <a:pPr lvl="1"/>
            <a:r>
              <a:rPr lang="tr-TR" sz="2000" dirty="0" smtClean="0"/>
              <a:t>Beyin göçünü desteklemek için bir göç politikası</a:t>
            </a:r>
          </a:p>
          <a:p>
            <a:pPr lvl="1"/>
            <a:r>
              <a:rPr lang="tr-TR" sz="2000" dirty="0" smtClean="0"/>
              <a:t>Private equity’nin yaygınlaşması, daha küçük çaplı ve erken dönem şirketlere de yatırım yapması</a:t>
            </a:r>
          </a:p>
          <a:p>
            <a:r>
              <a:rPr lang="tr-TR" sz="2400" dirty="0" smtClean="0"/>
              <a:t>Ayrıca, birçok alanda bir yapısal reform gündemine ihtiyacımız var</a:t>
            </a:r>
          </a:p>
          <a:p>
            <a:pPr lvl="1"/>
            <a:endParaRPr lang="tr-TR" sz="2000" dirty="0" smtClean="0"/>
          </a:p>
          <a:p>
            <a:pPr lvl="1"/>
            <a:endParaRPr lang="tr-TR" sz="2000" dirty="0" smtClean="0"/>
          </a:p>
        </p:txBody>
      </p:sp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BE8BA2D-36D7-4B66-86D6-D4BDC9D746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4E657B56414884BA3446085110A3EC6" ma:contentTypeVersion="4" ma:contentTypeDescription="Yeni belge oluşturun." ma:contentTypeScope="" ma:versionID="b48cc15dd50a178e1259dd5f29705e2b">
  <xsd:schema xmlns:xsd="http://www.w3.org/2001/XMLSchema" xmlns:xs="http://www.w3.org/2001/XMLSchema" xmlns:p="http://schemas.microsoft.com/office/2006/metadata/properties" xmlns:ns1="http://schemas.microsoft.com/sharepoint/v3" xmlns:ns2="02ef6456-6971-40a6-83fa-6b0619ff88f9" targetNamespace="http://schemas.microsoft.com/office/2006/metadata/properties" ma:root="true" ma:fieldsID="100e08ca9d50c1204b48fc201d6edd61" ns1:_="" ns2:_="">
    <xsd:import namespace="http://schemas.microsoft.com/sharepoint/v3"/>
    <xsd:import namespace="02ef6456-6971-40a6-83fa-6b0619ff88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f6456-6971-40a6-83fa-6b0619ff88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9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Kalıcı Kimlik" ma:description="Eklerken kimliği koru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2ef6456-6971-40a6-83fa-6b0619ff88f9">2275DMW4H6TN-78-8</_dlc_DocId>
    <_dlc_DocIdUrl xmlns="02ef6456-6971-40a6-83fa-6b0619ff88f9">
      <Url>http://www.tobb.org.tr/TOBBGencGirisimcilerKurulu/_layouts/DocIdRedir.aspx?ID=2275DMW4H6TN-78-8</Url>
      <Description>2275DMW4H6TN-78-8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D30016-C9B3-4FDB-A264-65C7A18129AB}"/>
</file>

<file path=customXml/itemProps2.xml><?xml version="1.0" encoding="utf-8"?>
<ds:datastoreItem xmlns:ds="http://schemas.openxmlformats.org/officeDocument/2006/customXml" ds:itemID="{9C8E08E6-950E-4176-872A-2CE7C3915A31}"/>
</file>

<file path=customXml/itemProps3.xml><?xml version="1.0" encoding="utf-8"?>
<ds:datastoreItem xmlns:ds="http://schemas.openxmlformats.org/officeDocument/2006/customXml" ds:itemID="{5C3331C2-3F78-4568-BD53-99CD6189275B}"/>
</file>

<file path=customXml/itemProps4.xml><?xml version="1.0" encoding="utf-8"?>
<ds:datastoreItem xmlns:ds="http://schemas.openxmlformats.org/officeDocument/2006/customXml" ds:itemID="{52F495F2-CFF0-4A7D-A7D7-17195784F019}"/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973</Words>
  <Application>Microsoft Macintosh PowerPoint</Application>
  <PresentationFormat>On-screen Show (4:3)</PresentationFormat>
  <Paragraphs>257</Paragraphs>
  <Slides>18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Chart</vt:lpstr>
      <vt:lpstr>Girişimciliği demokratikleştirmek gerekir</vt:lpstr>
      <vt:lpstr>Çerçeve</vt:lpstr>
      <vt:lpstr>Girişimci: süper kahraman</vt:lpstr>
      <vt:lpstr>Başlarken...</vt:lpstr>
      <vt:lpstr>Türkiye dünyanın 10. büyük ekonomisi olabilir</vt:lpstr>
      <vt:lpstr>(Türkiye v. Kore): İhracatımızın teknoloji içeriği düşük</vt:lpstr>
      <vt:lpstr>2005’te yıldız sektörümüz yoktu…</vt:lpstr>
      <vt:lpstr>...hala yıldız sektörümüz yok</vt:lpstr>
      <vt:lpstr>Girişimcilik bir ekosistemde olur: Bizde neler var? Neler lazım?</vt:lpstr>
      <vt:lpstr>Bütün reformları bır anda yapamazsak  olmuş meyveleri toplamak lazım</vt:lpstr>
      <vt:lpstr>Türkiye’de birçok sektörde PE yatırımı var (yanı yıldız şirket var)</vt:lpstr>
      <vt:lpstr>PE yatırım sayısı ve büyüklüğü hızla gelişiyor</vt:lpstr>
      <vt:lpstr>Hem uluslararası hem de yerel PE fonları Türkiye’de, ama erken dönem yatırım sayısı az</vt:lpstr>
      <vt:lpstr>Slide 14</vt:lpstr>
      <vt:lpstr>Erken dönem girişimlere yatırım patent sayımıza göre de az...</vt:lpstr>
      <vt:lpstr>… ARGE harcamamıza göre de az</vt:lpstr>
      <vt:lpstr>Slide 17</vt:lpstr>
      <vt:lpstr>Sonuç</vt:lpstr>
    </vt:vector>
  </TitlesOfParts>
  <Company>TEPAV Economc Policy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Esen Caglar</dc:creator>
  <cp:lastModifiedBy>Ussal Sahbaz</cp:lastModifiedBy>
  <cp:revision>332</cp:revision>
  <dcterms:created xsi:type="dcterms:W3CDTF">2010-11-06T14:15:03Z</dcterms:created>
  <dcterms:modified xsi:type="dcterms:W3CDTF">2010-11-06T14:27:04Z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0x010100C4E657B56414884BA3446085110A3EC6</vt:lpwstr>
  </property>
  <property fmtid="{D5CDD505-2E9C-101B-9397-08002B2CF9AE}" pid="3" name="_dlc_DocIdItemGuid">
    <vt:lpwstr>8410b0d4-3e84-4dda-a7e0-3cfdf2b42203</vt:lpwstr>
  </property>
</Properties>
</file>