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58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9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8.xml" ContentType="application/vnd.openxmlformats-officedocument.presentationml.slide+xml"/>
  <Override PartName="/ppt/slides/slide82.xml" ContentType="application/vnd.openxmlformats-officedocument.presentationml.slide+xml"/>
  <Override PartName="/ppt/slides/slide76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7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slides/slide69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68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359" r:id="rId5"/>
    <p:sldId id="358" r:id="rId6"/>
    <p:sldId id="265" r:id="rId7"/>
    <p:sldId id="266" r:id="rId8"/>
    <p:sldId id="267" r:id="rId9"/>
    <p:sldId id="268" r:id="rId10"/>
    <p:sldId id="272" r:id="rId11"/>
    <p:sldId id="285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62" r:id="rId22"/>
    <p:sldId id="357" r:id="rId23"/>
    <p:sldId id="336" r:id="rId24"/>
    <p:sldId id="337" r:id="rId25"/>
    <p:sldId id="335" r:id="rId26"/>
    <p:sldId id="338" r:id="rId27"/>
    <p:sldId id="271" r:id="rId28"/>
    <p:sldId id="294" r:id="rId29"/>
    <p:sldId id="33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  <p:sldId id="302" r:id="rId40"/>
    <p:sldId id="305" r:id="rId41"/>
    <p:sldId id="362" r:id="rId42"/>
    <p:sldId id="347" r:id="rId43"/>
    <p:sldId id="306" r:id="rId44"/>
    <p:sldId id="307" r:id="rId45"/>
    <p:sldId id="308" r:id="rId46"/>
    <p:sldId id="309" r:id="rId47"/>
    <p:sldId id="311" r:id="rId48"/>
    <p:sldId id="313" r:id="rId49"/>
    <p:sldId id="314" r:id="rId50"/>
    <p:sldId id="316" r:id="rId51"/>
    <p:sldId id="348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60" r:id="rId61"/>
    <p:sldId id="349" r:id="rId62"/>
    <p:sldId id="350" r:id="rId63"/>
    <p:sldId id="325" r:id="rId64"/>
    <p:sldId id="326" r:id="rId65"/>
    <p:sldId id="327" r:id="rId66"/>
    <p:sldId id="351" r:id="rId67"/>
    <p:sldId id="328" r:id="rId68"/>
    <p:sldId id="352" r:id="rId69"/>
    <p:sldId id="329" r:id="rId70"/>
    <p:sldId id="353" r:id="rId71"/>
    <p:sldId id="354" r:id="rId72"/>
    <p:sldId id="355" r:id="rId73"/>
    <p:sldId id="356" r:id="rId74"/>
    <p:sldId id="363" r:id="rId75"/>
    <p:sldId id="364" r:id="rId76"/>
    <p:sldId id="365" r:id="rId77"/>
    <p:sldId id="366" r:id="rId78"/>
    <p:sldId id="367" r:id="rId79"/>
    <p:sldId id="330" r:id="rId80"/>
    <p:sldId id="331" r:id="rId81"/>
    <p:sldId id="332" r:id="rId82"/>
    <p:sldId id="26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7F3"/>
    <a:srgbClr val="D046C6"/>
    <a:srgbClr val="C913ED"/>
    <a:srgbClr val="FFFF99"/>
    <a:srgbClr val="8F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9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6B896-5001-4054-B0A8-E2BE8650FB5D}" type="datetimeFigureOut">
              <a:rPr lang="tr-TR" smtClean="0"/>
              <a:t>20.03.2012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3BF7F1-51F6-4F55-9659-E5ACC8839D9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9701" y="332656"/>
            <a:ext cx="8857746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</a:rPr>
              <a:t>1.-6. DÖNEMLER İÇİN</a:t>
            </a:r>
          </a:p>
          <a:p>
            <a:pPr algn="ctr"/>
            <a:endParaRPr lang="tr-TR" sz="3200" dirty="0"/>
          </a:p>
          <a:p>
            <a:pPr algn="ctr"/>
            <a:r>
              <a:rPr lang="tr-TR" sz="3200" b="1" dirty="0" smtClean="0">
                <a:solidFill>
                  <a:srgbClr val="0070C0"/>
                </a:solidFill>
              </a:rPr>
              <a:t>STARTEJİK PLANLAMA, İNSAN KAYNAKLARI VE</a:t>
            </a:r>
          </a:p>
          <a:p>
            <a:pPr algn="ctr"/>
            <a:endParaRPr lang="tr-TR" sz="32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0070C0"/>
                </a:solidFill>
              </a:rPr>
              <a:t>PERFORMANS YÖNETİMİ</a:t>
            </a:r>
          </a:p>
          <a:p>
            <a:pPr algn="ctr"/>
            <a:r>
              <a:rPr lang="tr-TR" sz="3200" dirty="0" smtClean="0"/>
              <a:t>---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ODA </a:t>
            </a:r>
            <a:r>
              <a:rPr lang="tr-TR" sz="3200" b="1" dirty="0">
                <a:solidFill>
                  <a:srgbClr val="FF0000"/>
                </a:solidFill>
              </a:rPr>
              <a:t>BORSA AKREDİTASYON SİSTEMİ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GÖZDEN GEÇİRME TOPLANTISI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2000" dirty="0" smtClean="0"/>
              <a:t>Dr. Yüksel VARDAR</a:t>
            </a:r>
          </a:p>
          <a:p>
            <a:pPr algn="ctr"/>
            <a:endParaRPr lang="tr-TR" sz="1600" dirty="0" smtClean="0"/>
          </a:p>
          <a:p>
            <a:pPr algn="ctr"/>
            <a:r>
              <a:rPr lang="tr-TR" sz="1600" dirty="0" smtClean="0"/>
              <a:t>Mart 2012, ANKARA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624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39752" y="267607"/>
            <a:ext cx="532859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200" dirty="0"/>
              <a:t>Kapak</a:t>
            </a:r>
            <a:endParaRPr lang="tr-TR" sz="1400" dirty="0"/>
          </a:p>
          <a:p>
            <a:pPr lvl="0"/>
            <a:r>
              <a:rPr lang="tr-TR" sz="1200" dirty="0"/>
              <a:t>İçindekiler</a:t>
            </a:r>
            <a:endParaRPr lang="tr-TR" sz="1400" dirty="0"/>
          </a:p>
          <a:p>
            <a:pPr lvl="0"/>
            <a:r>
              <a:rPr lang="tr-TR" sz="1200" b="1" dirty="0"/>
              <a:t>GİRİŞ</a:t>
            </a:r>
            <a:endParaRPr lang="tr-TR" sz="1400" b="1" dirty="0"/>
          </a:p>
          <a:p>
            <a:pPr lvl="1"/>
            <a:r>
              <a:rPr lang="tr-TR" sz="1200" dirty="0" smtClean="0"/>
              <a:t>Kurumun </a:t>
            </a:r>
            <a:r>
              <a:rPr lang="tr-TR" sz="1200" dirty="0"/>
              <a:t>Tanımı ve Sınırlarının Çizilmesi</a:t>
            </a:r>
            <a:endParaRPr lang="tr-TR" sz="1400" dirty="0"/>
          </a:p>
          <a:p>
            <a:pPr lvl="0"/>
            <a:r>
              <a:rPr lang="tr-TR" sz="1200" b="1" dirty="0"/>
              <a:t>MEVCUT DURUM ANALİZİ</a:t>
            </a:r>
            <a:endParaRPr lang="tr-TR" sz="1400" b="1" dirty="0"/>
          </a:p>
          <a:p>
            <a:pPr lvl="1"/>
            <a:r>
              <a:rPr lang="tr-TR" sz="1200" dirty="0"/>
              <a:t>Yasal yükümlülüklerin ve mevzuatın incelenmesi</a:t>
            </a:r>
            <a:endParaRPr lang="tr-TR" sz="1400" dirty="0"/>
          </a:p>
          <a:p>
            <a:pPr lvl="1"/>
            <a:r>
              <a:rPr lang="tr-TR" sz="1200" dirty="0" smtClean="0"/>
              <a:t>Kurumun faaliyet </a:t>
            </a:r>
            <a:r>
              <a:rPr lang="tr-TR" sz="1200" dirty="0"/>
              <a:t>alanlarının, ürün ve hizmetlerinin belirlenmesi</a:t>
            </a:r>
            <a:endParaRPr lang="tr-TR" sz="1400" dirty="0"/>
          </a:p>
          <a:p>
            <a:pPr lvl="1"/>
            <a:r>
              <a:rPr lang="tr-TR" sz="1200" dirty="0"/>
              <a:t>Paydaş Analizi</a:t>
            </a:r>
            <a:endParaRPr lang="tr-TR" sz="1400" dirty="0"/>
          </a:p>
          <a:p>
            <a:pPr lvl="2"/>
            <a:r>
              <a:rPr lang="tr-TR" sz="1200" i="1" dirty="0"/>
              <a:t>Paydaşların tespit edilmesi</a:t>
            </a:r>
            <a:endParaRPr lang="tr-TR" sz="1400" i="1" dirty="0"/>
          </a:p>
          <a:p>
            <a:pPr lvl="2"/>
            <a:r>
              <a:rPr lang="tr-TR" sz="1200" i="1" dirty="0"/>
              <a:t>Paydaşları önceliklendirme</a:t>
            </a:r>
            <a:endParaRPr lang="tr-TR" sz="1400" i="1" dirty="0"/>
          </a:p>
          <a:p>
            <a:pPr lvl="1"/>
            <a:r>
              <a:rPr lang="tr-TR" sz="1200" dirty="0"/>
              <a:t>İç Çevre Analizi</a:t>
            </a:r>
            <a:endParaRPr lang="tr-TR" sz="1400" dirty="0"/>
          </a:p>
          <a:p>
            <a:pPr lvl="2"/>
            <a:r>
              <a:rPr lang="tr-TR" sz="1200" i="1" dirty="0" smtClean="0"/>
              <a:t>Kurumun </a:t>
            </a:r>
            <a:r>
              <a:rPr lang="tr-TR" sz="1200" i="1" dirty="0"/>
              <a:t>Yapısı</a:t>
            </a:r>
            <a:endParaRPr lang="tr-TR" sz="1400" i="1" dirty="0"/>
          </a:p>
          <a:p>
            <a:pPr lvl="2"/>
            <a:r>
              <a:rPr lang="tr-TR" sz="1200" i="1" dirty="0"/>
              <a:t>İnsan Kaynakları </a:t>
            </a:r>
            <a:endParaRPr lang="tr-TR" sz="1400" i="1" dirty="0"/>
          </a:p>
          <a:p>
            <a:pPr lvl="2"/>
            <a:r>
              <a:rPr lang="tr-TR" sz="1200" i="1" dirty="0"/>
              <a:t>Fiziksel Kaynaklar</a:t>
            </a:r>
            <a:endParaRPr lang="tr-TR" sz="1400" i="1" dirty="0"/>
          </a:p>
          <a:p>
            <a:pPr lvl="2"/>
            <a:r>
              <a:rPr lang="tr-TR" sz="1200" i="1" dirty="0"/>
              <a:t>Kurum Kültürü </a:t>
            </a:r>
            <a:endParaRPr lang="tr-TR" sz="1400" i="1" dirty="0"/>
          </a:p>
          <a:p>
            <a:pPr lvl="2"/>
            <a:r>
              <a:rPr lang="tr-TR" sz="1200" i="1" dirty="0"/>
              <a:t>Teknolojik Yapı </a:t>
            </a:r>
            <a:endParaRPr lang="tr-TR" sz="1400" i="1" dirty="0"/>
          </a:p>
          <a:p>
            <a:pPr lvl="2"/>
            <a:r>
              <a:rPr lang="tr-TR" sz="1200" i="1" dirty="0"/>
              <a:t>Güçlü Yönler</a:t>
            </a:r>
            <a:endParaRPr lang="tr-TR" sz="1400" i="1" dirty="0"/>
          </a:p>
          <a:p>
            <a:pPr lvl="2"/>
            <a:r>
              <a:rPr lang="tr-TR" sz="1200" i="1" dirty="0"/>
              <a:t>Zayıf Yönler</a:t>
            </a:r>
            <a:endParaRPr lang="tr-TR" sz="1400" i="1" dirty="0"/>
          </a:p>
          <a:p>
            <a:pPr lvl="1"/>
            <a:r>
              <a:rPr lang="tr-TR" sz="1200" dirty="0"/>
              <a:t>Dış Çevre Analizi</a:t>
            </a:r>
            <a:endParaRPr lang="tr-TR" sz="1400" dirty="0"/>
          </a:p>
          <a:p>
            <a:pPr lvl="2"/>
            <a:r>
              <a:rPr lang="tr-TR" sz="1200" i="1" dirty="0"/>
              <a:t>Fırsatlar</a:t>
            </a:r>
            <a:endParaRPr lang="tr-TR" sz="1400" i="1" dirty="0"/>
          </a:p>
          <a:p>
            <a:pPr lvl="2"/>
            <a:r>
              <a:rPr lang="tr-TR" sz="1200" i="1" dirty="0"/>
              <a:t>Tehditler</a:t>
            </a:r>
            <a:endParaRPr lang="tr-TR" sz="1400" i="1" dirty="0"/>
          </a:p>
          <a:p>
            <a:pPr lvl="1"/>
            <a:r>
              <a:rPr lang="tr-TR" sz="1200" dirty="0"/>
              <a:t>SWOT (GZFT) Analizi </a:t>
            </a:r>
            <a:endParaRPr lang="tr-TR" sz="1400" dirty="0"/>
          </a:p>
          <a:p>
            <a:pPr lvl="1"/>
            <a:r>
              <a:rPr lang="tr-TR" sz="1200" dirty="0"/>
              <a:t>GZFT/TFZG Matris Analizi ve Stratejiler </a:t>
            </a:r>
            <a:endParaRPr lang="tr-TR" sz="1200" dirty="0" smtClean="0"/>
          </a:p>
          <a:p>
            <a:pPr lvl="0"/>
            <a:r>
              <a:rPr lang="tr-TR" sz="1200" b="1" dirty="0"/>
              <a:t>GELECEĞİN TASARIMI</a:t>
            </a:r>
          </a:p>
          <a:p>
            <a:pPr lvl="1"/>
            <a:r>
              <a:rPr lang="tr-TR" sz="1200" dirty="0"/>
              <a:t>Misyon </a:t>
            </a:r>
          </a:p>
          <a:p>
            <a:pPr lvl="1"/>
            <a:r>
              <a:rPr lang="tr-TR" sz="1200" dirty="0"/>
              <a:t>Vizyon</a:t>
            </a:r>
          </a:p>
          <a:p>
            <a:pPr lvl="1"/>
            <a:r>
              <a:rPr lang="tr-TR" sz="1200" dirty="0"/>
              <a:t>Temel Değerler</a:t>
            </a:r>
          </a:p>
          <a:p>
            <a:pPr lvl="1"/>
            <a:r>
              <a:rPr lang="tr-TR" sz="1200" dirty="0"/>
              <a:t>Stratejik Amaçlar</a:t>
            </a:r>
          </a:p>
          <a:p>
            <a:pPr lvl="1"/>
            <a:r>
              <a:rPr lang="tr-TR" sz="1200" dirty="0"/>
              <a:t>Stratejik Hedefler</a:t>
            </a:r>
          </a:p>
          <a:p>
            <a:pPr lvl="1"/>
            <a:r>
              <a:rPr lang="tr-TR" sz="1200" dirty="0"/>
              <a:t>Stratejiler</a:t>
            </a:r>
          </a:p>
          <a:p>
            <a:pPr lvl="1"/>
            <a:r>
              <a:rPr lang="tr-TR" sz="1200" dirty="0"/>
              <a:t>Performans Göstergeleri</a:t>
            </a:r>
          </a:p>
          <a:p>
            <a:pPr lvl="0"/>
            <a:r>
              <a:rPr lang="tr-TR" sz="1200" b="1" dirty="0"/>
              <a:t>MALİYETLENDİRME</a:t>
            </a:r>
          </a:p>
          <a:p>
            <a:pPr lvl="0"/>
            <a:r>
              <a:rPr lang="tr-TR" sz="1200" b="1" dirty="0"/>
              <a:t>İZLEME VE DEĞERLENDİRME</a:t>
            </a:r>
          </a:p>
          <a:p>
            <a:pPr lvl="1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121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134076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KURUMUN </a:t>
            </a:r>
            <a:r>
              <a:rPr lang="tr-TR" sz="2800" b="1" dirty="0"/>
              <a:t>TANIMI VE SINIRLARININ ÇİZİLMESİ</a:t>
            </a:r>
            <a:r>
              <a:rPr lang="tr-TR" sz="2800" b="1" dirty="0" smtClean="0"/>
              <a:t>:</a:t>
            </a:r>
          </a:p>
          <a:p>
            <a:endParaRPr lang="tr-TR" sz="2800" b="1" dirty="0"/>
          </a:p>
          <a:p>
            <a:r>
              <a:rPr lang="tr-TR" sz="2800" dirty="0" smtClean="0"/>
              <a:t>Kurumun </a:t>
            </a:r>
            <a:r>
              <a:rPr lang="tr-TR" sz="2800" u="sng" dirty="0"/>
              <a:t>kuruluş amacının </a:t>
            </a:r>
            <a:r>
              <a:rPr lang="tr-TR" sz="2800" dirty="0"/>
              <a:t>ne olduğu tanımlanarak yıllar içerisinde geçirdiği </a:t>
            </a:r>
            <a:r>
              <a:rPr lang="tr-TR" sz="2800" u="sng" dirty="0"/>
              <a:t>kritik aşamaların </a:t>
            </a:r>
            <a:r>
              <a:rPr lang="tr-TR" sz="2800" dirty="0"/>
              <a:t>ne olduğu, dönemsel olarak maruz kaldığı </a:t>
            </a:r>
            <a:r>
              <a:rPr lang="tr-TR" sz="2800" u="sng" dirty="0"/>
              <a:t>değişimler</a:t>
            </a:r>
            <a:r>
              <a:rPr lang="tr-TR" sz="2800" dirty="0"/>
              <a:t>, karşı karşıya kaldığı önemli </a:t>
            </a:r>
            <a:r>
              <a:rPr lang="tr-TR" sz="2800" u="sng" dirty="0"/>
              <a:t>yapısal dönüşümlerin </a:t>
            </a:r>
            <a:r>
              <a:rPr lang="tr-TR" sz="2800" dirty="0"/>
              <a:t>neler olduğu ve mevcut durumda </a:t>
            </a:r>
            <a:r>
              <a:rPr lang="tr-TR" sz="2800" u="sng" dirty="0"/>
              <a:t>nasıl bir yapıya </a:t>
            </a:r>
            <a:r>
              <a:rPr lang="tr-TR" sz="2800" dirty="0"/>
              <a:t>sahip olduğu belirtilecektir.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10412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47667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MEVCUT DURUM </a:t>
            </a:r>
            <a:r>
              <a:rPr lang="tr-TR" sz="2800" b="1" dirty="0" smtClean="0">
                <a:solidFill>
                  <a:srgbClr val="FF0000"/>
                </a:solidFill>
              </a:rPr>
              <a:t>ANALİZİ</a:t>
            </a:r>
          </a:p>
          <a:p>
            <a:endParaRPr lang="tr-TR" sz="2800" b="1" dirty="0"/>
          </a:p>
          <a:p>
            <a:r>
              <a:rPr lang="tr-TR" sz="2800" b="1" dirty="0">
                <a:solidFill>
                  <a:srgbClr val="0070C0"/>
                </a:solidFill>
              </a:rPr>
              <a:t>Yasal yükümlülüklerin ve mevzuatın incelenmesi</a:t>
            </a:r>
            <a:endParaRPr lang="tr-TR" sz="2800" b="1" i="1" dirty="0">
              <a:solidFill>
                <a:srgbClr val="0070C0"/>
              </a:solidFill>
            </a:endParaRPr>
          </a:p>
          <a:p>
            <a:endParaRPr lang="tr-TR" sz="2800" dirty="0" smtClean="0"/>
          </a:p>
          <a:p>
            <a:r>
              <a:rPr lang="tr-TR" sz="2800" dirty="0" smtClean="0"/>
              <a:t>Kurumun </a:t>
            </a:r>
            <a:r>
              <a:rPr lang="tr-TR" sz="2800" dirty="0"/>
              <a:t>ulusal ve uluslararası mevzuattan kaynaklanan </a:t>
            </a:r>
            <a:r>
              <a:rPr lang="tr-TR" sz="2800" u="sng" dirty="0"/>
              <a:t>yasal yükümlülükleri </a:t>
            </a:r>
            <a:r>
              <a:rPr lang="tr-TR" sz="2800" dirty="0"/>
              <a:t>ile </a:t>
            </a:r>
            <a:r>
              <a:rPr lang="tr-TR" sz="2800" u="sng" dirty="0" smtClean="0"/>
              <a:t>görev </a:t>
            </a:r>
            <a:r>
              <a:rPr lang="tr-TR" sz="2800" u="sng" dirty="0"/>
              <a:t>ve sorumluluklarıyla </a:t>
            </a:r>
            <a:r>
              <a:rPr lang="tr-TR" sz="2800" dirty="0"/>
              <a:t>mevzuatın uyumu incelenerek ortaya konulacaktır.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>
                <a:solidFill>
                  <a:srgbClr val="00B050"/>
                </a:solidFill>
              </a:rPr>
              <a:t>Ayrıca </a:t>
            </a:r>
            <a:r>
              <a:rPr lang="tr-TR" sz="2800" dirty="0">
                <a:solidFill>
                  <a:srgbClr val="00B050"/>
                </a:solidFill>
              </a:rPr>
              <a:t>5174 Sayılı Kanun kapsamında gerçekleştirilen </a:t>
            </a:r>
            <a:r>
              <a:rPr lang="tr-TR" sz="2800" u="sng" dirty="0">
                <a:solidFill>
                  <a:srgbClr val="00B050"/>
                </a:solidFill>
              </a:rPr>
              <a:t>Görev</a:t>
            </a:r>
            <a:r>
              <a:rPr lang="tr-TR" sz="2800" dirty="0">
                <a:solidFill>
                  <a:srgbClr val="00B050"/>
                </a:solidFill>
              </a:rPr>
              <a:t> ve </a:t>
            </a:r>
            <a:r>
              <a:rPr lang="tr-TR" sz="2800" u="sng" dirty="0" smtClean="0">
                <a:solidFill>
                  <a:srgbClr val="00B050"/>
                </a:solidFill>
              </a:rPr>
              <a:t>Faaliyetler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>
                <a:solidFill>
                  <a:srgbClr val="00B050"/>
                </a:solidFill>
              </a:rPr>
              <a:t>ile var ise </a:t>
            </a:r>
            <a:r>
              <a:rPr lang="tr-TR" sz="2800" u="sng" dirty="0">
                <a:solidFill>
                  <a:srgbClr val="00B050"/>
                </a:solidFill>
              </a:rPr>
              <a:t>mevzuat dışında gerçekleştirilen faaliyetler </a:t>
            </a:r>
            <a:r>
              <a:rPr lang="tr-TR" sz="2800" dirty="0">
                <a:solidFill>
                  <a:srgbClr val="00B050"/>
                </a:solidFill>
              </a:rPr>
              <a:t>ayrı başlıklar altında tanımlanmalıdır. </a:t>
            </a:r>
          </a:p>
        </p:txBody>
      </p:sp>
    </p:spTree>
    <p:extLst>
      <p:ext uri="{BB962C8B-B14F-4D97-AF65-F5344CB8AC3E}">
        <p14:creationId xmlns:p14="http://schemas.microsoft.com/office/powerpoint/2010/main" val="100209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76470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Kurumun </a:t>
            </a:r>
            <a:r>
              <a:rPr lang="tr-TR" sz="2800" b="1" dirty="0">
                <a:solidFill>
                  <a:srgbClr val="0070C0"/>
                </a:solidFill>
              </a:rPr>
              <a:t>Görev ve </a:t>
            </a:r>
            <a:r>
              <a:rPr lang="tr-TR" sz="2800" b="1" dirty="0" smtClean="0">
                <a:solidFill>
                  <a:srgbClr val="0070C0"/>
                </a:solidFill>
              </a:rPr>
              <a:t>Faaliyetleri </a:t>
            </a:r>
            <a:r>
              <a:rPr lang="tr-TR" sz="2800" b="1" dirty="0">
                <a:solidFill>
                  <a:srgbClr val="0070C0"/>
                </a:solidFill>
              </a:rPr>
              <a:t>ve bunlara ilişkin ürün ve hizmetlerin </a:t>
            </a:r>
            <a:r>
              <a:rPr lang="tr-TR" sz="2800" b="1" dirty="0" smtClean="0">
                <a:solidFill>
                  <a:srgbClr val="0070C0"/>
                </a:solidFill>
              </a:rPr>
              <a:t>belirlenmesi</a:t>
            </a:r>
          </a:p>
          <a:p>
            <a:endParaRPr lang="tr-TR" sz="2800" b="1" i="1" dirty="0"/>
          </a:p>
          <a:p>
            <a:r>
              <a:rPr lang="tr-TR" sz="2800" dirty="0" smtClean="0"/>
              <a:t>Oda ve Borsalarımıza </a:t>
            </a:r>
            <a:r>
              <a:rPr lang="tr-TR" sz="2800" dirty="0"/>
              <a:t>özgü olarak, 5174 sayılı kanunumuzda belirlenen </a:t>
            </a:r>
            <a:r>
              <a:rPr lang="tr-TR" sz="2800" u="sng" dirty="0"/>
              <a:t>görev ve faaliyet alanları </a:t>
            </a:r>
            <a:r>
              <a:rPr lang="tr-TR" sz="2800" dirty="0"/>
              <a:t>ve bu görev ve faaliyet alanları altında sunulan </a:t>
            </a:r>
            <a:r>
              <a:rPr lang="tr-TR" sz="2800" u="sng" dirty="0"/>
              <a:t>ürün/hizmetler</a:t>
            </a:r>
            <a:r>
              <a:rPr lang="tr-TR" sz="2800" dirty="0"/>
              <a:t>; genel çerçevenin daha belirgin olarak görülmesi için,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u="sng" dirty="0" smtClean="0">
                <a:solidFill>
                  <a:srgbClr val="00B050"/>
                </a:solidFill>
              </a:rPr>
              <a:t>“</a:t>
            </a:r>
            <a:r>
              <a:rPr lang="tr-TR" sz="2800" u="sng" dirty="0">
                <a:solidFill>
                  <a:srgbClr val="00B050"/>
                </a:solidFill>
              </a:rPr>
              <a:t>Görev” ve “</a:t>
            </a:r>
            <a:r>
              <a:rPr lang="tr-TR" sz="2800" u="sng" dirty="0" smtClean="0">
                <a:solidFill>
                  <a:srgbClr val="00B050"/>
                </a:solidFill>
              </a:rPr>
              <a:t>Faaliyet” </a:t>
            </a:r>
            <a:r>
              <a:rPr lang="tr-TR" sz="2800" dirty="0"/>
              <a:t>başlıkları altında toplanabilir. </a:t>
            </a:r>
          </a:p>
        </p:txBody>
      </p:sp>
    </p:spTree>
    <p:extLst>
      <p:ext uri="{BB962C8B-B14F-4D97-AF65-F5344CB8AC3E}">
        <p14:creationId xmlns:p14="http://schemas.microsoft.com/office/powerpoint/2010/main" val="338637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44025" y="476672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Paydaş </a:t>
            </a:r>
            <a:r>
              <a:rPr lang="tr-TR" sz="2800" b="1" dirty="0" smtClean="0">
                <a:solidFill>
                  <a:srgbClr val="0070C0"/>
                </a:solidFill>
              </a:rPr>
              <a:t>Analizi</a:t>
            </a:r>
          </a:p>
          <a:p>
            <a:endParaRPr lang="tr-TR" sz="2800" b="1" i="1" dirty="0"/>
          </a:p>
          <a:p>
            <a:r>
              <a:rPr lang="tr-TR" sz="2800" dirty="0"/>
              <a:t>Paydaş, kurumdan doğrudan veya dolaylı, olumlu veya olumsuz yönde </a:t>
            </a:r>
            <a:r>
              <a:rPr lang="tr-TR" sz="2800" u="sng" dirty="0"/>
              <a:t>etkilenen</a:t>
            </a:r>
            <a:r>
              <a:rPr lang="tr-TR" sz="2800" dirty="0"/>
              <a:t> ve aynı şekilde o kurumu </a:t>
            </a:r>
            <a:r>
              <a:rPr lang="tr-TR" sz="2800" u="sng" dirty="0"/>
              <a:t>etkileyen kuruma girdi sağlayan </a:t>
            </a:r>
            <a:r>
              <a:rPr lang="tr-TR" sz="2800" dirty="0"/>
              <a:t>(hizmet veren kuruluşlar); kurumun hizmet sunduğu, iş birliği yaptığı kesimler veya taraflar olarak tanımlanmaktadır. </a:t>
            </a:r>
          </a:p>
          <a:p>
            <a:endParaRPr lang="tr-TR" sz="2800" dirty="0" smtClean="0"/>
          </a:p>
          <a:p>
            <a:r>
              <a:rPr lang="tr-TR" sz="2800" dirty="0" smtClean="0"/>
              <a:t>Paydaş </a:t>
            </a:r>
            <a:r>
              <a:rPr lang="tr-TR" sz="2800" dirty="0"/>
              <a:t>kavramını tanımı gereği iç paydaş ve dış paydaş olarak iki kısma ayırabiliriz</a:t>
            </a:r>
            <a:r>
              <a:rPr lang="tr-TR" sz="2800" dirty="0" smtClean="0"/>
              <a:t>.</a:t>
            </a:r>
          </a:p>
          <a:p>
            <a:endParaRPr lang="tr-TR" sz="2800" b="1" i="1" dirty="0" smtClean="0"/>
          </a:p>
          <a:p>
            <a:r>
              <a:rPr lang="tr-TR" sz="2800" b="1" i="1" dirty="0" smtClean="0"/>
              <a:t>Paydaşların </a:t>
            </a:r>
            <a:r>
              <a:rPr lang="tr-TR" sz="2800" b="1" i="1" dirty="0"/>
              <a:t>tespit edilmesi</a:t>
            </a:r>
            <a:endParaRPr lang="tr-TR" sz="2800" b="1" dirty="0"/>
          </a:p>
          <a:p>
            <a:r>
              <a:rPr lang="tr-TR" sz="2800" b="1" i="1" dirty="0"/>
              <a:t>Paydaşları önceliklendirme</a:t>
            </a:r>
            <a:endParaRPr lang="tr-TR" sz="2800" b="1" dirty="0"/>
          </a:p>
          <a:p>
            <a:r>
              <a:rPr lang="tr-TR" sz="2800" dirty="0" smtClean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4393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188640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İç Çevre Analizi</a:t>
            </a:r>
            <a:endParaRPr lang="tr-TR" sz="2800" b="1" i="1" dirty="0">
              <a:solidFill>
                <a:srgbClr val="0070C0"/>
              </a:solidFill>
            </a:endParaRPr>
          </a:p>
          <a:p>
            <a:r>
              <a:rPr lang="tr-TR" sz="2800" dirty="0"/>
              <a:t>İç çevre analizi, kurumun </a:t>
            </a:r>
            <a:r>
              <a:rPr lang="tr-TR" sz="2800" u="sng" dirty="0"/>
              <a:t>izleyeceği stratejiler ve gerçekleştireceği hedeflerin belirlenmesine</a:t>
            </a:r>
            <a:r>
              <a:rPr lang="tr-TR" sz="2800" dirty="0"/>
              <a:t> temel teşkil etmektedir.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Kurumun </a:t>
            </a:r>
            <a:r>
              <a:rPr lang="tr-TR" sz="2800" dirty="0"/>
              <a:t>mevcut durumu ve geleceğini etkileyebilecek, iç ortamdan kaynaklanan ve kuruluşun kontrol edebileceği koşulların ve eğilimlerin incelenerek </a:t>
            </a:r>
            <a:r>
              <a:rPr lang="tr-TR" sz="2800" b="1" u="sng" dirty="0"/>
              <a:t>güçlü ve zayıf</a:t>
            </a:r>
            <a:r>
              <a:rPr lang="tr-TR" sz="2800" dirty="0"/>
              <a:t> yönlerin belirlenmesi ve değerlendirilmesini içermektedir. </a:t>
            </a:r>
            <a:endParaRPr lang="tr-TR" sz="2800" dirty="0" smtClean="0"/>
          </a:p>
          <a:p>
            <a:pPr lvl="5"/>
            <a:r>
              <a:rPr lang="tr-TR" sz="2800" b="1" i="1" dirty="0" smtClean="0"/>
              <a:t>Kurumun </a:t>
            </a:r>
            <a:r>
              <a:rPr lang="tr-TR" sz="2800" b="1" i="1" dirty="0"/>
              <a:t>yapısı</a:t>
            </a:r>
            <a:endParaRPr lang="tr-TR" sz="2800" b="1" dirty="0"/>
          </a:p>
          <a:p>
            <a:pPr lvl="5"/>
            <a:r>
              <a:rPr lang="tr-TR" sz="2800" b="1" i="1" dirty="0"/>
              <a:t>İnsan kaynakları </a:t>
            </a:r>
            <a:endParaRPr lang="tr-TR" sz="2800" b="1" dirty="0"/>
          </a:p>
          <a:p>
            <a:pPr lvl="5"/>
            <a:r>
              <a:rPr lang="tr-TR" sz="2800" b="1" i="1" dirty="0"/>
              <a:t>Fiziksel kaynaklar</a:t>
            </a:r>
            <a:endParaRPr lang="tr-TR" sz="2800" b="1" dirty="0"/>
          </a:p>
          <a:p>
            <a:pPr lvl="5"/>
            <a:r>
              <a:rPr lang="tr-TR" sz="2800" b="1" i="1" dirty="0"/>
              <a:t>Kurum Kültürü</a:t>
            </a:r>
            <a:endParaRPr lang="tr-TR" sz="2800" b="1" dirty="0"/>
          </a:p>
          <a:p>
            <a:pPr lvl="5"/>
            <a:r>
              <a:rPr lang="tr-TR" sz="2800" b="1" i="1" dirty="0"/>
              <a:t>Teknolojik </a:t>
            </a:r>
            <a:r>
              <a:rPr lang="tr-TR" sz="2800" b="1" i="1" dirty="0" smtClean="0"/>
              <a:t>yapı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40277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543446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/>
              <a:t>Güçlü yönler:</a:t>
            </a:r>
            <a:endParaRPr lang="tr-TR" sz="2400" b="1" u="sng" dirty="0"/>
          </a:p>
          <a:p>
            <a:r>
              <a:rPr lang="tr-TR" sz="2400" dirty="0"/>
              <a:t>Güçlü yönler bir </a:t>
            </a:r>
            <a:r>
              <a:rPr lang="tr-TR" sz="2400" dirty="0" smtClean="0"/>
              <a:t>kurumun </a:t>
            </a:r>
            <a:r>
              <a:rPr lang="tr-TR" sz="2400" dirty="0"/>
              <a:t>hizmet kalitesini artıracak (rekabetçi avantaj oluşturabilecek) temellerin oluşmasında kullanılacak kaynaklar ve yetenekler bütünüdür. Güçlü yönler gerçekçi ve iddialı olmalıdır. </a:t>
            </a:r>
            <a:endParaRPr lang="tr-TR" sz="2400" dirty="0" smtClean="0"/>
          </a:p>
          <a:p>
            <a:endParaRPr lang="tr-TR" sz="2400" b="1" i="1" dirty="0" smtClean="0"/>
          </a:p>
          <a:p>
            <a:r>
              <a:rPr lang="tr-TR" sz="2400" b="1" i="1" u="sng" dirty="0" smtClean="0"/>
              <a:t>Zayıf </a:t>
            </a:r>
            <a:r>
              <a:rPr lang="tr-TR" sz="2400" b="1" i="1" u="sng" dirty="0"/>
              <a:t>yönler:</a:t>
            </a:r>
            <a:endParaRPr lang="tr-TR" sz="2400" b="1" u="sng" dirty="0"/>
          </a:p>
          <a:p>
            <a:r>
              <a:rPr lang="tr-TR" sz="2400" dirty="0"/>
              <a:t>Zayıf yönler, iyi hizmet düzeyine (rekabetçi bir avantaja) ulaşılmasının veya iyi hizmetin (avantajın) sürdürülmesinin önündeki sınırlama, hatalı/yanlış hizmet sunulması gibi neden olabilecek içsel engellerden oluşmaktadır. Zayıf yönler hızla değiştirilip, düzeltilebilecek kadar açık ve gerçekçi olmalıdır. </a:t>
            </a:r>
          </a:p>
        </p:txBody>
      </p:sp>
    </p:spTree>
    <p:extLst>
      <p:ext uri="{BB962C8B-B14F-4D97-AF65-F5344CB8AC3E}">
        <p14:creationId xmlns:p14="http://schemas.microsoft.com/office/powerpoint/2010/main" val="126371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543446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Dış Çevre Analizi</a:t>
            </a:r>
            <a:endParaRPr lang="tr-TR" sz="2400" b="1" i="1" dirty="0">
              <a:solidFill>
                <a:srgbClr val="0070C0"/>
              </a:solidFill>
            </a:endParaRPr>
          </a:p>
          <a:p>
            <a:r>
              <a:rPr lang="tr-TR" sz="2400" dirty="0"/>
              <a:t>Dış çevreyi oluşturan unsurlar (nüfus, demografik yapı, coğrafi alan, kentsel gelişme, sosyo-kültürel hayat, ekonomik, sosyal, politik, kültürel durum, çevresel, teknolojik ve rekabete yönelik etkenler vb.) </a:t>
            </a:r>
            <a:r>
              <a:rPr lang="tr-TR" sz="2400" u="sng" dirty="0">
                <a:solidFill>
                  <a:srgbClr val="00B050"/>
                </a:solidFill>
              </a:rPr>
              <a:t>kurumun ve birimin kontrolü dışındaki koşullara bağlı </a:t>
            </a:r>
            <a:r>
              <a:rPr lang="tr-TR" sz="2400" dirty="0"/>
              <a:t>ve farklı eğilimlere sahip olup, doğrudan veya dolaylı olarak kurumun faaliyet alanlarını etkilemektedir. </a:t>
            </a:r>
          </a:p>
          <a:p>
            <a:endParaRPr lang="tr-TR" sz="2400" dirty="0"/>
          </a:p>
          <a:p>
            <a:r>
              <a:rPr lang="tr-TR" sz="2400" dirty="0" smtClean="0"/>
              <a:t>İç </a:t>
            </a:r>
            <a:r>
              <a:rPr lang="tr-TR" sz="2400" dirty="0"/>
              <a:t>çevre araştırmalarıyla sağlıklı bir şekilde ortaya konan </a:t>
            </a:r>
            <a:r>
              <a:rPr lang="tr-TR" sz="2400" b="1" u="sng" dirty="0"/>
              <a:t>üstün ve zayıf </a:t>
            </a:r>
            <a:r>
              <a:rPr lang="tr-TR" sz="2400" dirty="0"/>
              <a:t>yönler, bu aşamada elde edilecek </a:t>
            </a:r>
            <a:r>
              <a:rPr lang="tr-TR" sz="2400" b="1" u="sng" dirty="0"/>
              <a:t>fırsatlar ve tehditler</a:t>
            </a:r>
            <a:r>
              <a:rPr lang="tr-TR" sz="2400" dirty="0"/>
              <a:t> ile birlikte değerlendirilerek en </a:t>
            </a:r>
            <a:r>
              <a:rPr lang="tr-TR" sz="2400" b="1" u="sng" dirty="0"/>
              <a:t>uygun stratejiler</a:t>
            </a:r>
            <a:r>
              <a:rPr lang="tr-TR" sz="2400" dirty="0"/>
              <a:t> belirlenebilecektir. </a:t>
            </a:r>
          </a:p>
        </p:txBody>
      </p:sp>
    </p:spTree>
    <p:extLst>
      <p:ext uri="{BB962C8B-B14F-4D97-AF65-F5344CB8AC3E}">
        <p14:creationId xmlns:p14="http://schemas.microsoft.com/office/powerpoint/2010/main" val="218240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54344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/>
              <a:t>Fırsatlar:</a:t>
            </a:r>
            <a:endParaRPr lang="tr-TR" sz="2400" b="1" u="sng" dirty="0"/>
          </a:p>
          <a:p>
            <a:r>
              <a:rPr lang="tr-TR" sz="2400" dirty="0"/>
              <a:t>Mevcut durumda var olan ya da gelecekte karşılaşılabilecek </a:t>
            </a:r>
            <a:r>
              <a:rPr lang="tr-TR" sz="2400" u="sng" dirty="0"/>
              <a:t>dışsal olumlu durumları </a:t>
            </a:r>
            <a:r>
              <a:rPr lang="tr-TR" sz="2400" dirty="0"/>
              <a:t>ifade etmektedir.</a:t>
            </a:r>
          </a:p>
          <a:p>
            <a:r>
              <a:rPr lang="tr-TR" sz="2400" dirty="0"/>
              <a:t>Örnekler: keşfedilmemiş müşteri (üye) ihtiyaçları, yeni teknolojilerin gelmesi, gevşek kurallar, küresel etkiler vb. </a:t>
            </a:r>
          </a:p>
          <a:p>
            <a:endParaRPr lang="tr-TR" sz="2400" b="1" i="1" dirty="0" smtClean="0"/>
          </a:p>
          <a:p>
            <a:r>
              <a:rPr lang="tr-TR" sz="2400" b="1" i="1" u="sng" dirty="0" smtClean="0"/>
              <a:t>Tehditler</a:t>
            </a:r>
            <a:r>
              <a:rPr lang="tr-TR" sz="2400" b="1" i="1" u="sng" dirty="0"/>
              <a:t>:</a:t>
            </a:r>
            <a:endParaRPr lang="tr-TR" sz="2400" b="1" u="sng" dirty="0"/>
          </a:p>
          <a:p>
            <a:r>
              <a:rPr lang="tr-TR" sz="2400" dirty="0"/>
              <a:t>Mevcut durumda var olan veya gelecekte karşılaşılabilecek iyi hizmet verilmesini veya iyi hizmetin sürdürülebilirliğini (rekabetçi bir avantaja erişilmesini veya bu avantajın muhafaza edilmesini) engelleyen herhangi </a:t>
            </a:r>
            <a:r>
              <a:rPr lang="tr-TR" sz="2400" u="sng" dirty="0"/>
              <a:t>dışsal olumsuz durumlardır.</a:t>
            </a:r>
          </a:p>
          <a:p>
            <a:r>
              <a:rPr lang="tr-TR" sz="2400" dirty="0"/>
              <a:t>Örnek: küresel etkiler, yasal mevzuat vb. </a:t>
            </a:r>
          </a:p>
        </p:txBody>
      </p:sp>
    </p:spTree>
    <p:extLst>
      <p:ext uri="{BB962C8B-B14F-4D97-AF65-F5344CB8AC3E}">
        <p14:creationId xmlns:p14="http://schemas.microsoft.com/office/powerpoint/2010/main" val="91850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18864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GELECEĞİN TASARIMI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Misyon</a:t>
            </a:r>
            <a:r>
              <a:rPr lang="tr-TR" sz="2400" b="1" dirty="0"/>
              <a:t>: </a:t>
            </a:r>
            <a:endParaRPr lang="tr-TR" sz="2400" b="1" i="1" dirty="0"/>
          </a:p>
          <a:p>
            <a:r>
              <a:rPr lang="tr-TR" sz="2400" dirty="0"/>
              <a:t>Bir kurumun </a:t>
            </a:r>
            <a:r>
              <a:rPr lang="tr-TR" sz="2400" dirty="0" smtClean="0"/>
              <a:t>ne </a:t>
            </a:r>
            <a:r>
              <a:rPr lang="tr-TR" sz="2400" dirty="0"/>
              <a:t>yaptığını, nasıl yaptığını ve kimin için yaptığını açıkça ifade eden, varlık sebebini açıklayan temel bir bildirimdir</a:t>
            </a:r>
            <a:r>
              <a:rPr lang="tr-TR" sz="2400" dirty="0" smtClean="0"/>
              <a:t>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Vizyon</a:t>
            </a:r>
            <a:r>
              <a:rPr lang="tr-TR" sz="2400" b="1" dirty="0"/>
              <a:t>: </a:t>
            </a:r>
            <a:endParaRPr lang="tr-TR" sz="2400" b="1" i="1" dirty="0"/>
          </a:p>
          <a:p>
            <a:r>
              <a:rPr lang="tr-TR" sz="2400" dirty="0"/>
              <a:t>Bir kurumun  </a:t>
            </a:r>
            <a:r>
              <a:rPr lang="tr-TR" sz="2400" dirty="0" smtClean="0"/>
              <a:t>(ulaşmayı </a:t>
            </a:r>
            <a:r>
              <a:rPr lang="tr-TR" sz="2400" dirty="0"/>
              <a:t>arzu ettiği geleceğinin iddialı ve gerçekçi bir ifadesidir.</a:t>
            </a:r>
          </a:p>
          <a:p>
            <a:r>
              <a:rPr lang="tr-TR" sz="2400" dirty="0"/>
              <a:t>Kurumun  </a:t>
            </a:r>
            <a:r>
              <a:rPr lang="tr-TR" sz="2400" dirty="0" smtClean="0"/>
              <a:t>geleceği </a:t>
            </a:r>
            <a:r>
              <a:rPr lang="tr-TR" sz="2400" dirty="0"/>
              <a:t>ile birlikte ideal hedeflerini de sembolize eden bir kavramdır. </a:t>
            </a:r>
            <a:endParaRPr lang="tr-TR" sz="2400" dirty="0" smtClean="0"/>
          </a:p>
          <a:p>
            <a:endParaRPr lang="tr-TR" sz="2400" b="1" dirty="0" smtClean="0"/>
          </a:p>
          <a:p>
            <a:r>
              <a:rPr lang="tr-TR" sz="2400" b="1" dirty="0" smtClean="0"/>
              <a:t>Temel </a:t>
            </a:r>
            <a:r>
              <a:rPr lang="tr-TR" sz="2400" b="1" dirty="0"/>
              <a:t>Değerler (kuma değer katan ilke ve prensipler): </a:t>
            </a:r>
            <a:endParaRPr lang="tr-TR" sz="2400" b="1" i="1" dirty="0"/>
          </a:p>
          <a:p>
            <a:r>
              <a:rPr lang="tr-TR" sz="2400" dirty="0"/>
              <a:t>Kurumun  </a:t>
            </a:r>
            <a:r>
              <a:rPr lang="tr-TR" sz="2400" dirty="0" smtClean="0"/>
              <a:t>davranışlarını </a:t>
            </a:r>
            <a:r>
              <a:rPr lang="tr-TR" sz="2400" dirty="0"/>
              <a:t>belirleyen ve her türlü politika ve aksiyonun geliştirilmesi ve yürütülmesine rehberlik eden faktörleri ifade eder. </a:t>
            </a:r>
          </a:p>
        </p:txBody>
      </p:sp>
    </p:spTree>
    <p:extLst>
      <p:ext uri="{BB962C8B-B14F-4D97-AF65-F5344CB8AC3E}">
        <p14:creationId xmlns:p14="http://schemas.microsoft.com/office/powerpoint/2010/main" val="167549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220486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STRATEJİK PLANLAMAYI</a:t>
            </a:r>
          </a:p>
          <a:p>
            <a:pPr algn="ctr"/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HATIRLAYALIM….</a:t>
            </a:r>
          </a:p>
        </p:txBody>
      </p:sp>
    </p:spTree>
    <p:extLst>
      <p:ext uri="{BB962C8B-B14F-4D97-AF65-F5344CB8AC3E}">
        <p14:creationId xmlns:p14="http://schemas.microsoft.com/office/powerpoint/2010/main" val="281994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18864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Stratejik Amaç: </a:t>
            </a:r>
            <a:endParaRPr lang="tr-TR" sz="2000" b="1" i="1" dirty="0"/>
          </a:p>
          <a:p>
            <a:r>
              <a:rPr lang="tr-TR" sz="2000" dirty="0"/>
              <a:t>Stratejik planda yer alan ve kurumun ulaşmayı hedeflediği sonuçların kavramsal ifadesidir. </a:t>
            </a:r>
            <a:endParaRPr lang="tr-TR" sz="2000" dirty="0" smtClean="0"/>
          </a:p>
          <a:p>
            <a:r>
              <a:rPr lang="tr-TR" sz="2000" dirty="0" smtClean="0"/>
              <a:t>Amaçlar </a:t>
            </a:r>
            <a:r>
              <a:rPr lang="tr-TR" sz="2000" dirty="0"/>
              <a:t>bir bütün olarak kurumun stratejik yönünü belirler</a:t>
            </a:r>
            <a:r>
              <a:rPr lang="tr-TR" sz="2000" dirty="0" smtClean="0"/>
              <a:t>.</a:t>
            </a:r>
          </a:p>
          <a:p>
            <a:r>
              <a:rPr lang="tr-TR" sz="2000" dirty="0"/>
              <a:t>Kurumun  (Birimin) vizyon ve misyonuna yönelik program ve uygulamaların başarılı olmasına katkıda bulunmalıdır. </a:t>
            </a:r>
            <a:endParaRPr lang="tr-TR" sz="2000" dirty="0" smtClean="0"/>
          </a:p>
          <a:p>
            <a:endParaRPr lang="tr-TR" sz="2000" b="1" dirty="0" smtClean="0"/>
          </a:p>
          <a:p>
            <a:r>
              <a:rPr lang="tr-TR" sz="2000" b="1" dirty="0" smtClean="0"/>
              <a:t>Stratejik </a:t>
            </a:r>
            <a:r>
              <a:rPr lang="tr-TR" sz="2000" b="1" dirty="0"/>
              <a:t>Hedef: </a:t>
            </a:r>
            <a:endParaRPr lang="tr-TR" sz="2000" b="1" i="1" dirty="0"/>
          </a:p>
          <a:p>
            <a:r>
              <a:rPr lang="tr-TR" sz="2000" dirty="0"/>
              <a:t>Stratejik planda yer alan </a:t>
            </a:r>
            <a:r>
              <a:rPr lang="tr-TR" sz="2000" b="1" u="sng" dirty="0"/>
              <a:t>Stratejik Amaçların</a:t>
            </a:r>
            <a:r>
              <a:rPr lang="tr-TR" sz="2000" dirty="0"/>
              <a:t> gerçekleştirilmesine yönelik spesifik ve ölçülebilir alt amaçlardır. Hedefler stratejik plan sürecinin “nerede olmayı istiyoruz” kısmını oluşturur.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>
                <a:solidFill>
                  <a:srgbClr val="FF0000"/>
                </a:solidFill>
              </a:rPr>
              <a:t>(PERFORMANS HEDEFLERİ eğitimimizin konusu)</a:t>
            </a:r>
            <a:endParaRPr lang="tr-TR" sz="2000" dirty="0" smtClean="0">
              <a:solidFill>
                <a:srgbClr val="FF0000"/>
              </a:solidFill>
            </a:endParaRPr>
          </a:p>
          <a:p>
            <a:endParaRPr lang="tr-TR" sz="2000" b="1" dirty="0" smtClean="0"/>
          </a:p>
          <a:p>
            <a:r>
              <a:rPr lang="tr-TR" sz="2000" b="1" dirty="0" smtClean="0"/>
              <a:t>Strateji </a:t>
            </a:r>
            <a:r>
              <a:rPr lang="tr-TR" sz="2000" b="1" dirty="0"/>
              <a:t>(Faaliyet-Proje): </a:t>
            </a:r>
            <a:endParaRPr lang="tr-TR" sz="2000" b="1" i="1" dirty="0"/>
          </a:p>
          <a:p>
            <a:r>
              <a:rPr lang="tr-TR" sz="2000" dirty="0"/>
              <a:t>Belirli bir amaca ve hedefe yönelen, başlı başına bir bütünlük oluşturan yönetilebilir ve maliyetlendirilebilir üretim veya hizmetlerdir. </a:t>
            </a:r>
            <a:r>
              <a:rPr lang="tr-TR" sz="2000" b="1" u="sng" dirty="0"/>
              <a:t>Her bir Stratejik Hedef için birden çok Strateji olabilir</a:t>
            </a:r>
            <a:r>
              <a:rPr lang="tr-TR" sz="2000" b="1" u="sng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1770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25649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PERFORMANS</a:t>
            </a:r>
          </a:p>
        </p:txBody>
      </p:sp>
    </p:spTree>
    <p:extLst>
      <p:ext uri="{BB962C8B-B14F-4D97-AF65-F5344CB8AC3E}">
        <p14:creationId xmlns:p14="http://schemas.microsoft.com/office/powerpoint/2010/main" val="200386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764704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tr-TR" sz="2400" dirty="0"/>
              <a:t>Günümüzde </a:t>
            </a:r>
            <a:r>
              <a:rPr lang="tr-TR" sz="2400" dirty="0" smtClean="0"/>
              <a:t>işletmelerin ve kurumların </a:t>
            </a:r>
            <a:r>
              <a:rPr lang="tr-TR" sz="2400" dirty="0"/>
              <a:t>üzerinde </a:t>
            </a:r>
            <a:r>
              <a:rPr lang="tr-TR" sz="2400" dirty="0" smtClean="0"/>
              <a:t>en </a:t>
            </a:r>
            <a:r>
              <a:rPr lang="tr-TR" sz="2400" dirty="0"/>
              <a:t>çok </a:t>
            </a:r>
            <a:r>
              <a:rPr lang="tr-TR" sz="2400" dirty="0" smtClean="0"/>
              <a:t>durduğu </a:t>
            </a:r>
            <a:r>
              <a:rPr lang="tr-TR" sz="2400" dirty="0"/>
              <a:t>konu </a:t>
            </a:r>
            <a:r>
              <a:rPr lang="tr-TR" sz="2400" b="1" u="sng" dirty="0">
                <a:solidFill>
                  <a:srgbClr val="0070C0"/>
                </a:solidFill>
              </a:rPr>
              <a:t>performans artışıdır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>
              <a:spcAft>
                <a:spcPts val="1200"/>
              </a:spcAft>
            </a:pPr>
            <a:r>
              <a:rPr lang="tr-TR" sz="2400" dirty="0" smtClean="0"/>
              <a:t>Bu </a:t>
            </a:r>
            <a:r>
              <a:rPr lang="tr-TR" sz="2400" dirty="0"/>
              <a:t>konu aynı zamanda </a:t>
            </a:r>
            <a:r>
              <a:rPr lang="tr-TR" sz="2400" dirty="0" smtClean="0"/>
              <a:t>ISO standartları içerisinde de yer almaktadır </a:t>
            </a:r>
            <a:r>
              <a:rPr lang="tr-TR" sz="2400" dirty="0" smtClean="0">
                <a:solidFill>
                  <a:srgbClr val="0070C0"/>
                </a:solidFill>
              </a:rPr>
              <a:t>(ISO9004</a:t>
            </a: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Performans İyileştirmeleri Standardı) </a:t>
            </a:r>
          </a:p>
          <a:p>
            <a:pPr algn="just">
              <a:spcAft>
                <a:spcPts val="1200"/>
              </a:spcAft>
            </a:pPr>
            <a:r>
              <a:rPr lang="tr-TR" sz="2400" dirty="0" smtClean="0"/>
              <a:t>Performans </a:t>
            </a:r>
            <a:r>
              <a:rPr lang="tr-TR" sz="2400" dirty="0"/>
              <a:t>artışını sağlayabilmek için gerekli faaliyetlerin etkin olarak planlanması, yönetilmesi, uygulanması ve denetimi için, öncelikle </a:t>
            </a:r>
            <a:r>
              <a:rPr lang="tr-TR" sz="2400" dirty="0" smtClean="0"/>
              <a:t>kurum </a:t>
            </a:r>
            <a:r>
              <a:rPr lang="tr-TR" sz="2400" dirty="0"/>
              <a:t>performansına ilişkin </a:t>
            </a:r>
            <a:r>
              <a:rPr lang="tr-TR" sz="2400" b="1" u="sng" dirty="0">
                <a:solidFill>
                  <a:srgbClr val="FF0000"/>
                </a:solidFill>
              </a:rPr>
              <a:t>zamanında</a:t>
            </a:r>
            <a:r>
              <a:rPr lang="tr-TR" sz="2400" b="1" dirty="0">
                <a:solidFill>
                  <a:srgbClr val="FF0000"/>
                </a:solidFill>
              </a:rPr>
              <a:t>,</a:t>
            </a:r>
            <a:r>
              <a:rPr lang="tr-TR" sz="2400" dirty="0"/>
              <a:t> </a:t>
            </a:r>
            <a:r>
              <a:rPr lang="tr-TR" sz="2400" b="1" u="sng" dirty="0">
                <a:solidFill>
                  <a:srgbClr val="FF0000"/>
                </a:solidFill>
              </a:rPr>
              <a:t>sürekli</a:t>
            </a:r>
            <a:r>
              <a:rPr lang="tr-TR" sz="2400" dirty="0"/>
              <a:t> ve </a:t>
            </a:r>
            <a:r>
              <a:rPr lang="tr-TR" sz="2400" b="1" u="sng" dirty="0">
                <a:solidFill>
                  <a:srgbClr val="FF0000"/>
                </a:solidFill>
              </a:rPr>
              <a:t>doğru</a:t>
            </a:r>
            <a:r>
              <a:rPr lang="tr-TR" sz="2400" dirty="0"/>
              <a:t> </a:t>
            </a:r>
            <a:r>
              <a:rPr lang="tr-TR" sz="2400" b="1" u="sng" dirty="0" smtClean="0"/>
              <a:t>BİLGİ</a:t>
            </a:r>
            <a:r>
              <a:rPr lang="tr-TR" sz="2400" dirty="0" smtClean="0"/>
              <a:t> </a:t>
            </a:r>
            <a:r>
              <a:rPr lang="tr-TR" sz="2400" dirty="0"/>
              <a:t>akışının sağlanması gereklidir. </a:t>
            </a:r>
            <a:endParaRPr lang="tr-TR" sz="2400" dirty="0" smtClean="0"/>
          </a:p>
          <a:p>
            <a:pPr algn="just">
              <a:spcAft>
                <a:spcPts val="1200"/>
              </a:spcAft>
            </a:pPr>
            <a:r>
              <a:rPr lang="tr-TR" sz="2400" dirty="0" smtClean="0"/>
              <a:t>Bunu </a:t>
            </a:r>
            <a:r>
              <a:rPr lang="tr-TR" sz="2400" dirty="0"/>
              <a:t>sağlamak için ise performansın </a:t>
            </a:r>
            <a:r>
              <a:rPr lang="tr-TR" sz="2400" b="1" u="sng" dirty="0">
                <a:solidFill>
                  <a:srgbClr val="00B050"/>
                </a:solidFill>
              </a:rPr>
              <a:t>ölçümü</a:t>
            </a:r>
            <a:r>
              <a:rPr lang="tr-TR" sz="2400" dirty="0"/>
              <a:t> ve </a:t>
            </a:r>
            <a:r>
              <a:rPr lang="tr-TR" sz="2400" b="1" u="sng" dirty="0">
                <a:solidFill>
                  <a:srgbClr val="00B050"/>
                </a:solidFill>
              </a:rPr>
              <a:t>yönetimine</a:t>
            </a:r>
            <a:r>
              <a:rPr lang="tr-TR" sz="2400" dirty="0"/>
              <a:t> ilişkin </a:t>
            </a:r>
            <a:r>
              <a:rPr lang="tr-TR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etkin bir sistem </a:t>
            </a:r>
            <a:r>
              <a:rPr lang="tr-TR" sz="2400" dirty="0"/>
              <a:t>geliştirilmelidir.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7707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18864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Özellikle son </a:t>
            </a:r>
            <a:r>
              <a:rPr lang="tr-TR" sz="2400" b="1" dirty="0" smtClean="0"/>
              <a:t>yıllarda performans </a:t>
            </a:r>
            <a:r>
              <a:rPr lang="tr-TR" sz="2400" b="1" dirty="0"/>
              <a:t>konusunda </a:t>
            </a:r>
            <a:r>
              <a:rPr lang="tr-TR" sz="2400" b="1" dirty="0" smtClean="0"/>
              <a:t>birçok </a:t>
            </a:r>
            <a:r>
              <a:rPr lang="tr-TR" sz="2400" b="1" dirty="0"/>
              <a:t>çalışma </a:t>
            </a:r>
            <a:r>
              <a:rPr lang="tr-TR" sz="2400" b="1" dirty="0" smtClean="0"/>
              <a:t>yapılmaktadır. </a:t>
            </a:r>
          </a:p>
          <a:p>
            <a:pPr algn="ctr"/>
            <a:r>
              <a:rPr lang="tr-TR" sz="2400" b="1" dirty="0" smtClean="0"/>
              <a:t>Ancak, bir </a:t>
            </a:r>
            <a:r>
              <a:rPr lang="tr-TR" sz="2400" b="1" dirty="0"/>
              <a:t>iki başarı öyküsü dışında, bu uygulamaları devam ettiren ve “biz performans yönetimi yapıyoruz!” </a:t>
            </a:r>
            <a:r>
              <a:rPr lang="tr-TR" sz="2400" b="1" dirty="0" smtClean="0"/>
              <a:t>diyebilen </a:t>
            </a:r>
            <a:r>
              <a:rPr lang="tr-TR" sz="2400" b="1" dirty="0"/>
              <a:t>çok fazla kurum </a:t>
            </a:r>
            <a:r>
              <a:rPr lang="tr-TR" sz="2400" b="1" dirty="0" smtClean="0"/>
              <a:t>yoktur.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pPr algn="ctr"/>
            <a:r>
              <a:rPr lang="tr-TR" sz="2400" dirty="0" smtClean="0"/>
              <a:t>Performansı </a:t>
            </a:r>
            <a:r>
              <a:rPr lang="tr-TR" sz="2400" b="1" u="sng" dirty="0" smtClean="0"/>
              <a:t>değerlendirmek</a:t>
            </a:r>
            <a:r>
              <a:rPr lang="tr-TR" sz="2400" dirty="0" smtClean="0"/>
              <a:t>, performansı </a:t>
            </a:r>
            <a:r>
              <a:rPr lang="tr-TR" sz="2400" b="1" u="sng" dirty="0" smtClean="0"/>
              <a:t>yönetmek</a:t>
            </a:r>
            <a:r>
              <a:rPr lang="tr-TR" sz="2400" dirty="0" smtClean="0"/>
              <a:t> anlamına gelmemektedir.</a:t>
            </a:r>
          </a:p>
          <a:p>
            <a:endParaRPr lang="tr-TR" sz="2400" dirty="0"/>
          </a:p>
          <a:p>
            <a:endParaRPr lang="tr-TR" sz="2400" u="sng" dirty="0" smtClean="0"/>
          </a:p>
          <a:p>
            <a:r>
              <a:rPr lang="tr-TR" sz="2400" u="sng" dirty="0" smtClean="0"/>
              <a:t>Performans </a:t>
            </a:r>
            <a:r>
              <a:rPr lang="tr-TR" sz="2400" u="sng" dirty="0" smtClean="0"/>
              <a:t>Yönetimi</a:t>
            </a:r>
            <a:r>
              <a:rPr lang="tr-TR" sz="2400" dirty="0" smtClean="0"/>
              <a:t>, bir çok bileşeniyle beraber </a:t>
            </a:r>
            <a:r>
              <a:rPr lang="tr-TR" sz="2400" b="1" u="sng" dirty="0" smtClean="0"/>
              <a:t>performans değerlendirmesini </a:t>
            </a:r>
            <a:r>
              <a:rPr lang="tr-TR" sz="2400" dirty="0" smtClean="0"/>
              <a:t>de içeren</a:t>
            </a:r>
            <a:r>
              <a:rPr lang="tr-TR" sz="2400" dirty="0"/>
              <a:t> </a:t>
            </a:r>
            <a:r>
              <a:rPr lang="tr-TR" sz="2400" dirty="0" smtClean="0"/>
              <a:t>daha geniş bir kavramdır.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9142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548680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Performans Yönetiminin 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400" b="1" dirty="0" smtClean="0"/>
              <a:t>Süreç Bazlı Performans Yönetimi,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400" b="1" dirty="0" smtClean="0"/>
              <a:t>Stratejik Performans Yönetimi,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400" b="1" dirty="0" smtClean="0"/>
              <a:t>Hedeflerle Performans Yönetimi,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400" b="1" dirty="0" smtClean="0"/>
              <a:t>Yetkinlik Bazlı Performans Yönetimi,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400" b="1" dirty="0" smtClean="0"/>
              <a:t>…………</a:t>
            </a:r>
          </a:p>
          <a:p>
            <a:endParaRPr lang="tr-TR" sz="2400" b="1" dirty="0"/>
          </a:p>
          <a:p>
            <a:r>
              <a:rPr lang="tr-TR" sz="2400" b="1" dirty="0" smtClean="0">
                <a:solidFill>
                  <a:srgbClr val="FF0000"/>
                </a:solidFill>
              </a:rPr>
              <a:t>Gibi bir çok değişik biçimi vardır.</a:t>
            </a:r>
          </a:p>
        </p:txBody>
      </p:sp>
    </p:spTree>
    <p:extLst>
      <p:ext uri="{BB962C8B-B14F-4D97-AF65-F5344CB8AC3E}">
        <p14:creationId xmlns:p14="http://schemas.microsoft.com/office/powerpoint/2010/main" val="324853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213285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STRATEJİK PLANIN</a:t>
            </a:r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PERFORMANSI</a:t>
            </a:r>
          </a:p>
        </p:txBody>
      </p:sp>
    </p:spTree>
    <p:extLst>
      <p:ext uri="{BB962C8B-B14F-4D97-AF65-F5344CB8AC3E}">
        <p14:creationId xmlns:p14="http://schemas.microsoft.com/office/powerpoint/2010/main" val="101856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" b="-1733"/>
          <a:stretch/>
        </p:blipFill>
        <p:spPr bwMode="auto">
          <a:xfrm>
            <a:off x="90813" y="116632"/>
            <a:ext cx="89456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45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 b="-3480"/>
          <a:stretch/>
        </p:blipFill>
        <p:spPr bwMode="auto">
          <a:xfrm>
            <a:off x="781050" y="1116000"/>
            <a:ext cx="75819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53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2198" y="234888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PERFORMANS </a:t>
            </a:r>
            <a:r>
              <a:rPr lang="tr-TR" sz="4400" b="1" dirty="0" smtClean="0">
                <a:solidFill>
                  <a:srgbClr val="FF0000"/>
                </a:solidFill>
              </a:rPr>
              <a:t>ESASLI BÜTÇELEME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PERFORMANS NEDİR?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/>
              <a:t>İş </a:t>
            </a:r>
            <a:r>
              <a:rPr lang="tr-TR" sz="2400" b="1" dirty="0"/>
              <a:t>yapma, </a:t>
            </a:r>
            <a:endParaRPr lang="tr-T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/>
              <a:t>yerine getirme, </a:t>
            </a:r>
            <a:endParaRPr lang="tr-T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/>
              <a:t>b</a:t>
            </a:r>
            <a:r>
              <a:rPr lang="tr-TR" sz="2400" b="1" dirty="0" smtClean="0"/>
              <a:t>aşarma,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/>
              <a:t>Hedefe ulaşma düzeyi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/>
              <a:t>…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5521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388" y="765175"/>
            <a:ext cx="8820150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/>
              <a:t>Günümüzde </a:t>
            </a:r>
            <a:r>
              <a:rPr lang="tr-TR" sz="2400" b="1" dirty="0" smtClean="0"/>
              <a:t>kurumların gelişimlerini </a:t>
            </a:r>
            <a:r>
              <a:rPr lang="tr-TR" sz="2400" b="1" dirty="0"/>
              <a:t>sürdürebilmesi </a:t>
            </a:r>
            <a:r>
              <a:rPr lang="tr-TR" sz="2400" b="1" dirty="0" smtClean="0"/>
              <a:t>için; 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hedeflerin </a:t>
            </a:r>
            <a:r>
              <a:rPr lang="tr-TR" sz="2400" b="1" dirty="0">
                <a:solidFill>
                  <a:srgbClr val="FF0000"/>
                </a:solidFill>
              </a:rPr>
              <a:t>çok iyi </a:t>
            </a:r>
            <a:r>
              <a:rPr lang="tr-TR" sz="2400" b="1" dirty="0" smtClean="0">
                <a:solidFill>
                  <a:srgbClr val="FF0000"/>
                </a:solidFill>
              </a:rPr>
              <a:t>belirlenebilmesi 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 smtClean="0"/>
              <a:t>ve 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70C0"/>
                </a:solidFill>
              </a:rPr>
              <a:t>tüm kaynakların </a:t>
            </a:r>
            <a:r>
              <a:rPr lang="tr-TR" sz="2400" b="1" dirty="0">
                <a:solidFill>
                  <a:srgbClr val="0070C0"/>
                </a:solidFill>
              </a:rPr>
              <a:t>bu hedeflere ulaşmayı sağlayacak şekilde </a:t>
            </a:r>
            <a:r>
              <a:rPr lang="tr-TR" sz="2400" b="1" dirty="0" smtClean="0">
                <a:solidFill>
                  <a:srgbClr val="0070C0"/>
                </a:solidFill>
              </a:rPr>
              <a:t>kullanılabilmesi </a:t>
            </a:r>
            <a:r>
              <a:rPr lang="tr-TR" sz="2400" b="1" dirty="0">
                <a:solidFill>
                  <a:srgbClr val="0070C0"/>
                </a:solidFill>
              </a:rPr>
              <a:t>gerekmektedir.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endParaRPr lang="tr-TR" sz="2400" b="1" dirty="0"/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 smtClean="0"/>
              <a:t>Bu </a:t>
            </a:r>
            <a:r>
              <a:rPr lang="tr-TR" sz="2400" b="1" dirty="0"/>
              <a:t>ise </a:t>
            </a:r>
            <a:r>
              <a:rPr lang="tr-TR" sz="2400" b="1" dirty="0" smtClean="0"/>
              <a:t>ancak,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 smtClean="0"/>
              <a:t>yönetimde </a:t>
            </a:r>
            <a:r>
              <a:rPr lang="tr-TR" sz="2400" b="1" u="sng" dirty="0">
                <a:solidFill>
                  <a:srgbClr val="00B050"/>
                </a:solidFill>
              </a:rPr>
              <a:t>stratejik yönetim ilkelerinin </a:t>
            </a:r>
            <a:r>
              <a:rPr lang="tr-TR" sz="2400" b="1" dirty="0"/>
              <a:t>uygulanması ile mümkün olabilmektedir.</a:t>
            </a:r>
          </a:p>
        </p:txBody>
      </p:sp>
    </p:spTree>
    <p:extLst>
      <p:ext uri="{BB962C8B-B14F-4D97-AF65-F5344CB8AC3E}">
        <p14:creationId xmlns:p14="http://schemas.microsoft.com/office/powerpoint/2010/main" val="31853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189232"/>
            <a:ext cx="87129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KLASİK BÜTÇELEME SİSTEMİ NASILDI?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/>
              <a:t>Kurumun </a:t>
            </a:r>
            <a:r>
              <a:rPr lang="tr-TR" sz="2400" dirty="0"/>
              <a:t>bütçesidir.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/>
              <a:t>Bütçe </a:t>
            </a:r>
            <a:r>
              <a:rPr lang="tr-TR" sz="2400" dirty="0"/>
              <a:t>ödenekleri ile sunulan mal ve hizmetlerin nitelikleri önemli değildir.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/>
              <a:t>(Küçük) ve </a:t>
            </a:r>
            <a:r>
              <a:rPr lang="tr-TR" sz="2400" dirty="0"/>
              <a:t>denk bütçe olması önemlidir.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/>
              <a:t>Denetimden anlaşılan; </a:t>
            </a:r>
            <a:r>
              <a:rPr lang="tr-TR" sz="2400" dirty="0"/>
              <a:t>tamamen </a:t>
            </a:r>
            <a:r>
              <a:rPr lang="tr-TR" sz="2400" dirty="0" smtClean="0"/>
              <a:t>mevzuata </a:t>
            </a:r>
            <a:r>
              <a:rPr lang="tr-TR" sz="2400" dirty="0"/>
              <a:t>uygunluktur.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 smtClean="0"/>
              <a:t>Hizmetlerinin </a:t>
            </a:r>
            <a:r>
              <a:rPr lang="tr-TR" sz="2400" dirty="0"/>
              <a:t>sonuçları sorgulanmaz. </a:t>
            </a:r>
            <a:endParaRPr lang="tr-TR" sz="24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/>
              <a:t>Bütçe hazırlık aşamasında yeterli esneklik tanınmaz.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/>
              <a:t>Harcama sürecinde yetki-sorumluluk dengesi kurulamamıştır.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tr-TR" sz="2400" dirty="0"/>
              <a:t>Muhasebe sistemi yetersizdir. </a:t>
            </a:r>
            <a:endParaRPr lang="tr-TR" sz="2400" dirty="0" smtClean="0"/>
          </a:p>
          <a:p>
            <a:pPr algn="ctr">
              <a:spcAft>
                <a:spcPts val="12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Sonuç: Plansızlık ve Verimsizlik</a:t>
            </a:r>
            <a:endParaRPr lang="tr-TR" sz="24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569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95536" y="1064548"/>
            <a:ext cx="2016224" cy="135421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solidFill>
                  <a:srgbClr val="FF0000"/>
                </a:solidFill>
              </a:rPr>
              <a:t>Stratejik Plan </a:t>
            </a:r>
            <a:r>
              <a:rPr lang="tr-TR" sz="1600" b="1" u="sng" dirty="0" smtClean="0">
                <a:solidFill>
                  <a:srgbClr val="FF0000"/>
                </a:solidFill>
              </a:rPr>
              <a:t>(4 </a:t>
            </a:r>
            <a:r>
              <a:rPr lang="tr-TR" sz="1600" b="1" u="sng" dirty="0">
                <a:solidFill>
                  <a:srgbClr val="FF0000"/>
                </a:solidFill>
              </a:rPr>
              <a:t>yıllık) </a:t>
            </a:r>
            <a:endParaRPr lang="tr-TR" sz="1600" u="sng" dirty="0">
              <a:solidFill>
                <a:srgbClr val="FF0000"/>
              </a:solidFill>
            </a:endParaRPr>
          </a:p>
          <a:p>
            <a:r>
              <a:rPr lang="tr-TR" sz="1600" dirty="0"/>
              <a:t>•Misyon </a:t>
            </a:r>
          </a:p>
          <a:p>
            <a:r>
              <a:rPr lang="tr-TR" sz="1600" dirty="0"/>
              <a:t>•Vizyon </a:t>
            </a:r>
          </a:p>
          <a:p>
            <a:r>
              <a:rPr lang="tr-TR" sz="1600" dirty="0"/>
              <a:t>•Stratejik amaçlar </a:t>
            </a:r>
          </a:p>
          <a:p>
            <a:r>
              <a:rPr lang="tr-TR" sz="1600" dirty="0"/>
              <a:t>•Stratejik hedefler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75856" y="857617"/>
            <a:ext cx="2592288" cy="1815882"/>
          </a:xfrm>
          <a:prstGeom prst="rect">
            <a:avLst/>
          </a:prstGeom>
          <a:gradFill flip="none" rotWithShape="1">
            <a:gsLst>
              <a:gs pos="74150">
                <a:schemeClr val="accent6">
                  <a:lumMod val="60000"/>
                  <a:lumOff val="40000"/>
                </a:schemeClr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solidFill>
                  <a:srgbClr val="FF0000"/>
                </a:solidFill>
              </a:rPr>
              <a:t>Performans </a:t>
            </a:r>
            <a:r>
              <a:rPr lang="tr-TR" sz="1600" b="1" u="sng" dirty="0" smtClean="0">
                <a:solidFill>
                  <a:srgbClr val="FF0000"/>
                </a:solidFill>
              </a:rPr>
              <a:t>Programı </a:t>
            </a:r>
          </a:p>
          <a:p>
            <a:r>
              <a:rPr lang="tr-TR" sz="1600" b="1" u="sng" dirty="0" smtClean="0">
                <a:solidFill>
                  <a:srgbClr val="FF0000"/>
                </a:solidFill>
              </a:rPr>
              <a:t>(Yıllık İş Planı) </a:t>
            </a:r>
            <a:endParaRPr lang="tr-TR" sz="1600" u="sng" dirty="0">
              <a:solidFill>
                <a:srgbClr val="FF0000"/>
              </a:solidFill>
            </a:endParaRPr>
          </a:p>
          <a:p>
            <a:r>
              <a:rPr lang="tr-TR" sz="1600" dirty="0"/>
              <a:t>•Öncelikler </a:t>
            </a:r>
          </a:p>
          <a:p>
            <a:r>
              <a:rPr lang="tr-TR" sz="1600" u="sng" dirty="0"/>
              <a:t>•Performans hedefleri </a:t>
            </a:r>
          </a:p>
          <a:p>
            <a:r>
              <a:rPr lang="tr-TR" sz="1600" dirty="0"/>
              <a:t>•Faaliyet/projeler </a:t>
            </a:r>
          </a:p>
          <a:p>
            <a:r>
              <a:rPr lang="tr-TR" sz="1600" dirty="0"/>
              <a:t>•Kaynak ihtiyacı </a:t>
            </a:r>
          </a:p>
          <a:p>
            <a:r>
              <a:rPr lang="tr-TR" sz="1600" u="sng" dirty="0"/>
              <a:t>•Performans Göstergeleri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702188" y="1103838"/>
            <a:ext cx="2088232" cy="1323439"/>
          </a:xfrm>
          <a:prstGeom prst="rect">
            <a:avLst/>
          </a:prstGeom>
          <a:gradFill flip="none" rotWithShape="1">
            <a:gsLst>
              <a:gs pos="87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 err="1" smtClean="0">
                <a:solidFill>
                  <a:srgbClr val="FF0000"/>
                </a:solidFill>
              </a:rPr>
              <a:t>Krum</a:t>
            </a:r>
            <a:r>
              <a:rPr lang="tr-TR" sz="1600" b="1" u="sng" dirty="0" smtClean="0">
                <a:solidFill>
                  <a:srgbClr val="FF0000"/>
                </a:solidFill>
              </a:rPr>
              <a:t> </a:t>
            </a:r>
            <a:r>
              <a:rPr lang="tr-TR" sz="1600" b="1" u="sng" dirty="0">
                <a:solidFill>
                  <a:srgbClr val="FF0000"/>
                </a:solidFill>
              </a:rPr>
              <a:t>Bütçesi </a:t>
            </a:r>
          </a:p>
          <a:p>
            <a:r>
              <a:rPr lang="tr-TR" sz="1600" dirty="0"/>
              <a:t>•Harcama birimleri </a:t>
            </a:r>
          </a:p>
          <a:p>
            <a:r>
              <a:rPr lang="tr-TR" sz="1600" dirty="0"/>
              <a:t>•Kaynak tahsisi </a:t>
            </a:r>
          </a:p>
          <a:p>
            <a:r>
              <a:rPr lang="tr-TR" sz="1600" dirty="0"/>
              <a:t>•Temel performans göstergeleri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123728" y="3053319"/>
            <a:ext cx="5040560" cy="338554"/>
          </a:xfrm>
          <a:prstGeom prst="rect">
            <a:avLst/>
          </a:prstGeom>
          <a:gradFill>
            <a:gsLst>
              <a:gs pos="87000">
                <a:srgbClr val="8FDFCC"/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UYGULAMA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536" y="3986673"/>
            <a:ext cx="2592288" cy="2062103"/>
          </a:xfrm>
          <a:prstGeom prst="rect">
            <a:avLst/>
          </a:prstGeom>
          <a:gradFill>
            <a:gsLst>
              <a:gs pos="87000">
                <a:schemeClr val="accent4">
                  <a:lumMod val="60000"/>
                  <a:lumOff val="40000"/>
                </a:schemeClr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solidFill>
                  <a:srgbClr val="FF0000"/>
                </a:solidFill>
              </a:rPr>
              <a:t>Faaliyet Raporu </a:t>
            </a:r>
            <a:endParaRPr lang="tr-TR" sz="1600" u="sng" dirty="0">
              <a:solidFill>
                <a:srgbClr val="FF0000"/>
              </a:solidFill>
            </a:endParaRPr>
          </a:p>
          <a:p>
            <a:r>
              <a:rPr lang="tr-TR" sz="1600" dirty="0"/>
              <a:t>•Faaliyet sonuçları </a:t>
            </a:r>
          </a:p>
          <a:p>
            <a:r>
              <a:rPr lang="tr-TR" sz="1600" dirty="0"/>
              <a:t>•Performans hedef ve gerçekleşmeleri </a:t>
            </a:r>
          </a:p>
          <a:p>
            <a:r>
              <a:rPr lang="tr-TR" sz="1600" dirty="0"/>
              <a:t>•Performans göstergeleri hedef ve gerçekleşmeleri </a:t>
            </a:r>
          </a:p>
          <a:p>
            <a:r>
              <a:rPr lang="tr-TR" sz="1600" dirty="0"/>
              <a:t>•Sapma ve nedenleri </a:t>
            </a:r>
          </a:p>
          <a:p>
            <a:r>
              <a:rPr lang="tr-TR" sz="1600" dirty="0"/>
              <a:t>•Öneriler 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3691469" y="4479114"/>
            <a:ext cx="2472155" cy="1077218"/>
          </a:xfrm>
          <a:prstGeom prst="rect">
            <a:avLst/>
          </a:prstGeom>
          <a:gradFill>
            <a:gsLst>
              <a:gs pos="87000">
                <a:srgbClr val="FFFF00"/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>
                <a:solidFill>
                  <a:srgbClr val="FF0000"/>
                </a:solidFill>
              </a:rPr>
              <a:t>Denetim ve </a:t>
            </a:r>
            <a:r>
              <a:rPr lang="tr-TR" sz="1600" b="1" u="sng" dirty="0" smtClean="0">
                <a:solidFill>
                  <a:srgbClr val="FF0000"/>
                </a:solidFill>
              </a:rPr>
              <a:t>Değerlendirme </a:t>
            </a:r>
            <a:endParaRPr lang="tr-TR" sz="1600" u="sng" dirty="0">
              <a:solidFill>
                <a:srgbClr val="FF0000"/>
              </a:solidFill>
            </a:endParaRPr>
          </a:p>
          <a:p>
            <a:r>
              <a:rPr lang="tr-TR" sz="1600" dirty="0"/>
              <a:t>•Performans Denetimi </a:t>
            </a:r>
          </a:p>
          <a:p>
            <a:r>
              <a:rPr lang="tr-TR" sz="1600" dirty="0"/>
              <a:t>•Performans Değerlendirmesi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846203" y="4571545"/>
            <a:ext cx="1944217" cy="830997"/>
          </a:xfrm>
          <a:prstGeom prst="rect">
            <a:avLst/>
          </a:prstGeom>
          <a:gradFill>
            <a:gsLst>
              <a:gs pos="87000">
                <a:schemeClr val="accent2">
                  <a:lumMod val="60000"/>
                  <a:lumOff val="40000"/>
                </a:schemeClr>
              </a:gs>
              <a:gs pos="0">
                <a:schemeClr val="bg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600" b="1" u="sng" dirty="0" smtClean="0">
                <a:solidFill>
                  <a:srgbClr val="FF0000"/>
                </a:solidFill>
              </a:rPr>
              <a:t>Y. K. / </a:t>
            </a:r>
            <a:r>
              <a:rPr lang="tr-TR" sz="1600" b="1" u="sng" dirty="0">
                <a:solidFill>
                  <a:srgbClr val="FF0000"/>
                </a:solidFill>
              </a:rPr>
              <a:t>Meclis </a:t>
            </a:r>
            <a:endParaRPr lang="tr-TR" sz="1600" u="sng" dirty="0">
              <a:solidFill>
                <a:srgbClr val="FF0000"/>
              </a:solidFill>
            </a:endParaRPr>
          </a:p>
          <a:p>
            <a:r>
              <a:rPr lang="tr-TR" sz="1600" dirty="0"/>
              <a:t>•Hesap verme sorumluluğu </a:t>
            </a:r>
          </a:p>
        </p:txBody>
      </p:sp>
      <p:sp>
        <p:nvSpPr>
          <p:cNvPr id="11" name="Sağ Ok 10"/>
          <p:cNvSpPr/>
          <p:nvPr/>
        </p:nvSpPr>
        <p:spPr>
          <a:xfrm>
            <a:off x="2598909" y="1651884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6012160" y="1651884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 rot="5400000">
            <a:off x="6702188" y="2621271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 rot="5400000">
            <a:off x="2014249" y="3580588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3107957" y="4904049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>
            <a:off x="6252067" y="4911690"/>
            <a:ext cx="504056" cy="227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2189662" y="188640"/>
            <a:ext cx="476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PERFORMANS İÇİN İŞ PLANI UYGULAMA SÜRECİ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7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692696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b="1" dirty="0" smtClean="0"/>
              <a:t>BU AÇIDAN BAKTIĞIMIZDA STRATEJİK </a:t>
            </a:r>
            <a:r>
              <a:rPr lang="tr-TR" sz="2400" b="1" dirty="0"/>
              <a:t>PLANLAMA; </a:t>
            </a:r>
            <a:endParaRPr lang="tr-TR" sz="2400" b="1" dirty="0" smtClean="0"/>
          </a:p>
          <a:p>
            <a:pPr>
              <a:spcAft>
                <a:spcPts val="1200"/>
              </a:spcAft>
            </a:pPr>
            <a:r>
              <a:rPr lang="tr-TR" sz="2400" dirty="0" smtClean="0"/>
              <a:t>Bir </a:t>
            </a:r>
            <a:r>
              <a:rPr lang="tr-TR" sz="2400" dirty="0"/>
              <a:t>kuruluşun sistemli ve disiplinli bir şekilde;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Kendisini nasıl tanımladığını,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Neler yaptığını,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Yaptığı şeyleri </a:t>
            </a:r>
            <a:r>
              <a:rPr lang="tr-TR" sz="2400" dirty="0" smtClean="0">
                <a:solidFill>
                  <a:srgbClr val="FF0000"/>
                </a:solidFill>
              </a:rPr>
              <a:t>ne için </a:t>
            </a:r>
            <a:r>
              <a:rPr lang="tr-TR" sz="2400" dirty="0">
                <a:solidFill>
                  <a:srgbClr val="FF0000"/>
                </a:solidFill>
              </a:rPr>
              <a:t>yaptığını,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Ulaşmayı arzu ettiği durumu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tr-TR" sz="2400" dirty="0">
                <a:solidFill>
                  <a:srgbClr val="0070C0"/>
                </a:solidFill>
              </a:rPr>
              <a:t>değerlendirmesi, 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70C0"/>
                </a:solidFill>
              </a:rPr>
              <a:t>şekillendirmesi</a:t>
            </a:r>
            <a:r>
              <a:rPr lang="tr-TR" sz="2400" dirty="0">
                <a:solidFill>
                  <a:srgbClr val="0070C0"/>
                </a:solidFill>
              </a:rPr>
              <a:t>, 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70C0"/>
                </a:solidFill>
              </a:rPr>
              <a:t>bunlara rehberlik </a:t>
            </a:r>
            <a:r>
              <a:rPr lang="tr-TR" sz="2400" dirty="0">
                <a:solidFill>
                  <a:srgbClr val="0070C0"/>
                </a:solidFill>
              </a:rPr>
              <a:t>eden temel kararları ve </a:t>
            </a:r>
            <a:r>
              <a:rPr lang="tr-TR" sz="2400" dirty="0" smtClean="0">
                <a:solidFill>
                  <a:srgbClr val="0070C0"/>
                </a:solidFill>
              </a:rPr>
              <a:t>eylemleri üretmesidir</a:t>
            </a:r>
            <a:r>
              <a:rPr lang="tr-TR" sz="24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705683" cy="18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78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69269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PERFORMANS ESASLI BÜTÇELEME </a:t>
            </a:r>
            <a:endParaRPr lang="tr-TR" sz="2400" dirty="0">
              <a:solidFill>
                <a:srgbClr val="0070C0"/>
              </a:solidFill>
            </a:endParaRPr>
          </a:p>
          <a:p>
            <a:endParaRPr lang="tr-TR" sz="2400" b="1" dirty="0" smtClean="0"/>
          </a:p>
          <a:p>
            <a:r>
              <a:rPr lang="tr-TR" sz="2400" b="1" dirty="0" smtClean="0"/>
              <a:t>Kaynakların</a:t>
            </a:r>
            <a:r>
              <a:rPr lang="tr-TR" sz="2400" b="1" dirty="0"/>
              <a:t>; </a:t>
            </a:r>
            <a:endParaRPr lang="tr-TR" sz="2400" dirty="0"/>
          </a:p>
          <a:p>
            <a:endParaRPr lang="tr-TR" sz="2400" b="1" dirty="0" smtClean="0"/>
          </a:p>
          <a:p>
            <a:r>
              <a:rPr lang="tr-TR" sz="2400" b="1" dirty="0" smtClean="0"/>
              <a:t>Kurumların amaç </a:t>
            </a:r>
            <a:r>
              <a:rPr lang="tr-TR" sz="2400" b="1" dirty="0"/>
              <a:t>ve hedefleri doğrultusunda </a:t>
            </a:r>
            <a:endParaRPr lang="tr-TR" sz="2400" dirty="0"/>
          </a:p>
          <a:p>
            <a:pPr lvl="2"/>
            <a:r>
              <a:rPr lang="tr-TR" sz="2400" b="1" dirty="0">
                <a:solidFill>
                  <a:srgbClr val="FF0000"/>
                </a:solidFill>
              </a:rPr>
              <a:t>tahsisini ve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lvl="2"/>
            <a:r>
              <a:rPr lang="tr-TR" sz="2400" b="1" dirty="0" smtClean="0">
                <a:solidFill>
                  <a:srgbClr val="FF0000"/>
                </a:solidFill>
              </a:rPr>
              <a:t>kullanılmasını </a:t>
            </a:r>
            <a:r>
              <a:rPr lang="tr-TR" sz="2400" b="1" dirty="0">
                <a:solidFill>
                  <a:srgbClr val="FF0000"/>
                </a:solidFill>
              </a:rPr>
              <a:t>sağlayan,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b="1" dirty="0" smtClean="0"/>
          </a:p>
          <a:p>
            <a:r>
              <a:rPr lang="tr-TR" sz="2400" b="1" u="sng" dirty="0" smtClean="0"/>
              <a:t>performans </a:t>
            </a:r>
            <a:r>
              <a:rPr lang="tr-TR" sz="2400" b="1" u="sng" dirty="0"/>
              <a:t>ölçümü ve değerlendirmesi yaparak </a:t>
            </a:r>
            <a:endParaRPr lang="tr-TR" sz="2400" u="sng" dirty="0"/>
          </a:p>
          <a:p>
            <a:r>
              <a:rPr lang="tr-TR" sz="2400" b="1" dirty="0"/>
              <a:t>ulaşılmak istenen hedeflere ulaşılıp ulaşılmadığını </a:t>
            </a:r>
            <a:endParaRPr lang="tr-TR" sz="2400" dirty="0"/>
          </a:p>
          <a:p>
            <a:pPr lvl="2"/>
            <a:r>
              <a:rPr lang="tr-TR" sz="2400" b="1" dirty="0">
                <a:solidFill>
                  <a:srgbClr val="FF0000"/>
                </a:solidFill>
              </a:rPr>
              <a:t>tespit eden ve </a:t>
            </a:r>
            <a:endParaRPr lang="tr-TR" sz="2400" dirty="0">
              <a:solidFill>
                <a:srgbClr val="FF0000"/>
              </a:solidFill>
            </a:endParaRPr>
          </a:p>
          <a:p>
            <a:pPr lvl="2"/>
            <a:r>
              <a:rPr lang="tr-TR" sz="2400" b="1" dirty="0">
                <a:solidFill>
                  <a:srgbClr val="FF0000"/>
                </a:solidFill>
              </a:rPr>
              <a:t>sonuçları raporlayan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b="1" dirty="0" smtClean="0"/>
          </a:p>
          <a:p>
            <a:r>
              <a:rPr lang="tr-TR" sz="2400" b="1" dirty="0" smtClean="0"/>
              <a:t>bir </a:t>
            </a:r>
            <a:r>
              <a:rPr lang="tr-TR" sz="2400" b="1" dirty="0"/>
              <a:t>bütçeleme sistemidir. </a:t>
            </a:r>
            <a:endParaRPr lang="tr-T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0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40466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2400" dirty="0" smtClean="0"/>
              <a:t>Ya </a:t>
            </a:r>
            <a:r>
              <a:rPr lang="tr-TR" sz="2400" dirty="0"/>
              <a:t>da; </a:t>
            </a:r>
          </a:p>
          <a:p>
            <a:endParaRPr lang="tr-TR" sz="2400" dirty="0"/>
          </a:p>
          <a:p>
            <a:r>
              <a:rPr lang="tr-TR" sz="2400" b="1" dirty="0" smtClean="0">
                <a:solidFill>
                  <a:srgbClr val="00B050"/>
                </a:solidFill>
              </a:rPr>
              <a:t>Kurumların kaynaklarıyla </a:t>
            </a:r>
            <a:endParaRPr lang="tr-TR" sz="2400" b="1" dirty="0">
              <a:solidFill>
                <a:srgbClr val="00B050"/>
              </a:solidFill>
            </a:endParaRPr>
          </a:p>
          <a:p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“</a:t>
            </a:r>
            <a:r>
              <a:rPr lang="tr-TR" sz="2400" b="1" dirty="0">
                <a:solidFill>
                  <a:srgbClr val="FF0000"/>
                </a:solidFill>
              </a:rPr>
              <a:t>neyi, nasıl”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 smtClean="0"/>
          </a:p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yaptıklarına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ya da yapmayı planladıklarına </a:t>
            </a:r>
            <a:endParaRPr lang="tr-T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sz="2400" dirty="0"/>
          </a:p>
          <a:p>
            <a:r>
              <a:rPr lang="tr-TR" sz="2400" dirty="0" smtClean="0"/>
              <a:t>ilişkin </a:t>
            </a:r>
            <a:r>
              <a:rPr lang="tr-TR" sz="2400" dirty="0"/>
              <a:t>bilgileri içeren bir </a:t>
            </a:r>
            <a:r>
              <a:rPr lang="tr-TR" sz="2400" dirty="0" smtClean="0"/>
              <a:t>bütçeleme </a:t>
            </a:r>
            <a:r>
              <a:rPr lang="tr-TR" sz="2400" dirty="0"/>
              <a:t>sistemidir. 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8184" y="501317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fasıllara (gider odaklı bütçe) dayanan bir bütçe yapısından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tr-TR" b="1" dirty="0" smtClean="0">
                <a:solidFill>
                  <a:srgbClr val="0070C0"/>
                </a:solidFill>
              </a:rPr>
              <a:t>politik </a:t>
            </a:r>
            <a:r>
              <a:rPr lang="tr-TR" b="1" dirty="0">
                <a:solidFill>
                  <a:srgbClr val="0070C0"/>
                </a:solidFill>
              </a:rPr>
              <a:t>amaçlara dayanan bütçe yapısına </a:t>
            </a:r>
            <a:r>
              <a:rPr lang="tr-TR" b="1" dirty="0" smtClean="0">
                <a:solidFill>
                  <a:srgbClr val="0070C0"/>
                </a:solidFill>
              </a:rPr>
              <a:t>geçiştir. 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5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76470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Performans Esaslı Bütçelemenin </a:t>
            </a:r>
            <a:r>
              <a:rPr lang="tr-TR" sz="2400" b="1" dirty="0">
                <a:solidFill>
                  <a:srgbClr val="0070C0"/>
                </a:solidFill>
              </a:rPr>
              <a:t>UNSURLARI </a:t>
            </a:r>
            <a:endParaRPr lang="tr-TR" sz="2400" dirty="0">
              <a:solidFill>
                <a:srgbClr val="0070C0"/>
              </a:solidFill>
            </a:endParaRPr>
          </a:p>
          <a:p>
            <a:endParaRPr lang="tr-TR" sz="2400" b="1" dirty="0" smtClean="0"/>
          </a:p>
          <a:p>
            <a:endParaRPr lang="tr-TR" sz="2400" b="1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Planlama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Bütçeleme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İzleme </a:t>
            </a:r>
            <a:r>
              <a:rPr lang="tr-TR" sz="2400" b="1" dirty="0">
                <a:solidFill>
                  <a:srgbClr val="FF0000"/>
                </a:solidFill>
              </a:rPr>
              <a:t>ve Değerlendirme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Raporlama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8164" y="548680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b="1" dirty="0">
                <a:solidFill>
                  <a:srgbClr val="0070C0"/>
                </a:solidFill>
              </a:rPr>
              <a:t>PERFORMANS ESASLI BÜTÇELEMEDEN BEKLENEN;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u="sng" dirty="0" smtClean="0">
                <a:solidFill>
                  <a:srgbClr val="FF0000"/>
                </a:solidFill>
              </a:rPr>
              <a:t>Girdi </a:t>
            </a:r>
            <a:r>
              <a:rPr lang="tr-TR" sz="2400" b="1" dirty="0">
                <a:solidFill>
                  <a:srgbClr val="FF0000"/>
                </a:solidFill>
              </a:rPr>
              <a:t>kontrollerini gevşetip yöneticilerin </a:t>
            </a:r>
            <a:r>
              <a:rPr lang="tr-TR" sz="2400" b="1" u="sng" dirty="0">
                <a:solidFill>
                  <a:srgbClr val="FF0000"/>
                </a:solidFill>
              </a:rPr>
              <a:t>çıktı ve sonuçlara </a:t>
            </a:r>
            <a:r>
              <a:rPr lang="tr-TR" sz="2400" b="1" dirty="0">
                <a:solidFill>
                  <a:srgbClr val="FF0000"/>
                </a:solidFill>
              </a:rPr>
              <a:t>göre hesap verebilirliğini sağlamak,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Yönetim </a:t>
            </a:r>
            <a:r>
              <a:rPr lang="tr-TR" sz="2400" b="1" dirty="0"/>
              <a:t>ve bütçeleme kararlarında çıktı ve/veya sonuç bazında </a:t>
            </a:r>
            <a:r>
              <a:rPr lang="tr-TR" sz="2400" b="1" u="sng" dirty="0"/>
              <a:t>varılacak noktaya odaklanmak</a:t>
            </a:r>
            <a:r>
              <a:rPr lang="tr-TR" sz="2400" b="1" dirty="0"/>
              <a:t>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Yönetimde </a:t>
            </a:r>
            <a:r>
              <a:rPr lang="tr-TR" sz="2400" b="1" dirty="0">
                <a:solidFill>
                  <a:srgbClr val="FF0000"/>
                </a:solidFill>
              </a:rPr>
              <a:t>ve bütçelemede </a:t>
            </a:r>
            <a:r>
              <a:rPr lang="tr-TR" sz="2400" b="1" u="sng" dirty="0">
                <a:solidFill>
                  <a:srgbClr val="FF0000"/>
                </a:solidFill>
              </a:rPr>
              <a:t>politika oluşturulmasını </a:t>
            </a:r>
            <a:r>
              <a:rPr lang="tr-TR" sz="2400" b="1" dirty="0">
                <a:solidFill>
                  <a:srgbClr val="FF0000"/>
                </a:solidFill>
              </a:rPr>
              <a:t>geliştirmek,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Yönetim </a:t>
            </a:r>
            <a:r>
              <a:rPr lang="tr-TR" sz="2400" b="1" dirty="0"/>
              <a:t>ve hizmet sunumunu </a:t>
            </a:r>
            <a:r>
              <a:rPr lang="tr-TR" sz="2400" b="1" u="sng" dirty="0"/>
              <a:t>güçlendirmek</a:t>
            </a:r>
            <a:r>
              <a:rPr lang="tr-TR" sz="2400" b="1" dirty="0"/>
              <a:t>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Kaynak </a:t>
            </a:r>
            <a:r>
              <a:rPr lang="tr-TR" sz="2400" b="1" dirty="0">
                <a:solidFill>
                  <a:srgbClr val="FF0000"/>
                </a:solidFill>
              </a:rPr>
              <a:t>dağılımını </a:t>
            </a:r>
            <a:r>
              <a:rPr lang="tr-TR" sz="2400" b="1" u="sng" dirty="0">
                <a:solidFill>
                  <a:srgbClr val="FF0000"/>
                </a:solidFill>
              </a:rPr>
              <a:t>stratejik önceliklere </a:t>
            </a:r>
            <a:r>
              <a:rPr lang="tr-TR" sz="2400" b="1" dirty="0">
                <a:solidFill>
                  <a:srgbClr val="FF0000"/>
                </a:solidFill>
              </a:rPr>
              <a:t>göre yapmak, 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Saydamlık </a:t>
            </a:r>
            <a:r>
              <a:rPr lang="tr-TR" sz="2400" b="1" dirty="0"/>
              <a:t>ve hesap verebilirliği sağlamak,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Tasarruf etmektir.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98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rgbClr val="00B050"/>
                </a:solidFill>
              </a:rPr>
              <a:t>PERFORMANS PROGRAMI NEDİR? </a:t>
            </a:r>
            <a:endParaRPr lang="tr-TR" sz="2500" b="1" dirty="0" smtClean="0">
              <a:solidFill>
                <a:srgbClr val="00B050"/>
              </a:solidFill>
            </a:endParaRPr>
          </a:p>
          <a:p>
            <a:endParaRPr lang="tr-TR" sz="2500" b="1" dirty="0" smtClean="0"/>
          </a:p>
          <a:p>
            <a:r>
              <a:rPr lang="tr-TR" sz="2500" b="1" dirty="0" smtClean="0"/>
              <a:t>Bir kurumun program dönemine (</a:t>
            </a:r>
            <a:r>
              <a:rPr lang="tr-TR" sz="2500" b="1" dirty="0"/>
              <a:t>1 </a:t>
            </a:r>
            <a:r>
              <a:rPr lang="tr-TR" sz="2500" b="1" dirty="0" smtClean="0"/>
              <a:t>Yıllık İş Planına) </a:t>
            </a:r>
            <a:r>
              <a:rPr lang="tr-TR" sz="2500" b="1" dirty="0"/>
              <a:t>ilişkin; </a:t>
            </a:r>
            <a:endParaRPr lang="tr-TR" sz="2500" b="1" dirty="0" smtClean="0"/>
          </a:p>
          <a:p>
            <a:endParaRPr lang="tr-TR" sz="25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500" b="1" dirty="0">
                <a:solidFill>
                  <a:srgbClr val="0070C0"/>
                </a:solidFill>
              </a:rPr>
              <a:t>performans hedeflerini, </a:t>
            </a:r>
            <a:endParaRPr lang="tr-TR" sz="25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500" b="1" dirty="0">
                <a:solidFill>
                  <a:srgbClr val="0070C0"/>
                </a:solidFill>
              </a:rPr>
              <a:t>bu hedeflere ulaşmak için </a:t>
            </a:r>
            <a:r>
              <a:rPr lang="tr-TR" sz="2500" b="1" dirty="0" smtClean="0">
                <a:solidFill>
                  <a:srgbClr val="0070C0"/>
                </a:solidFill>
              </a:rPr>
              <a:t>yürütecekleri faaliyetleri</a:t>
            </a:r>
            <a:r>
              <a:rPr lang="tr-TR" sz="2500" b="1" dirty="0">
                <a:solidFill>
                  <a:srgbClr val="0070C0"/>
                </a:solidFill>
              </a:rPr>
              <a:t>, </a:t>
            </a:r>
            <a:endParaRPr lang="tr-TR" sz="25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500" b="1" dirty="0">
                <a:solidFill>
                  <a:srgbClr val="0070C0"/>
                </a:solidFill>
              </a:rPr>
              <a:t>ile bunların </a:t>
            </a:r>
            <a:r>
              <a:rPr lang="tr-TR" sz="2500" b="1" dirty="0" smtClean="0">
                <a:solidFill>
                  <a:srgbClr val="0070C0"/>
                </a:solidFill>
              </a:rPr>
              <a:t>kaynak </a:t>
            </a:r>
            <a:r>
              <a:rPr lang="tr-TR" sz="2500" b="1" dirty="0">
                <a:solidFill>
                  <a:srgbClr val="0070C0"/>
                </a:solidFill>
              </a:rPr>
              <a:t>ihtiyacını, </a:t>
            </a:r>
            <a:endParaRPr lang="tr-TR" sz="2500" dirty="0">
              <a:solidFill>
                <a:srgbClr val="0070C0"/>
              </a:solidFill>
            </a:endParaRPr>
          </a:p>
          <a:p>
            <a:endParaRPr lang="tr-TR" sz="2500" b="1" dirty="0" smtClean="0"/>
          </a:p>
          <a:p>
            <a:r>
              <a:rPr lang="tr-TR" sz="2500" b="1" dirty="0" smtClean="0"/>
              <a:t>ve </a:t>
            </a:r>
          </a:p>
          <a:p>
            <a:endParaRPr lang="tr-TR" sz="25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500" b="1" dirty="0">
                <a:solidFill>
                  <a:srgbClr val="FF0000"/>
                </a:solidFill>
              </a:rPr>
              <a:t>performans göstergelerini, </a:t>
            </a:r>
            <a:endParaRPr lang="tr-TR" sz="2500" dirty="0">
              <a:solidFill>
                <a:srgbClr val="FF0000"/>
              </a:solidFill>
            </a:endParaRPr>
          </a:p>
          <a:p>
            <a:endParaRPr lang="tr-TR" sz="2500" b="1" dirty="0" smtClean="0"/>
          </a:p>
          <a:p>
            <a:r>
              <a:rPr lang="tr-TR" sz="2500" b="1" dirty="0" smtClean="0"/>
              <a:t>içeren </a:t>
            </a:r>
            <a:r>
              <a:rPr lang="tr-TR" sz="2500" b="1" dirty="0"/>
              <a:t>programdır. 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68291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PROGRAMI GENEL İLKELER;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Kurum </a:t>
            </a:r>
            <a:r>
              <a:rPr lang="tr-TR" sz="2800" b="1" dirty="0"/>
              <a:t>düzeyinde hazırlanır,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/>
              <a:t>Yıllık olarak hazırlanır,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/>
              <a:t>Bütçe içi ve bütçe dışı tüm finansman kaynakları dikkate alınır,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Performans </a:t>
            </a:r>
            <a:r>
              <a:rPr lang="tr-TR" sz="2800" b="1" dirty="0"/>
              <a:t>hedef ve göstergeleri ile faaliyetlerden </a:t>
            </a:r>
            <a:r>
              <a:rPr lang="tr-TR" sz="2800" b="1" dirty="0" smtClean="0"/>
              <a:t>oluşur</a:t>
            </a:r>
            <a:r>
              <a:rPr lang="tr-TR" sz="2800" b="1" dirty="0"/>
              <a:t>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Önceliklerin </a:t>
            </a:r>
            <a:r>
              <a:rPr lang="tr-TR" sz="2800" b="1" dirty="0"/>
              <a:t>ve hedeflerin belirlenmesi süreci </a:t>
            </a:r>
            <a:r>
              <a:rPr lang="tr-TR" sz="2800" b="1" u="sng" dirty="0" smtClean="0"/>
              <a:t>üst yöneticiden birimlere </a:t>
            </a:r>
            <a:r>
              <a:rPr lang="tr-TR" sz="2800" b="1" u="sng" dirty="0"/>
              <a:t>doğru</a:t>
            </a:r>
            <a:r>
              <a:rPr lang="tr-TR" sz="2800" b="1" dirty="0"/>
              <a:t>, maliyet ve </a:t>
            </a:r>
            <a:r>
              <a:rPr lang="tr-TR" sz="2800" b="1" dirty="0" smtClean="0"/>
              <a:t>kaynak </a:t>
            </a:r>
            <a:r>
              <a:rPr lang="tr-TR" sz="2800" b="1" dirty="0"/>
              <a:t>ihtiyacının tespiti süreci ise </a:t>
            </a:r>
            <a:r>
              <a:rPr lang="tr-TR" sz="2800" b="1" u="sng" dirty="0"/>
              <a:t>faaliyetlerden </a:t>
            </a:r>
            <a:r>
              <a:rPr lang="tr-TR" sz="2800" b="1" u="sng" dirty="0" smtClean="0"/>
              <a:t>performans </a:t>
            </a:r>
            <a:r>
              <a:rPr lang="tr-TR" sz="2800" b="1" u="sng" dirty="0"/>
              <a:t>hedeflerine doğru</a:t>
            </a:r>
            <a:r>
              <a:rPr lang="tr-TR" sz="2800" b="1" dirty="0"/>
              <a:t> işler.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61641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69269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STRATEJİK PLANIN PERFORMANS BİLEŞENLERİ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560" y="2339588"/>
            <a:ext cx="252028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Performans Hedefleri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80112" y="2339588"/>
            <a:ext cx="2808312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tr-TR" b="1" dirty="0">
                <a:solidFill>
                  <a:srgbClr val="0070C0"/>
                </a:solidFill>
              </a:rPr>
              <a:t>Performans Göstergeleri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635896" y="2339588"/>
            <a:ext cx="1440160" cy="369332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tr-TR" b="1" dirty="0">
                <a:solidFill>
                  <a:srgbClr val="00B050"/>
                </a:solidFill>
              </a:rPr>
              <a:t>Faaliyetler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3356992"/>
            <a:ext cx="7776864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Performans hedeflerine ilişkin </a:t>
            </a:r>
            <a:r>
              <a:rPr lang="tr-TR" b="1" dirty="0" smtClean="0"/>
              <a:t>kaynak </a:t>
            </a:r>
            <a:r>
              <a:rPr lang="tr-TR" b="1" dirty="0"/>
              <a:t>İhtiyacının belirlenmesi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11560" y="1844824"/>
            <a:ext cx="2520280" cy="369332"/>
          </a:xfrm>
          <a:prstGeom prst="rect">
            <a:avLst/>
          </a:prstGeom>
          <a:noFill/>
          <a:ln w="25400">
            <a:solidFill>
              <a:srgbClr val="F5D7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5D7F3"/>
                </a:solidFill>
              </a:rPr>
              <a:t>Stratejik Hedefler </a:t>
            </a:r>
            <a:endParaRPr lang="tr-TR" dirty="0">
              <a:solidFill>
                <a:srgbClr val="F5D7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875" y="332656"/>
            <a:ext cx="8820150" cy="51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tr-TR" sz="2000" b="1" dirty="0"/>
              <a:t>Planlama, yönetim sürecinin </a:t>
            </a:r>
            <a:r>
              <a:rPr lang="tr-TR" sz="2000" b="1" u="sng" dirty="0">
                <a:solidFill>
                  <a:srgbClr val="FF0000"/>
                </a:solidFill>
              </a:rPr>
              <a:t>ilk aşamasını</a:t>
            </a:r>
            <a:r>
              <a:rPr lang="tr-TR" sz="2000" b="1" dirty="0"/>
              <a:t> oluşturan en önemli yönetim fonksiyonudur.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tr-TR" sz="2000" b="1" u="sng" dirty="0">
                <a:solidFill>
                  <a:srgbClr val="0070C0"/>
                </a:solidFill>
              </a:rPr>
              <a:t>Geniş anlamda </a:t>
            </a:r>
            <a:r>
              <a:rPr lang="tr-TR" sz="2000" b="1" u="sng" dirty="0" smtClean="0">
                <a:solidFill>
                  <a:srgbClr val="0070C0"/>
                </a:solidFill>
              </a:rPr>
              <a:t>planlama:</a:t>
            </a:r>
            <a:r>
              <a:rPr lang="tr-TR" sz="2000" b="1" dirty="0" smtClean="0">
                <a:solidFill>
                  <a:srgbClr val="0070C0"/>
                </a:solidFill>
              </a:rPr>
              <a:t> </a:t>
            </a:r>
            <a:r>
              <a:rPr lang="tr-TR" sz="2000" b="1" dirty="0"/>
              <a:t>"şimdiki veriler ve gelecekteki muhtemel gelişmelerin ışığı altında belli bir amaca ulaşmada izlenecek yolu gösteren bir süreç" olarak tanımlanabilir </a:t>
            </a:r>
            <a:endParaRPr lang="tr-TR" sz="2000" b="1" dirty="0" smtClean="0"/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tr-TR" sz="2000" b="1" u="sng" dirty="0" smtClean="0">
                <a:solidFill>
                  <a:srgbClr val="FF0000"/>
                </a:solidFill>
              </a:rPr>
              <a:t>Dar </a:t>
            </a:r>
            <a:r>
              <a:rPr lang="tr-TR" sz="2000" b="1" u="sng" dirty="0">
                <a:solidFill>
                  <a:srgbClr val="FF0000"/>
                </a:solidFill>
              </a:rPr>
              <a:t>anlamda planlama </a:t>
            </a:r>
            <a:r>
              <a:rPr lang="tr-TR" sz="2000" b="1" u="sng" dirty="0" smtClean="0">
                <a:solidFill>
                  <a:srgbClr val="FF0000"/>
                </a:solidFill>
              </a:rPr>
              <a:t>ise;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/>
              <a:t>"</a:t>
            </a:r>
            <a:r>
              <a:rPr lang="tr-TR" sz="2000" b="1" dirty="0">
                <a:solidFill>
                  <a:srgbClr val="00B050"/>
                </a:solidFill>
              </a:rPr>
              <a:t>n</a:t>
            </a:r>
            <a:r>
              <a:rPr lang="tr-TR" sz="2000" b="1" dirty="0"/>
              <a:t>eyin, </a:t>
            </a:r>
            <a:r>
              <a:rPr lang="tr-TR" sz="2000" b="1" dirty="0" smtClean="0">
                <a:solidFill>
                  <a:srgbClr val="00B050"/>
                </a:solidFill>
              </a:rPr>
              <a:t>n</a:t>
            </a:r>
            <a:r>
              <a:rPr lang="tr-TR" sz="2000" b="1" dirty="0" smtClean="0"/>
              <a:t>eden, </a:t>
            </a:r>
            <a:r>
              <a:rPr lang="tr-TR" sz="2000" b="1" dirty="0" smtClean="0">
                <a:solidFill>
                  <a:srgbClr val="00B050"/>
                </a:solidFill>
              </a:rPr>
              <a:t>n</a:t>
            </a:r>
            <a:r>
              <a:rPr lang="tr-TR" sz="2000" b="1" dirty="0" smtClean="0"/>
              <a:t>e </a:t>
            </a:r>
            <a:r>
              <a:rPr lang="tr-TR" sz="2000" b="1" dirty="0"/>
              <a:t>zaman, </a:t>
            </a:r>
            <a:r>
              <a:rPr lang="tr-TR" sz="2000" b="1" dirty="0">
                <a:solidFill>
                  <a:srgbClr val="00B050"/>
                </a:solidFill>
              </a:rPr>
              <a:t>n</a:t>
            </a:r>
            <a:r>
              <a:rPr lang="tr-TR" sz="2000" b="1" dirty="0"/>
              <a:t>asıl, </a:t>
            </a:r>
            <a:r>
              <a:rPr lang="tr-TR" sz="2000" b="1" dirty="0">
                <a:solidFill>
                  <a:srgbClr val="00B050"/>
                </a:solidFill>
              </a:rPr>
              <a:t>n</a:t>
            </a:r>
            <a:r>
              <a:rPr lang="tr-TR" sz="2000" b="1" dirty="0"/>
              <a:t>erede ve </a:t>
            </a:r>
            <a:r>
              <a:rPr lang="tr-TR" sz="2000" b="1" dirty="0">
                <a:solidFill>
                  <a:srgbClr val="00B050"/>
                </a:solidFill>
              </a:rPr>
              <a:t>k</a:t>
            </a:r>
            <a:r>
              <a:rPr lang="tr-TR" sz="2000" b="1" dirty="0"/>
              <a:t>im tarafından yapılacağını önceden kararlaştırma sürecidir" </a:t>
            </a:r>
            <a:endParaRPr lang="tr-TR" sz="2000" b="1" dirty="0" smtClean="0"/>
          </a:p>
          <a:p>
            <a:pPr algn="ctr">
              <a:lnSpc>
                <a:spcPct val="110000"/>
              </a:lnSpc>
              <a:spcBef>
                <a:spcPct val="40000"/>
              </a:spcBef>
            </a:pPr>
            <a:endParaRPr lang="tr-TR" sz="3200" b="1" dirty="0" smtClean="0"/>
          </a:p>
          <a:p>
            <a:pPr algn="ctr">
              <a:lnSpc>
                <a:spcPct val="110000"/>
              </a:lnSpc>
              <a:spcBef>
                <a:spcPct val="40000"/>
              </a:spcBef>
            </a:pPr>
            <a:endParaRPr lang="tr-TR" sz="1050" b="1" dirty="0"/>
          </a:p>
          <a:p>
            <a:pPr algn="ctr">
              <a:lnSpc>
                <a:spcPct val="110000"/>
              </a:lnSpc>
              <a:spcBef>
                <a:spcPct val="40000"/>
              </a:spcBef>
            </a:pPr>
            <a:r>
              <a:rPr lang="tr-TR" sz="3200" b="1" dirty="0" smtClean="0"/>
              <a:t>STRATEJİK </a:t>
            </a:r>
            <a:r>
              <a:rPr lang="tr-TR" sz="3200" b="1" dirty="0"/>
              <a:t>PLANLAMA</a:t>
            </a:r>
          </a:p>
          <a:p>
            <a:pPr algn="ctr">
              <a:lnSpc>
                <a:spcPct val="110000"/>
              </a:lnSpc>
              <a:spcBef>
                <a:spcPct val="40000"/>
              </a:spcBef>
            </a:pPr>
            <a:r>
              <a:rPr lang="tr-TR" sz="3200" b="1" u="sng" dirty="0" smtClean="0">
                <a:solidFill>
                  <a:srgbClr val="00B050"/>
                </a:solidFill>
              </a:rPr>
              <a:t>stratejik yönetimin en önemli aracıdır. </a:t>
            </a:r>
          </a:p>
        </p:txBody>
      </p:sp>
    </p:spTree>
    <p:extLst>
      <p:ext uri="{BB962C8B-B14F-4D97-AF65-F5344CB8AC3E}">
        <p14:creationId xmlns:p14="http://schemas.microsoft.com/office/powerpoint/2010/main" val="13485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9441" y="256490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PERFORMANS </a:t>
            </a:r>
            <a:r>
              <a:rPr lang="tr-TR" sz="4000" b="1" dirty="0" smtClean="0">
                <a:solidFill>
                  <a:srgbClr val="FF0000"/>
                </a:solidFill>
              </a:rPr>
              <a:t>HEDEFLERİ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51690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9441" y="19168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STRATEJİK HEDEF:</a:t>
            </a:r>
          </a:p>
          <a:p>
            <a:pPr algn="ctr"/>
            <a:endParaRPr lang="tr-T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b="1" dirty="0" smtClean="0"/>
              <a:t>Stratejik Planda (</a:t>
            </a:r>
            <a:r>
              <a:rPr lang="tr-TR" sz="2800" b="1" dirty="0"/>
              <a:t>o</a:t>
            </a:r>
            <a:r>
              <a:rPr lang="tr-TR" sz="2800" b="1" dirty="0" smtClean="0"/>
              <a:t>rta ve uzun dönemli) belli bir amacı gerçekleştirmek üzere yapılması gerekenleri ortaya koyan ifadelerdir.</a:t>
            </a:r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53117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HEDEFİ NEDİR ?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0070C0"/>
                </a:solidFill>
              </a:rPr>
              <a:t>(Stratejik hedef ile performans hedefi farklılığına dikkat!!!)</a:t>
            </a:r>
            <a:endParaRPr lang="tr-TR" sz="20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endParaRPr lang="tr-TR" sz="2800" b="1" dirty="0" smtClean="0"/>
          </a:p>
          <a:p>
            <a:pPr>
              <a:spcAft>
                <a:spcPts val="1200"/>
              </a:spcAft>
            </a:pPr>
            <a:r>
              <a:rPr lang="tr-TR" sz="2800" b="1" dirty="0" smtClean="0"/>
              <a:t>Kurumların </a:t>
            </a:r>
            <a:r>
              <a:rPr lang="tr-TR" sz="2800" b="1" dirty="0" smtClean="0"/>
              <a:t>stratejik </a:t>
            </a:r>
            <a:r>
              <a:rPr lang="tr-TR" sz="2800" b="1" dirty="0"/>
              <a:t>planlarında </a:t>
            </a:r>
            <a:r>
              <a:rPr lang="tr-TR" sz="2800" b="1" dirty="0" smtClean="0"/>
              <a:t>yer </a:t>
            </a:r>
            <a:r>
              <a:rPr lang="tr-TR" sz="2800" b="1" dirty="0"/>
              <a:t>alan amaç ve hedeflerine ulaşmak </a:t>
            </a:r>
            <a:r>
              <a:rPr lang="tr-TR" sz="2800" b="1" dirty="0" smtClean="0"/>
              <a:t>için,</a:t>
            </a:r>
          </a:p>
          <a:p>
            <a:pPr>
              <a:spcAft>
                <a:spcPts val="1200"/>
              </a:spcAft>
            </a:pPr>
            <a:r>
              <a:rPr lang="tr-TR" sz="2800" b="1" dirty="0" smtClean="0"/>
              <a:t>program </a:t>
            </a:r>
            <a:r>
              <a:rPr lang="tr-TR" sz="2800" b="1" dirty="0" smtClean="0"/>
              <a:t>döneminde </a:t>
            </a:r>
            <a:r>
              <a:rPr lang="tr-TR" sz="2800" b="1" u="sng" dirty="0" smtClean="0"/>
              <a:t>(1 </a:t>
            </a:r>
            <a:r>
              <a:rPr lang="tr-TR" sz="2800" b="1" u="sng" dirty="0" smtClean="0"/>
              <a:t>yıllık İş Planında) </a:t>
            </a:r>
            <a:r>
              <a:rPr lang="tr-TR" sz="2800" b="1" dirty="0" smtClean="0"/>
              <a:t>gerçekleştirmeyi planladıkları, </a:t>
            </a:r>
          </a:p>
          <a:p>
            <a:pPr>
              <a:spcAft>
                <a:spcPts val="1200"/>
              </a:spcAft>
            </a:pPr>
            <a:r>
              <a:rPr lang="tr-TR" sz="2800" b="1" dirty="0" smtClean="0">
                <a:solidFill>
                  <a:srgbClr val="FF0000"/>
                </a:solidFill>
              </a:rPr>
              <a:t>çıktı-sonuç odaklı </a:t>
            </a:r>
            <a:r>
              <a:rPr lang="tr-TR" sz="2800" b="1" dirty="0" smtClean="0"/>
              <a:t>hedeflerdir</a:t>
            </a:r>
            <a:r>
              <a:rPr lang="tr-TR" sz="2800" b="1" dirty="0" smtClean="0"/>
              <a:t>.</a:t>
            </a:r>
          </a:p>
          <a:p>
            <a:pPr>
              <a:spcAft>
                <a:spcPts val="1200"/>
              </a:spcAft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491500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HEDEFLERİ NASIL OLMALIDIR</a:t>
            </a:r>
            <a:r>
              <a:rPr lang="tr-TR" sz="2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tr-TR" sz="2800" b="1" dirty="0" smtClean="0"/>
              <a:t>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Belirlenen </a:t>
            </a:r>
            <a:r>
              <a:rPr lang="tr-TR" sz="2800" b="1" dirty="0"/>
              <a:t>öncelikli </a:t>
            </a:r>
            <a:r>
              <a:rPr lang="tr-TR" sz="2800" b="1" dirty="0">
                <a:solidFill>
                  <a:srgbClr val="FF0000"/>
                </a:solidFill>
              </a:rPr>
              <a:t>amaç ve hedeflerle </a:t>
            </a:r>
            <a:r>
              <a:rPr lang="tr-TR" sz="2800" b="1" dirty="0" smtClean="0"/>
              <a:t>ilişkili </a:t>
            </a:r>
            <a:r>
              <a:rPr lang="tr-TR" sz="2800" b="1" dirty="0"/>
              <a:t>olmalıdır,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Performans </a:t>
            </a:r>
            <a:r>
              <a:rPr lang="tr-TR" sz="2800" b="1" dirty="0"/>
              <a:t>programı hazırlama sürecinin </a:t>
            </a:r>
            <a:r>
              <a:rPr lang="tr-TR" sz="2800" dirty="0"/>
              <a:t> </a:t>
            </a:r>
            <a:r>
              <a:rPr lang="tr-TR" sz="2800" b="1" dirty="0" smtClean="0"/>
              <a:t>başlangıç </a:t>
            </a:r>
            <a:r>
              <a:rPr lang="tr-TR" sz="2800" b="1" dirty="0"/>
              <a:t>aşamasında üst yönetici ve harcama </a:t>
            </a:r>
            <a:r>
              <a:rPr lang="tr-TR" sz="2800" b="1" dirty="0" smtClean="0"/>
              <a:t> yetkilileri </a:t>
            </a:r>
            <a:r>
              <a:rPr lang="tr-TR" sz="2800" b="1" dirty="0"/>
              <a:t>tarafından </a:t>
            </a:r>
            <a:r>
              <a:rPr lang="tr-TR" sz="2800" b="1" dirty="0" smtClean="0"/>
              <a:t>kurum </a:t>
            </a:r>
            <a:r>
              <a:rPr lang="tr-TR" sz="2800" b="1" dirty="0"/>
              <a:t>düzeyinde </a:t>
            </a:r>
            <a:r>
              <a:rPr lang="tr-TR" sz="2800" b="1" dirty="0" smtClean="0"/>
              <a:t> belirlenmelidir</a:t>
            </a:r>
            <a:r>
              <a:rPr lang="tr-TR" sz="2800" b="1" dirty="0"/>
              <a:t>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Kurumun </a:t>
            </a:r>
            <a:r>
              <a:rPr lang="tr-TR" sz="2800" b="1" dirty="0"/>
              <a:t>yürüttüğü faaliyetlerle </a:t>
            </a:r>
            <a:r>
              <a:rPr lang="tr-TR" sz="2800" b="1" dirty="0" smtClean="0"/>
              <a:t>gerçekleştirilebilir </a:t>
            </a:r>
            <a:r>
              <a:rPr lang="tr-TR" sz="2800" b="1" dirty="0"/>
              <a:t>olmalıdır,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15053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HEDEFLERİ NASIL OLMALIDIR</a:t>
            </a:r>
            <a:r>
              <a:rPr lang="tr-TR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Kaynakların </a:t>
            </a:r>
            <a:r>
              <a:rPr lang="tr-TR" sz="2400" b="1" dirty="0"/>
              <a:t>sınırlılığı göz </a:t>
            </a:r>
            <a:r>
              <a:rPr lang="tr-TR" sz="2400" b="1" dirty="0" smtClean="0"/>
              <a:t>önünde bulundurularak belirlenmelidir</a:t>
            </a:r>
            <a:r>
              <a:rPr lang="tr-TR" sz="2400" b="1" dirty="0"/>
              <a:t>, </a:t>
            </a:r>
            <a:endParaRPr lang="tr-TR" sz="24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Belirli</a:t>
            </a:r>
            <a:r>
              <a:rPr lang="tr-TR" sz="2400" b="1" dirty="0"/>
              <a:t>, ulaşılabilir, gerçekçi ve performans </a:t>
            </a:r>
            <a:r>
              <a:rPr lang="tr-TR" sz="2400" b="1" dirty="0" smtClean="0"/>
              <a:t>göstergeleri </a:t>
            </a:r>
            <a:r>
              <a:rPr lang="tr-TR" sz="2400" b="1" dirty="0"/>
              <a:t>ile ölçülebilir olmalıdır, </a:t>
            </a:r>
            <a:endParaRPr lang="tr-TR" sz="24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Çıktı-sonuç </a:t>
            </a:r>
            <a:r>
              <a:rPr lang="tr-TR" sz="2400" b="1" dirty="0"/>
              <a:t>odaklı olmalıdır, </a:t>
            </a:r>
            <a:endParaRPr lang="tr-TR" sz="24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Az </a:t>
            </a:r>
            <a:r>
              <a:rPr lang="tr-TR" sz="2400" b="1" dirty="0"/>
              <a:t>sayıda belirlenmelidir.</a:t>
            </a:r>
            <a:r>
              <a:rPr lang="tr-TR" sz="2800" b="1" dirty="0"/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41920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908720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</a:t>
            </a:r>
            <a:r>
              <a:rPr lang="tr-TR" sz="2800" b="1" dirty="0" smtClean="0">
                <a:solidFill>
                  <a:srgbClr val="FF0000"/>
                </a:solidFill>
              </a:rPr>
              <a:t>HEDEFLERİ</a:t>
            </a:r>
            <a:r>
              <a:rPr lang="tr-TR" sz="28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endParaRPr lang="tr-TR" sz="2800" b="1" dirty="0"/>
          </a:p>
          <a:p>
            <a:r>
              <a:rPr lang="tr-TR" sz="2800" b="1" dirty="0" smtClean="0"/>
              <a:t>Birimlerin yürüttüğü </a:t>
            </a:r>
            <a:r>
              <a:rPr lang="tr-TR" sz="2800" b="1" dirty="0" smtClean="0"/>
              <a:t>her </a:t>
            </a:r>
            <a:r>
              <a:rPr lang="tr-TR" sz="2800" b="1" dirty="0"/>
              <a:t>bir iş ve işlem için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FF0000"/>
                </a:solidFill>
              </a:rPr>
              <a:t>performans </a:t>
            </a:r>
            <a:r>
              <a:rPr lang="tr-TR" sz="2800" b="1" dirty="0">
                <a:solidFill>
                  <a:srgbClr val="FF0000"/>
                </a:solidFill>
              </a:rPr>
              <a:t>hedefi </a:t>
            </a:r>
            <a:r>
              <a:rPr lang="tr-TR" sz="2800" b="1" dirty="0" smtClean="0"/>
              <a:t>belirlenmesine gerek yoktur. </a:t>
            </a:r>
            <a:endParaRPr lang="tr-TR" sz="2800" dirty="0"/>
          </a:p>
          <a:p>
            <a:endParaRPr lang="tr-TR" sz="2800" b="1" dirty="0" smtClean="0"/>
          </a:p>
          <a:p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453874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Stratejik Plan da yer alan </a:t>
            </a:r>
            <a:r>
              <a:rPr lang="tr-TR" sz="2800" b="1" dirty="0">
                <a:solidFill>
                  <a:srgbClr val="0070C0"/>
                </a:solidFill>
              </a:rPr>
              <a:t>her bir stratejik hedef için </a:t>
            </a:r>
            <a:r>
              <a:rPr lang="tr-TR" sz="2800" b="1" dirty="0"/>
              <a:t>performans hedefi belirleme zorunluluğu yoktur. </a:t>
            </a:r>
            <a:endParaRPr lang="tr-TR" sz="2800" dirty="0"/>
          </a:p>
          <a:p>
            <a:r>
              <a:rPr lang="tr-TR" sz="2800" b="1" dirty="0"/>
              <a:t>Ayrıca, </a:t>
            </a:r>
            <a:endParaRPr lang="tr-TR" sz="2800" dirty="0"/>
          </a:p>
          <a:p>
            <a:r>
              <a:rPr lang="tr-TR" sz="2800" b="1" u="sng" dirty="0" smtClean="0">
                <a:solidFill>
                  <a:srgbClr val="FF0000"/>
                </a:solidFill>
              </a:rPr>
              <a:t>Bir </a:t>
            </a:r>
            <a:r>
              <a:rPr lang="tr-TR" sz="2800" b="1" u="sng" dirty="0">
                <a:solidFill>
                  <a:srgbClr val="FF0000"/>
                </a:solidFill>
              </a:rPr>
              <a:t>stratejik hedef,</a:t>
            </a:r>
          </a:p>
          <a:p>
            <a:r>
              <a:rPr lang="tr-TR" sz="2800" b="1" u="sng" dirty="0">
                <a:solidFill>
                  <a:srgbClr val="FF0000"/>
                </a:solidFill>
              </a:rPr>
              <a:t>performans hedefi olarak belirlenebilir. </a:t>
            </a:r>
            <a:endParaRPr lang="tr-TR" sz="2800" u="sng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tr-TR" sz="2800" b="1" dirty="0" smtClean="0"/>
          </a:p>
          <a:p>
            <a:pPr>
              <a:spcAft>
                <a:spcPts val="1200"/>
              </a:spcAft>
            </a:pPr>
            <a:endParaRPr lang="tr-TR" sz="2800" b="1" dirty="0" smtClean="0"/>
          </a:p>
          <a:p>
            <a:pPr>
              <a:spcAft>
                <a:spcPts val="1200"/>
              </a:spcAft>
            </a:pPr>
            <a:r>
              <a:rPr lang="tr-TR" sz="2800" b="1" dirty="0"/>
              <a:t>H</a:t>
            </a:r>
            <a:r>
              <a:rPr lang="tr-TR" sz="2800" b="1" dirty="0" smtClean="0"/>
              <a:t>er </a:t>
            </a:r>
            <a:r>
              <a:rPr lang="tr-TR" sz="2800" b="1" dirty="0"/>
              <a:t>bir stratejik hedef için performans hedefi belirlenmesine </a:t>
            </a:r>
            <a:r>
              <a:rPr lang="tr-TR" sz="2800" b="1" dirty="0" smtClean="0"/>
              <a:t>çalışılması</a:t>
            </a:r>
          </a:p>
          <a:p>
            <a:pPr>
              <a:spcAft>
                <a:spcPts val="1200"/>
              </a:spcAft>
            </a:pPr>
            <a:r>
              <a:rPr lang="tr-TR" sz="2800" b="1" dirty="0" smtClean="0"/>
              <a:t>performans </a:t>
            </a:r>
            <a:r>
              <a:rPr lang="tr-TR" sz="2800" b="1" dirty="0"/>
              <a:t>hedef ve sayısını </a:t>
            </a:r>
            <a:r>
              <a:rPr lang="tr-TR" sz="2800" b="1" u="sng" dirty="0" smtClean="0"/>
              <a:t>artırarak</a:t>
            </a:r>
            <a:r>
              <a:rPr lang="tr-TR" sz="2800" b="1" dirty="0"/>
              <a:t>, </a:t>
            </a:r>
            <a:endParaRPr lang="tr-TR" sz="2800" dirty="0"/>
          </a:p>
          <a:p>
            <a:pPr>
              <a:spcAft>
                <a:spcPts val="1200"/>
              </a:spcAft>
            </a:pPr>
            <a:r>
              <a:rPr lang="tr-TR" sz="2800" b="1" dirty="0" smtClean="0"/>
              <a:t>izleme </a:t>
            </a:r>
            <a:r>
              <a:rPr lang="tr-TR" sz="2800" b="1" dirty="0"/>
              <a:t>ve değerlendirme sürecini </a:t>
            </a:r>
            <a:r>
              <a:rPr lang="tr-TR" sz="2800" b="1" u="sng" dirty="0"/>
              <a:t>olumsuz etkilemektedir</a:t>
            </a:r>
            <a:r>
              <a:rPr lang="tr-TR" sz="2800" b="1" dirty="0" smtClean="0"/>
              <a:t>.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30537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46740" y="1196752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tr-TR" sz="2800" b="1" dirty="0" smtClean="0"/>
          </a:p>
          <a:p>
            <a:r>
              <a:rPr lang="tr-TR" sz="2800" b="1" dirty="0"/>
              <a:t>Bir performans hedefinin en önemli özelliklerinden </a:t>
            </a:r>
            <a:r>
              <a:rPr lang="tr-TR" sz="2800" b="1" dirty="0" smtClean="0"/>
              <a:t>biri; </a:t>
            </a:r>
            <a:endParaRPr lang="tr-TR" sz="2800" dirty="0"/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0070C0"/>
                </a:solidFill>
              </a:rPr>
              <a:t>Geleceğe </a:t>
            </a:r>
            <a:r>
              <a:rPr lang="tr-TR" sz="2800" b="1" dirty="0">
                <a:solidFill>
                  <a:srgbClr val="0070C0"/>
                </a:solidFill>
              </a:rPr>
              <a:t>Yönelik  </a:t>
            </a:r>
            <a:r>
              <a:rPr lang="tr-TR" sz="2800" b="1" dirty="0" smtClean="0">
                <a:solidFill>
                  <a:srgbClr val="0070C0"/>
                </a:solidFill>
              </a:rPr>
              <a:t>ÖNGÖRÜ </a:t>
            </a:r>
            <a:endParaRPr lang="tr-TR" sz="2800" dirty="0">
              <a:solidFill>
                <a:srgbClr val="0070C0"/>
              </a:solidFill>
            </a:endParaRPr>
          </a:p>
          <a:p>
            <a:endParaRPr lang="tr-TR" sz="2800" b="1" dirty="0" smtClean="0"/>
          </a:p>
          <a:p>
            <a:r>
              <a:rPr lang="tr-TR" sz="2800" b="1" dirty="0" smtClean="0"/>
              <a:t>ortaya </a:t>
            </a:r>
            <a:r>
              <a:rPr lang="tr-TR" sz="2800" b="1" dirty="0"/>
              <a:t>koymasıdır.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16895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tr-TR" sz="2800" b="1" dirty="0" smtClean="0"/>
          </a:p>
          <a:p>
            <a:r>
              <a:rPr lang="tr-TR" sz="2800" b="1" dirty="0" smtClean="0"/>
              <a:t>Kurum, görev </a:t>
            </a:r>
            <a:r>
              <a:rPr lang="tr-TR" sz="2800" b="1" dirty="0"/>
              <a:t>ve yetkilerinin dışında ya da görev ve yetkileriyle ilişkili olmakla beraber </a:t>
            </a:r>
            <a:r>
              <a:rPr lang="tr-TR" sz="2800" b="1" u="sng" dirty="0">
                <a:solidFill>
                  <a:srgbClr val="0070C0"/>
                </a:solidFill>
              </a:rPr>
              <a:t>kontrol ve yönetiminin tümüyle kendi inisiyatifinde olmadığı</a:t>
            </a:r>
            <a:r>
              <a:rPr lang="tr-TR" sz="2800" b="1" dirty="0"/>
              <a:t> alanlarda performans hedefi belirlememelidir.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/>
              <a:t>Örneğin</a:t>
            </a:r>
            <a:r>
              <a:rPr lang="tr-TR" sz="2800" b="1" dirty="0"/>
              <a:t>; </a:t>
            </a:r>
            <a:endParaRPr lang="tr-TR" sz="2800" dirty="0"/>
          </a:p>
          <a:p>
            <a:r>
              <a:rPr lang="tr-TR" sz="2800" b="1" dirty="0" smtClean="0"/>
              <a:t>Vergileri indirmek,</a:t>
            </a:r>
          </a:p>
          <a:p>
            <a:r>
              <a:rPr lang="tr-TR" sz="2800" b="1" dirty="0" smtClean="0"/>
              <a:t>Ve ya  </a:t>
            </a:r>
          </a:p>
          <a:p>
            <a:r>
              <a:rPr lang="tr-TR" sz="2800" b="1" dirty="0" smtClean="0"/>
              <a:t>İhracatı %10 artırmak gibi.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46675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tr-TR" sz="1400" b="1" dirty="0" smtClean="0"/>
          </a:p>
          <a:p>
            <a:pPr>
              <a:spcAft>
                <a:spcPts val="1200"/>
              </a:spcAft>
            </a:pPr>
            <a:r>
              <a:rPr lang="tr-TR" sz="2800" b="1" dirty="0"/>
              <a:t>Performans Hedefleri,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kurumun </a:t>
            </a:r>
            <a:r>
              <a:rPr lang="tr-TR" sz="2800" b="1" dirty="0"/>
              <a:t>kontrolünde,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görev </a:t>
            </a:r>
            <a:r>
              <a:rPr lang="tr-TR" sz="2800" b="1" dirty="0"/>
              <a:t>ve yetkileri dahilinde,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kendi </a:t>
            </a:r>
            <a:r>
              <a:rPr lang="tr-TR" sz="2800" b="1" dirty="0"/>
              <a:t>faaliyetleri ile gerçekleştirebileceği </a:t>
            </a:r>
            <a:endParaRPr lang="tr-TR" sz="2800" dirty="0"/>
          </a:p>
          <a:p>
            <a:pPr>
              <a:spcAft>
                <a:spcPts val="1200"/>
              </a:spcAft>
            </a:pPr>
            <a:r>
              <a:rPr lang="tr-TR" sz="2800" b="1" dirty="0"/>
              <a:t>hedefler olmalıdır. </a:t>
            </a:r>
            <a:endParaRPr lang="tr-TR" sz="2800" b="1" dirty="0" smtClean="0"/>
          </a:p>
          <a:p>
            <a:pPr>
              <a:spcAft>
                <a:spcPts val="1200"/>
              </a:spcAft>
            </a:pPr>
            <a:endParaRPr lang="tr-TR" sz="2800" b="1" dirty="0" smtClean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/>
              <a:t>az sayıda ve toplulaştırılmış olmalıdır.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/>
              <a:t>Göstergelerle takip edilebilecek hususlar performans hedefi olarak belirlenmemelidir.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959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388" y="765175"/>
            <a:ext cx="882015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/>
              <a:t>Stratejik </a:t>
            </a:r>
            <a:r>
              <a:rPr lang="tr-TR" sz="2400" b="1" dirty="0" smtClean="0"/>
              <a:t>planlama özetle; </a:t>
            </a:r>
            <a:endParaRPr lang="tr-TR" sz="2400" b="1" dirty="0"/>
          </a:p>
          <a:p>
            <a:pPr marL="355600" indent="-355600">
              <a:lnSpc>
                <a:spcPct val="110000"/>
              </a:lnSpc>
              <a:spcBef>
                <a:spcPct val="40000"/>
              </a:spcBef>
            </a:pPr>
            <a:endParaRPr lang="tr-TR" sz="2400" b="1" dirty="0"/>
          </a:p>
          <a:p>
            <a:pPr marL="355600" indent="-3556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tr-TR" sz="2400" b="1" dirty="0"/>
              <a:t>NEREDEYİZ?</a:t>
            </a:r>
          </a:p>
          <a:p>
            <a:pPr marL="355600" indent="-3556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tr-TR" sz="2400" b="1" dirty="0"/>
              <a:t>NEREYE GİTMEK İSTİYORUZ?</a:t>
            </a:r>
          </a:p>
          <a:p>
            <a:pPr marL="355600" indent="-3556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tr-TR" sz="2400" b="1" dirty="0"/>
              <a:t>GİTMEK İSTEDİĞİMİZ YERE NASIL ULAŞABİLİRİZ?</a:t>
            </a:r>
          </a:p>
          <a:p>
            <a:pPr marL="355600" indent="-355600">
              <a:lnSpc>
                <a:spcPct val="110000"/>
              </a:lnSpc>
              <a:spcBef>
                <a:spcPct val="40000"/>
              </a:spcBef>
              <a:buFontTx/>
              <a:buAutoNum type="arabicPeriod"/>
            </a:pPr>
            <a:r>
              <a:rPr lang="tr-TR" sz="2400" b="1" dirty="0">
                <a:solidFill>
                  <a:srgbClr val="FF0000"/>
                </a:solidFill>
              </a:rPr>
              <a:t>BAŞARIMIZI NASIL TAKİP EDER ve DEĞERLENDİRİRİZ?</a:t>
            </a:r>
          </a:p>
          <a:p>
            <a:pPr marL="355600" indent="-355600">
              <a:lnSpc>
                <a:spcPct val="110000"/>
              </a:lnSpc>
              <a:spcBef>
                <a:spcPct val="40000"/>
              </a:spcBef>
            </a:pPr>
            <a:endParaRPr lang="tr-TR" sz="2400" b="1" dirty="0"/>
          </a:p>
          <a:p>
            <a:pPr marL="355600" indent="-355600">
              <a:lnSpc>
                <a:spcPct val="110000"/>
              </a:lnSpc>
              <a:spcBef>
                <a:spcPct val="40000"/>
              </a:spcBef>
            </a:pPr>
            <a:r>
              <a:rPr lang="tr-TR" sz="2400" b="1" dirty="0" smtClean="0"/>
              <a:t>Sorularının cevabı niteliğinde bir dokümandır.</a:t>
            </a:r>
            <a:endParaRPr lang="tr-TR" sz="2400" b="1" dirty="0"/>
          </a:p>
        </p:txBody>
      </p:sp>
      <p:sp>
        <p:nvSpPr>
          <p:cNvPr id="2" name="Sağ Ayraç 1"/>
          <p:cNvSpPr/>
          <p:nvPr/>
        </p:nvSpPr>
        <p:spPr>
          <a:xfrm>
            <a:off x="7380312" y="1844824"/>
            <a:ext cx="432048" cy="1512168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5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249289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B050"/>
                </a:solidFill>
              </a:rPr>
              <a:t>FAALİYETLER</a:t>
            </a:r>
          </a:p>
        </p:txBody>
      </p:sp>
    </p:spTree>
    <p:extLst>
      <p:ext uri="{BB962C8B-B14F-4D97-AF65-F5344CB8AC3E}">
        <p14:creationId xmlns:p14="http://schemas.microsoft.com/office/powerpoint/2010/main" val="2995401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/>
          </a:p>
          <a:p>
            <a:r>
              <a:rPr lang="tr-TR" sz="2800" b="1" dirty="0" smtClean="0"/>
              <a:t>Faaliyet;</a:t>
            </a:r>
          </a:p>
          <a:p>
            <a:r>
              <a:rPr lang="tr-TR" sz="2800" b="1" dirty="0" smtClean="0"/>
              <a:t>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es-ES" sz="2800" b="1" dirty="0" smtClean="0"/>
              <a:t>Belirli </a:t>
            </a:r>
            <a:r>
              <a:rPr lang="es-ES" sz="2800" b="1" dirty="0"/>
              <a:t>bir amaca ve hedefe yönelen, </a:t>
            </a:r>
            <a:endParaRPr lang="es-ES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başlı </a:t>
            </a:r>
            <a:r>
              <a:rPr lang="tr-TR" sz="2800" b="1" dirty="0"/>
              <a:t>başına bir bütünlük oluşturan,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yönetilebilir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ve </a:t>
            </a:r>
            <a:r>
              <a:rPr lang="tr-TR" sz="2800" b="1" dirty="0"/>
              <a:t>maliyetlendirilebilir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/>
              <a:t>ürün </a:t>
            </a:r>
            <a:r>
              <a:rPr lang="tr-TR" sz="2800" b="1" dirty="0"/>
              <a:t>veya hizmetlerdir.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14408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960" y="260648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B050"/>
                </a:solidFill>
              </a:rPr>
              <a:t>FAALİYETLERİN MALİYETİNİN </a:t>
            </a:r>
            <a:r>
              <a:rPr lang="tr-TR" sz="2800" b="1" dirty="0">
                <a:solidFill>
                  <a:srgbClr val="00B050"/>
                </a:solidFill>
              </a:rPr>
              <a:t>TESPİT </a:t>
            </a:r>
            <a:r>
              <a:rPr lang="tr-TR" sz="2800" b="1" dirty="0" smtClean="0">
                <a:solidFill>
                  <a:srgbClr val="00B050"/>
                </a:solidFill>
              </a:rPr>
              <a:t>EDİLMESİ; </a:t>
            </a:r>
          </a:p>
          <a:p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Bütçenin </a:t>
            </a:r>
            <a:r>
              <a:rPr lang="tr-TR" sz="2800" b="1" dirty="0"/>
              <a:t>hazırlanmasına yardımcı olmak,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(</a:t>
            </a:r>
            <a:r>
              <a:rPr lang="tr-TR" sz="2800" b="1" dirty="0"/>
              <a:t>Karar vericiler için) </a:t>
            </a:r>
            <a:r>
              <a:rPr lang="tr-TR" sz="2800" b="1" dirty="0" smtClean="0"/>
              <a:t>Politika </a:t>
            </a:r>
            <a:r>
              <a:rPr lang="tr-TR" sz="2800" b="1" dirty="0"/>
              <a:t>seçeneklerinin maliyetini </a:t>
            </a:r>
            <a:r>
              <a:rPr lang="tr-TR" sz="2800" b="1" dirty="0" smtClean="0"/>
              <a:t>hesaplamak </a:t>
            </a:r>
            <a:r>
              <a:rPr lang="tr-TR" sz="2800" b="1" dirty="0"/>
              <a:t>ve değerlendirmek,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Hesap </a:t>
            </a:r>
            <a:r>
              <a:rPr lang="tr-TR" sz="2800" b="1" dirty="0" err="1"/>
              <a:t>verebilirliliğin</a:t>
            </a:r>
            <a:r>
              <a:rPr lang="tr-TR" sz="2800" b="1" dirty="0"/>
              <a:t> sağlanmasına yönelik </a:t>
            </a:r>
            <a:r>
              <a:rPr lang="tr-TR" sz="2800" b="1" dirty="0" smtClean="0"/>
              <a:t>maliyet </a:t>
            </a:r>
            <a:r>
              <a:rPr lang="tr-TR" sz="2800" b="1" dirty="0"/>
              <a:t>bilgilerini </a:t>
            </a:r>
            <a:r>
              <a:rPr lang="tr-TR" sz="2800" b="1" dirty="0" smtClean="0"/>
              <a:t>üretmek,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M</a:t>
            </a:r>
            <a:r>
              <a:rPr lang="de-DE" sz="2800" b="1" dirty="0" smtClean="0"/>
              <a:t>al </a:t>
            </a:r>
            <a:r>
              <a:rPr lang="de-DE" sz="2800" b="1" dirty="0" err="1"/>
              <a:t>ve</a:t>
            </a:r>
            <a:r>
              <a:rPr lang="de-DE" sz="2800" b="1" dirty="0"/>
              <a:t> </a:t>
            </a:r>
            <a:r>
              <a:rPr lang="de-DE" sz="2800" b="1" dirty="0" err="1"/>
              <a:t>hizmetlerinin</a:t>
            </a:r>
            <a:r>
              <a:rPr lang="de-DE" sz="2800" b="1" dirty="0"/>
              <a:t> </a:t>
            </a:r>
            <a:r>
              <a:rPr lang="de-DE" sz="2800" b="1" dirty="0" err="1"/>
              <a:t>birim</a:t>
            </a:r>
            <a:r>
              <a:rPr lang="de-DE" sz="2800" b="1" dirty="0"/>
              <a:t> </a:t>
            </a:r>
            <a:r>
              <a:rPr lang="tr-TR" sz="2800" b="1" dirty="0" smtClean="0"/>
              <a:t>maliyetlerini </a:t>
            </a:r>
            <a:r>
              <a:rPr lang="tr-TR" sz="2800" b="1" dirty="0"/>
              <a:t>ortaya </a:t>
            </a:r>
            <a:r>
              <a:rPr lang="tr-TR" sz="2800" b="1" dirty="0" smtClean="0"/>
              <a:t>koymak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FF0000"/>
                </a:solidFill>
              </a:rPr>
              <a:t>açılarından </a:t>
            </a:r>
            <a:r>
              <a:rPr lang="tr-TR" sz="2800" b="1" dirty="0">
                <a:solidFill>
                  <a:srgbClr val="FF0000"/>
                </a:solidFill>
              </a:rPr>
              <a:t>önem arz eder.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99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FAALİYETLER (I) </a:t>
            </a:r>
            <a:endParaRPr lang="tr-TR" sz="2400" b="1" dirty="0" smtClean="0">
              <a:solidFill>
                <a:srgbClr val="00B050"/>
              </a:solidFill>
            </a:endParaRPr>
          </a:p>
          <a:p>
            <a:endParaRPr lang="tr-TR" sz="20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Kurumun </a:t>
            </a:r>
            <a:r>
              <a:rPr lang="tr-TR" sz="2400" b="1" dirty="0"/>
              <a:t>görev ve yetkileri çerçevesinde yürüteceği </a:t>
            </a:r>
            <a:r>
              <a:rPr lang="tr-TR" sz="2400" b="1" dirty="0" smtClean="0"/>
              <a:t>ve </a:t>
            </a:r>
            <a:r>
              <a:rPr lang="tr-TR" sz="2400" b="1" dirty="0"/>
              <a:t>elindeki kaynakları tahsis edeceği </a:t>
            </a:r>
            <a:r>
              <a:rPr lang="tr-TR" sz="2400" b="1" u="sng" dirty="0"/>
              <a:t>iş ve hizmetleri </a:t>
            </a:r>
            <a:r>
              <a:rPr lang="tr-TR" sz="2400" b="1" dirty="0"/>
              <a:t>yansıtmalıdır,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Performans </a:t>
            </a:r>
            <a:r>
              <a:rPr lang="tr-TR" sz="2400" b="1" dirty="0"/>
              <a:t>hedeflerini </a:t>
            </a:r>
            <a:r>
              <a:rPr lang="tr-TR" sz="2400" b="1" u="sng" dirty="0"/>
              <a:t>gerçekleştirmeye</a:t>
            </a:r>
            <a:r>
              <a:rPr lang="tr-TR" sz="2400" b="1" dirty="0"/>
              <a:t> yönelik </a:t>
            </a:r>
            <a:r>
              <a:rPr lang="tr-TR" sz="2400" b="1" dirty="0" smtClean="0"/>
              <a:t>olarak </a:t>
            </a:r>
            <a:r>
              <a:rPr lang="tr-TR" sz="2400" b="1" dirty="0"/>
              <a:t>belirlenmelidir,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Aynı </a:t>
            </a:r>
            <a:r>
              <a:rPr lang="tr-TR" sz="2400" b="1" dirty="0"/>
              <a:t>hedef altındaki faaliyetler </a:t>
            </a:r>
            <a:r>
              <a:rPr lang="tr-TR" sz="2400" b="1" dirty="0" smtClean="0"/>
              <a:t>birbirleriyle </a:t>
            </a:r>
            <a:r>
              <a:rPr lang="tr-TR" sz="2400" b="1" u="sng" dirty="0" smtClean="0"/>
              <a:t>çelişmemeli</a:t>
            </a:r>
            <a:r>
              <a:rPr lang="tr-TR" sz="2400" b="1" dirty="0"/>
              <a:t>, hedefin gerçekleşmesi açısından </a:t>
            </a:r>
            <a:r>
              <a:rPr lang="tr-TR" sz="2400" b="1" u="sng" dirty="0" smtClean="0"/>
              <a:t>tamamlayıcı</a:t>
            </a:r>
            <a:r>
              <a:rPr lang="tr-TR" sz="2400" b="1" dirty="0" smtClean="0"/>
              <a:t> </a:t>
            </a:r>
            <a:r>
              <a:rPr lang="tr-TR" sz="2400" b="1" dirty="0"/>
              <a:t>olmalıdır, </a:t>
            </a:r>
            <a:endParaRPr lang="tr-TR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Bir </a:t>
            </a:r>
            <a:r>
              <a:rPr lang="tr-TR" sz="2400" b="1" dirty="0"/>
              <a:t>hedefe yönelik olarak </a:t>
            </a:r>
            <a:r>
              <a:rPr lang="tr-TR" sz="2400" b="1" u="sng" dirty="0"/>
              <a:t>fazla sayıda </a:t>
            </a:r>
            <a:r>
              <a:rPr lang="tr-TR" sz="2400" b="1" dirty="0"/>
              <a:t>faaliyet </a:t>
            </a:r>
            <a:r>
              <a:rPr lang="tr-TR" sz="2400" b="1" dirty="0" smtClean="0"/>
              <a:t>belirlenmemelidir</a:t>
            </a:r>
            <a:r>
              <a:rPr lang="tr-TR" sz="2400" b="1" dirty="0"/>
              <a:t>. </a:t>
            </a:r>
            <a:endParaRPr lang="tr-TR" sz="2400" b="1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u="sng" dirty="0" smtClean="0"/>
              <a:t>Benzer </a:t>
            </a:r>
            <a:r>
              <a:rPr lang="tr-TR" sz="2400" b="1" u="sng" dirty="0"/>
              <a:t>nitelik taşıyan faaliyetler </a:t>
            </a:r>
            <a:r>
              <a:rPr lang="tr-TR" sz="2400" b="1" dirty="0" smtClean="0"/>
              <a:t>ayrı </a:t>
            </a:r>
            <a:r>
              <a:rPr lang="tr-TR" sz="2400" b="1" dirty="0"/>
              <a:t>ayrı </a:t>
            </a:r>
            <a:r>
              <a:rPr lang="tr-TR" sz="2400" b="1" dirty="0" smtClean="0"/>
              <a:t>gösterilmemeli </a:t>
            </a:r>
            <a:r>
              <a:rPr lang="tr-TR" sz="2400" b="1" dirty="0"/>
              <a:t>ve </a:t>
            </a:r>
            <a:r>
              <a:rPr lang="tr-TR" sz="2400" b="1" u="sng" dirty="0"/>
              <a:t>tek bir faaliyet </a:t>
            </a:r>
            <a:r>
              <a:rPr lang="tr-TR" sz="2400" b="1" dirty="0"/>
              <a:t>olarak </a:t>
            </a:r>
            <a:r>
              <a:rPr lang="tr-TR" sz="2400" b="1" dirty="0" smtClean="0"/>
              <a:t>belirlenmelidir</a:t>
            </a:r>
            <a:r>
              <a:rPr lang="tr-TR" sz="2400" b="1" dirty="0"/>
              <a:t>,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061449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FAALİYETLER </a:t>
            </a:r>
            <a:r>
              <a:rPr lang="tr-TR" sz="2800" b="1" dirty="0" smtClean="0">
                <a:solidFill>
                  <a:srgbClr val="00B050"/>
                </a:solidFill>
              </a:rPr>
              <a:t>(II</a:t>
            </a:r>
            <a:r>
              <a:rPr lang="tr-TR" sz="2800" b="1" dirty="0">
                <a:solidFill>
                  <a:srgbClr val="00B050"/>
                </a:solidFill>
              </a:rPr>
              <a:t>) </a:t>
            </a:r>
            <a:endParaRPr lang="tr-TR" sz="2800" b="1" dirty="0" smtClean="0">
              <a:solidFill>
                <a:srgbClr val="00B050"/>
              </a:solidFill>
            </a:endParaRPr>
          </a:p>
          <a:p>
            <a:endParaRPr lang="tr-TR" sz="24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Hedefin </a:t>
            </a:r>
            <a:r>
              <a:rPr lang="tr-TR" sz="2800" b="1" dirty="0"/>
              <a:t>gerçekleşmesine ne ölçüde katkı </a:t>
            </a:r>
            <a:r>
              <a:rPr lang="tr-TR" sz="2800" b="1" dirty="0" smtClean="0"/>
              <a:t>sağlayacağı </a:t>
            </a:r>
            <a:r>
              <a:rPr lang="tr-TR" sz="2800" b="1" dirty="0"/>
              <a:t>tanımlanabilir olmalıdır,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Uygulanabilir </a:t>
            </a:r>
            <a:r>
              <a:rPr lang="tr-TR" sz="2800" b="1" dirty="0"/>
              <a:t>olmalıdır,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err="1" smtClean="0"/>
              <a:t>Maliyetlendirilebilmelidir</a:t>
            </a:r>
            <a:r>
              <a:rPr lang="tr-TR" sz="2800" b="1" dirty="0"/>
              <a:t>, 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b="1" dirty="0" smtClean="0"/>
              <a:t>Girdi </a:t>
            </a:r>
            <a:r>
              <a:rPr lang="tr-TR" sz="2800" b="1" dirty="0"/>
              <a:t>niteliğinde faaliyet belirlenmemelidir.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81447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PERFORMANS </a:t>
            </a:r>
            <a:r>
              <a:rPr lang="tr-TR" sz="2400" b="1" dirty="0" smtClean="0">
                <a:solidFill>
                  <a:srgbClr val="00B050"/>
                </a:solidFill>
              </a:rPr>
              <a:t>HEDEFİ - FAALİYET İLİŞKİSİ</a:t>
            </a:r>
          </a:p>
          <a:p>
            <a:r>
              <a:rPr lang="tr-TR" sz="2400" b="1" dirty="0" smtClean="0"/>
              <a:t> </a:t>
            </a:r>
            <a:endParaRPr lang="tr-TR" sz="2400" dirty="0"/>
          </a:p>
          <a:p>
            <a:pPr>
              <a:spcAft>
                <a:spcPts val="1200"/>
              </a:spcAft>
            </a:pPr>
            <a:r>
              <a:rPr lang="tr-TR" sz="2400" b="1" u="sng" dirty="0" smtClean="0">
                <a:solidFill>
                  <a:srgbClr val="FF0000"/>
                </a:solidFill>
              </a:rPr>
              <a:t>Bir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faaliyetin </a:t>
            </a:r>
            <a:r>
              <a:rPr lang="tr-TR" sz="2400" b="1" u="sng" dirty="0">
                <a:solidFill>
                  <a:srgbClr val="FF0000"/>
                </a:solidFill>
              </a:rPr>
              <a:t>bir</a:t>
            </a:r>
            <a:r>
              <a:rPr lang="tr-TR" sz="2400" b="1" dirty="0">
                <a:solidFill>
                  <a:srgbClr val="FF0000"/>
                </a:solidFill>
              </a:rPr>
              <a:t> performans hedefi ile </a:t>
            </a:r>
            <a:r>
              <a:rPr lang="tr-TR" sz="2400" b="1" dirty="0" smtClean="0">
                <a:solidFill>
                  <a:srgbClr val="FF0000"/>
                </a:solidFill>
              </a:rPr>
              <a:t>ilişkilendirilmesi </a:t>
            </a:r>
            <a:r>
              <a:rPr lang="tr-TR" sz="2400" b="1" dirty="0">
                <a:solidFill>
                  <a:srgbClr val="FF0000"/>
                </a:solidFill>
              </a:rPr>
              <a:t>tercih edilmelidir.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tr-TR" sz="24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tr-TR" sz="2400" b="1" dirty="0" smtClean="0"/>
              <a:t>Ancak </a:t>
            </a:r>
            <a:r>
              <a:rPr lang="tr-TR" sz="2400" b="1" dirty="0"/>
              <a:t>bir </a:t>
            </a:r>
            <a:r>
              <a:rPr lang="tr-TR" sz="2400" b="1" dirty="0" smtClean="0"/>
              <a:t>faaliyet </a:t>
            </a:r>
            <a:r>
              <a:rPr lang="tr-TR" sz="2400" b="1" dirty="0"/>
              <a:t>birden </a:t>
            </a:r>
            <a:r>
              <a:rPr lang="tr-TR" sz="2400" b="1" dirty="0" smtClean="0"/>
              <a:t>fazla performans </a:t>
            </a:r>
            <a:r>
              <a:rPr lang="tr-TR" sz="2400" b="1" dirty="0"/>
              <a:t>hedefi ile </a:t>
            </a:r>
            <a:r>
              <a:rPr lang="tr-TR" sz="2400" b="1" dirty="0" smtClean="0"/>
              <a:t>ilişkilendirilebiliyor </a:t>
            </a:r>
            <a:r>
              <a:rPr lang="tr-TR" sz="2400" b="1" dirty="0"/>
              <a:t>ise; </a:t>
            </a:r>
            <a:endParaRPr lang="tr-TR" sz="2400" dirty="0"/>
          </a:p>
          <a:p>
            <a:pPr marL="898525" lvl="2" indent="-449263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öncelikle </a:t>
            </a:r>
            <a:r>
              <a:rPr lang="tr-TR" sz="2400" b="1" dirty="0"/>
              <a:t>performans hedeflerinin toplulaştırılması ya da, </a:t>
            </a:r>
            <a:endParaRPr lang="tr-TR" sz="2400" dirty="0"/>
          </a:p>
          <a:p>
            <a:pPr marL="898525" lvl="2" indent="-449263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faaliyetin </a:t>
            </a:r>
            <a:r>
              <a:rPr lang="tr-TR" sz="2400" b="1" dirty="0"/>
              <a:t>hedeflere uygun olarak bölünerek </a:t>
            </a:r>
            <a:r>
              <a:rPr lang="tr-TR" sz="2400" b="1" dirty="0" smtClean="0"/>
              <a:t>ayrı faaliyetler </a:t>
            </a:r>
            <a:r>
              <a:rPr lang="tr-TR" sz="2400" b="1" dirty="0"/>
              <a:t>olarak yeniden tanımlanması veya, </a:t>
            </a:r>
            <a:endParaRPr lang="tr-TR" sz="2400" dirty="0"/>
          </a:p>
          <a:p>
            <a:pPr marL="898525" lvl="2" indent="-449263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400" b="1" dirty="0" smtClean="0"/>
              <a:t>faaliyet </a:t>
            </a:r>
            <a:r>
              <a:rPr lang="tr-TR" sz="2400" b="1" dirty="0"/>
              <a:t>maliyetlerinin mükerrerliğe yol açmayacak </a:t>
            </a:r>
            <a:r>
              <a:rPr lang="tr-TR" sz="2400" b="1" dirty="0" smtClean="0"/>
              <a:t>şekilde </a:t>
            </a:r>
            <a:r>
              <a:rPr lang="tr-TR" sz="2400" b="1" dirty="0"/>
              <a:t>performans hedefleriyle ilişkilendirilmesi </a:t>
            </a:r>
            <a:endParaRPr lang="tr-TR" sz="2400" dirty="0"/>
          </a:p>
          <a:p>
            <a:pPr>
              <a:spcAft>
                <a:spcPts val="1200"/>
              </a:spcAft>
            </a:pPr>
            <a:r>
              <a:rPr lang="tr-TR" sz="2400" b="1" dirty="0"/>
              <a:t>yoluna gidilmelidir.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3534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PERFORMANS PROGRAMI KAYNAK İHTİYACI </a:t>
            </a:r>
            <a:endParaRPr lang="tr-TR" sz="2800" dirty="0">
              <a:solidFill>
                <a:srgbClr val="00B050"/>
              </a:solidFill>
            </a:endParaRPr>
          </a:p>
          <a:p>
            <a:endParaRPr lang="tr-TR" sz="2800" b="1" dirty="0" smtClean="0"/>
          </a:p>
          <a:p>
            <a:r>
              <a:rPr lang="tr-TR" sz="2800" b="1" dirty="0" smtClean="0"/>
              <a:t>Performans </a:t>
            </a:r>
            <a:r>
              <a:rPr lang="tr-TR" sz="2800" b="1" dirty="0"/>
              <a:t>programının kaynak ihtiyacı</a:t>
            </a:r>
            <a:r>
              <a:rPr lang="tr-TR" sz="2800" b="1" dirty="0" smtClean="0"/>
              <a:t>;</a:t>
            </a:r>
          </a:p>
          <a:p>
            <a:r>
              <a:rPr lang="tr-TR" sz="2800" b="1" dirty="0" smtClean="0"/>
              <a:t> </a:t>
            </a:r>
            <a:endParaRPr lang="tr-TR" sz="2800" dirty="0"/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</a:rPr>
              <a:t>faaliyetlerin </a:t>
            </a:r>
            <a:r>
              <a:rPr lang="tr-TR" sz="2800" b="1" dirty="0">
                <a:solidFill>
                  <a:srgbClr val="FF0000"/>
                </a:solidFill>
              </a:rPr>
              <a:t>maliyeti, </a:t>
            </a:r>
            <a:endParaRPr lang="tr-TR" sz="2800" dirty="0">
              <a:solidFill>
                <a:srgbClr val="FF0000"/>
              </a:solidFill>
            </a:endParaRP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</a:rPr>
              <a:t>genel </a:t>
            </a:r>
            <a:r>
              <a:rPr lang="tr-TR" sz="2800" b="1" dirty="0">
                <a:solidFill>
                  <a:srgbClr val="FF0000"/>
                </a:solidFill>
              </a:rPr>
              <a:t>yönetim giderleri ve </a:t>
            </a:r>
            <a:endParaRPr lang="tr-TR" sz="2800" dirty="0">
              <a:solidFill>
                <a:srgbClr val="FF0000"/>
              </a:solidFill>
            </a:endParaRPr>
          </a:p>
          <a:p>
            <a:pPr marL="914400" lvl="1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</a:rPr>
              <a:t>diğer (???) kaynaklar </a:t>
            </a:r>
            <a:endParaRPr lang="tr-TR" sz="2800" dirty="0">
              <a:solidFill>
                <a:srgbClr val="FF0000"/>
              </a:solidFill>
            </a:endParaRPr>
          </a:p>
          <a:p>
            <a:endParaRPr lang="tr-TR" sz="2800" dirty="0"/>
          </a:p>
          <a:p>
            <a:r>
              <a:rPr lang="tr-TR" sz="2800" b="1" dirty="0"/>
              <a:t>toplamından oluşmaktadır.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767731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FAALİYET </a:t>
            </a:r>
            <a:r>
              <a:rPr lang="tr-TR" sz="2800" b="1" dirty="0" smtClean="0">
                <a:solidFill>
                  <a:srgbClr val="00B050"/>
                </a:solidFill>
              </a:rPr>
              <a:t>MALİYETİ</a:t>
            </a:r>
          </a:p>
          <a:p>
            <a:r>
              <a:rPr lang="tr-TR" sz="2800" b="1" dirty="0" smtClean="0"/>
              <a:t>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Hizmet </a:t>
            </a:r>
            <a:r>
              <a:rPr lang="tr-TR" sz="2800" b="1" dirty="0"/>
              <a:t>binalarının temizlik, güvenlik, </a:t>
            </a:r>
            <a:r>
              <a:rPr lang="tr-TR" sz="2800" b="1" dirty="0" smtClean="0"/>
              <a:t>personel </a:t>
            </a:r>
            <a:r>
              <a:rPr lang="tr-TR" sz="2800" b="1" dirty="0"/>
              <a:t>servis ve yemek hizmetleri ile </a:t>
            </a:r>
            <a:r>
              <a:rPr lang="tr-TR" sz="2800" b="1" dirty="0" smtClean="0"/>
              <a:t>kurum </a:t>
            </a:r>
            <a:r>
              <a:rPr lang="tr-TR" sz="2800" b="1" dirty="0"/>
              <a:t>geneline ilişkin elektrik, su, yakacak </a:t>
            </a:r>
            <a:r>
              <a:rPr lang="tr-TR" sz="2800" b="1" dirty="0" smtClean="0"/>
              <a:t>gibi giderler (Destek Hizmetleri),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Birden </a:t>
            </a:r>
            <a:r>
              <a:rPr lang="tr-TR" sz="2800" b="1" dirty="0"/>
              <a:t>fazla faaliyete hizmet eden </a:t>
            </a:r>
            <a:r>
              <a:rPr lang="tr-TR" sz="2800" b="1" dirty="0" smtClean="0"/>
              <a:t>personelin </a:t>
            </a:r>
            <a:r>
              <a:rPr lang="tr-TR" sz="2800" b="1" dirty="0"/>
              <a:t>maliyeti, </a:t>
            </a:r>
            <a:endParaRPr lang="tr-TR" sz="2800" dirty="0"/>
          </a:p>
          <a:p>
            <a:pPr>
              <a:spcAft>
                <a:spcPts val="1800"/>
              </a:spcAft>
            </a:pPr>
            <a:endParaRPr lang="tr-TR" sz="2800" b="1" dirty="0" smtClean="0"/>
          </a:p>
          <a:p>
            <a:pPr algn="ctr">
              <a:spcAft>
                <a:spcPts val="1800"/>
              </a:spcAft>
            </a:pPr>
            <a:r>
              <a:rPr lang="tr-TR" sz="2800" b="1" dirty="0" smtClean="0">
                <a:solidFill>
                  <a:srgbClr val="FF0000"/>
                </a:solidFill>
              </a:rPr>
              <a:t>Genel Yönetim </a:t>
            </a:r>
            <a:r>
              <a:rPr lang="tr-TR" sz="2800" b="1" dirty="0">
                <a:solidFill>
                  <a:srgbClr val="FF0000"/>
                </a:solidFill>
              </a:rPr>
              <a:t>G</a:t>
            </a:r>
            <a:r>
              <a:rPr lang="tr-TR" sz="2800" b="1" dirty="0" smtClean="0">
                <a:solidFill>
                  <a:srgbClr val="FF0000"/>
                </a:solidFill>
              </a:rPr>
              <a:t>iderleri </a:t>
            </a:r>
          </a:p>
          <a:p>
            <a:pPr>
              <a:spcAft>
                <a:spcPts val="1800"/>
              </a:spcAft>
            </a:pPr>
            <a:endParaRPr lang="tr-TR" sz="2800" b="1" dirty="0" smtClean="0"/>
          </a:p>
          <a:p>
            <a:pPr>
              <a:spcAft>
                <a:spcPts val="1800"/>
              </a:spcAft>
            </a:pPr>
            <a:r>
              <a:rPr lang="tr-TR" sz="2800" b="1" dirty="0" smtClean="0"/>
              <a:t>kapsamında </a:t>
            </a:r>
            <a:r>
              <a:rPr lang="tr-TR" sz="2800" b="1" dirty="0"/>
              <a:t>değerlendirilmelidir.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87770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11291" y="980728"/>
            <a:ext cx="879641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FAALİYET </a:t>
            </a:r>
            <a:r>
              <a:rPr lang="tr-TR" sz="2800" b="1" dirty="0" smtClean="0">
                <a:solidFill>
                  <a:srgbClr val="00B050"/>
                </a:solidFill>
              </a:rPr>
              <a:t>MALİYETİ</a:t>
            </a:r>
          </a:p>
          <a:p>
            <a:r>
              <a:rPr lang="tr-TR" sz="2800" b="1" dirty="0" smtClean="0"/>
              <a:t>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/>
              <a:t>Kaynak miktarının belirlenme süreci, bu </a:t>
            </a:r>
            <a:r>
              <a:rPr lang="tr-TR" sz="2800" b="1" dirty="0" smtClean="0"/>
              <a:t>hedeflere </a:t>
            </a:r>
            <a:r>
              <a:rPr lang="tr-TR" sz="2800" b="1" dirty="0"/>
              <a:t>yönelik olarak yürütülmesi </a:t>
            </a:r>
            <a:r>
              <a:rPr lang="tr-TR" sz="2800" b="1" dirty="0" smtClean="0"/>
              <a:t>gereken </a:t>
            </a:r>
            <a:r>
              <a:rPr lang="tr-TR" sz="2800" b="1" dirty="0"/>
              <a:t>faaliyetlerin ve </a:t>
            </a:r>
            <a:r>
              <a:rPr lang="tr-TR" sz="2800" b="1" dirty="0" smtClean="0"/>
              <a:t>bunların </a:t>
            </a:r>
            <a:r>
              <a:rPr lang="it-IT" sz="2800" b="1" dirty="0" smtClean="0"/>
              <a:t>maliyetlerinin </a:t>
            </a:r>
            <a:r>
              <a:rPr lang="it-IT" sz="2800" b="1" dirty="0"/>
              <a:t>tespit edilmesi ile başlar. </a:t>
            </a:r>
            <a:endParaRPr lang="it-IT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Faaliyet </a:t>
            </a:r>
            <a:r>
              <a:rPr lang="tr-TR" sz="2800" b="1" dirty="0"/>
              <a:t>maliyeti tespit edilirken faaliyet ile </a:t>
            </a:r>
            <a:r>
              <a:rPr lang="tr-TR" sz="2800" b="1" dirty="0" smtClean="0">
                <a:solidFill>
                  <a:srgbClr val="0070C0"/>
                </a:solidFill>
              </a:rPr>
              <a:t>doğrudan </a:t>
            </a:r>
            <a:r>
              <a:rPr lang="tr-TR" sz="2800" b="1" dirty="0">
                <a:solidFill>
                  <a:srgbClr val="0070C0"/>
                </a:solidFill>
              </a:rPr>
              <a:t>ilişkilendirilebilen</a:t>
            </a:r>
            <a:r>
              <a:rPr lang="tr-TR" sz="2800" b="1" dirty="0"/>
              <a:t> maliyetler </a:t>
            </a:r>
            <a:r>
              <a:rPr lang="tr-TR" sz="2800" b="1" dirty="0" smtClean="0"/>
              <a:t>dikkate </a:t>
            </a:r>
            <a:r>
              <a:rPr lang="tr-TR" sz="2800" b="1" dirty="0"/>
              <a:t>alınmalıdır. 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38980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2802" y="2564904"/>
            <a:ext cx="879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PERFORMANS GÖSTERGELERİ 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4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23850" y="765175"/>
            <a:ext cx="8569325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55000"/>
              </a:spcBef>
            </a:pPr>
            <a:r>
              <a:rPr lang="tr-TR" sz="2400" b="1" dirty="0"/>
              <a:t>Stratejik planlama; </a:t>
            </a:r>
          </a:p>
          <a:p>
            <a:pPr marL="342900" indent="-342900" algn="just">
              <a:lnSpc>
                <a:spcPct val="125000"/>
              </a:lnSpc>
              <a:spcBef>
                <a:spcPct val="55000"/>
              </a:spcBef>
              <a:buFont typeface="Arial" pitchFamily="34" charset="0"/>
              <a:buChar char="•"/>
            </a:pPr>
            <a:r>
              <a:rPr lang="tr-TR" sz="2400" b="1" u="sng" dirty="0"/>
              <a:t>Uzun vadeli </a:t>
            </a:r>
            <a:r>
              <a:rPr lang="tr-TR" sz="2400" b="1" dirty="0"/>
              <a:t>ve geleceğe dönük bir bakış açısı taşır. </a:t>
            </a:r>
          </a:p>
          <a:p>
            <a:pPr marL="342900" indent="-342900" algn="just">
              <a:lnSpc>
                <a:spcPct val="125000"/>
              </a:lnSpc>
              <a:spcBef>
                <a:spcPct val="55000"/>
              </a:spcBef>
              <a:buFont typeface="Arial" pitchFamily="34" charset="0"/>
              <a:buChar char="•"/>
            </a:pPr>
            <a:r>
              <a:rPr lang="tr-TR" sz="2400" b="1" dirty="0" smtClean="0"/>
              <a:t>Kuruluşun </a:t>
            </a:r>
            <a:r>
              <a:rPr lang="tr-TR" sz="2400" b="1" u="sng" dirty="0"/>
              <a:t>bulunduğu nokta </a:t>
            </a:r>
            <a:r>
              <a:rPr lang="tr-TR" sz="2400" b="1" dirty="0"/>
              <a:t>ile </a:t>
            </a:r>
            <a:r>
              <a:rPr lang="tr-TR" sz="2400" b="1" u="sng" dirty="0"/>
              <a:t>ulaşmayı arzu ettiği durum </a:t>
            </a:r>
            <a:r>
              <a:rPr lang="tr-TR" sz="2400" b="1" dirty="0"/>
              <a:t>arasındaki yolu tarif eder. </a:t>
            </a:r>
          </a:p>
          <a:p>
            <a:pPr marL="342900" indent="-342900" algn="just">
              <a:lnSpc>
                <a:spcPct val="125000"/>
              </a:lnSpc>
              <a:spcBef>
                <a:spcPct val="55000"/>
              </a:spcBef>
              <a:buFont typeface="Arial" pitchFamily="34" charset="0"/>
              <a:buChar char="•"/>
            </a:pPr>
            <a:r>
              <a:rPr lang="tr-TR" sz="2400" b="1" dirty="0"/>
              <a:t>Kuruluşun </a:t>
            </a:r>
            <a:r>
              <a:rPr lang="tr-TR" sz="2400" b="1" u="sng" dirty="0"/>
              <a:t>amaçlarını</a:t>
            </a:r>
            <a:r>
              <a:rPr lang="tr-TR" sz="2400" b="1" dirty="0"/>
              <a:t>, </a:t>
            </a:r>
            <a:r>
              <a:rPr lang="tr-TR" sz="2400" b="1" u="sng" dirty="0"/>
              <a:t>hedeflerini</a:t>
            </a:r>
            <a:r>
              <a:rPr lang="tr-TR" sz="2400" b="1" dirty="0"/>
              <a:t> ve bunlara ulaşmayı mümkün kılacak </a:t>
            </a:r>
            <a:r>
              <a:rPr lang="tr-TR" sz="2400" b="1" u="sng" dirty="0"/>
              <a:t>yöntemleri </a:t>
            </a:r>
            <a:r>
              <a:rPr lang="tr-TR" sz="2400" b="1" dirty="0"/>
              <a:t>belirlemesini gerektirir. </a:t>
            </a:r>
          </a:p>
          <a:p>
            <a:pPr marL="342900" indent="-342900" algn="just">
              <a:lnSpc>
                <a:spcPct val="125000"/>
              </a:lnSpc>
              <a:spcBef>
                <a:spcPct val="55000"/>
              </a:spcBef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FF0000"/>
                </a:solidFill>
              </a:rPr>
              <a:t>Kuruluş </a:t>
            </a:r>
            <a:r>
              <a:rPr lang="tr-TR" sz="2400" b="1" u="sng" dirty="0">
                <a:solidFill>
                  <a:srgbClr val="FF0000"/>
                </a:solidFill>
              </a:rPr>
              <a:t>bütçesinin</a:t>
            </a:r>
            <a:r>
              <a:rPr lang="tr-TR" sz="2400" b="1" dirty="0">
                <a:solidFill>
                  <a:srgbClr val="FF0000"/>
                </a:solidFill>
              </a:rPr>
              <a:t> stratejik planda ortaya konulan </a:t>
            </a:r>
            <a:r>
              <a:rPr lang="tr-TR" sz="2400" b="1" u="sng" dirty="0">
                <a:solidFill>
                  <a:srgbClr val="FF0000"/>
                </a:solidFill>
              </a:rPr>
              <a:t>amaç ve hedefleri ifade edecek </a:t>
            </a:r>
            <a:r>
              <a:rPr lang="tr-TR" sz="2400" b="1" dirty="0">
                <a:solidFill>
                  <a:srgbClr val="FF0000"/>
                </a:solidFill>
              </a:rPr>
              <a:t>şekilde hazırlanmasına, </a:t>
            </a:r>
            <a:r>
              <a:rPr lang="tr-TR" sz="2400" b="1" u="sng" dirty="0">
                <a:solidFill>
                  <a:srgbClr val="FF0000"/>
                </a:solidFill>
              </a:rPr>
              <a:t>kaynak tahsisinin</a:t>
            </a:r>
            <a:r>
              <a:rPr lang="tr-TR" sz="2400" b="1" dirty="0">
                <a:solidFill>
                  <a:srgbClr val="FF0000"/>
                </a:solidFill>
              </a:rPr>
              <a:t> önceliklere dayandırılmasına ve </a:t>
            </a:r>
            <a:r>
              <a:rPr lang="tr-TR" sz="2400" b="1" u="sng" dirty="0">
                <a:solidFill>
                  <a:srgbClr val="FF0000"/>
                </a:solidFill>
              </a:rPr>
              <a:t>hesap verme </a:t>
            </a:r>
            <a:r>
              <a:rPr lang="tr-TR" sz="2400" b="1" dirty="0">
                <a:solidFill>
                  <a:srgbClr val="FF0000"/>
                </a:solidFill>
              </a:rPr>
              <a:t>sorumluluğuna rehberlik eder.</a:t>
            </a:r>
          </a:p>
        </p:txBody>
      </p:sp>
    </p:spTree>
    <p:extLst>
      <p:ext uri="{BB962C8B-B14F-4D97-AF65-F5344CB8AC3E}">
        <p14:creationId xmlns:p14="http://schemas.microsoft.com/office/powerpoint/2010/main" val="15168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karı Ok Belirtme Çizgisi 1"/>
          <p:cNvSpPr/>
          <p:nvPr/>
        </p:nvSpPr>
        <p:spPr>
          <a:xfrm>
            <a:off x="934101" y="4149080"/>
            <a:ext cx="2232248" cy="108012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GİRDİ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Yukarı Ok Belirtme Çizgisi 3"/>
          <p:cNvSpPr/>
          <p:nvPr/>
        </p:nvSpPr>
        <p:spPr>
          <a:xfrm>
            <a:off x="934101" y="2780928"/>
            <a:ext cx="2232248" cy="108012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ÇIKTI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Sağ Ayraç 6"/>
          <p:cNvSpPr/>
          <p:nvPr/>
        </p:nvSpPr>
        <p:spPr>
          <a:xfrm>
            <a:off x="3310365" y="2060848"/>
            <a:ext cx="432048" cy="1368152"/>
          </a:xfrm>
          <a:prstGeom prst="rightBrac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4030445" y="3851430"/>
            <a:ext cx="1728192" cy="8280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VERİMLİLİK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030445" y="2330878"/>
            <a:ext cx="1728192" cy="8280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ETKİLİLİK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5902653" y="2330878"/>
            <a:ext cx="432048" cy="2348644"/>
          </a:xfrm>
          <a:prstGeom prst="rightBrace">
            <a:avLst/>
          </a:prstGeom>
          <a:noFill/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7-Noktalı Yıldız 10"/>
          <p:cNvSpPr/>
          <p:nvPr/>
        </p:nvSpPr>
        <p:spPr>
          <a:xfrm>
            <a:off x="6552728" y="2749116"/>
            <a:ext cx="1835696" cy="1512168"/>
          </a:xfrm>
          <a:prstGeom prst="star7">
            <a:avLst/>
          </a:prstGeom>
          <a:solidFill>
            <a:srgbClr val="D04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KALİTE</a:t>
            </a:r>
            <a:endParaRPr lang="tr-TR" b="1" dirty="0"/>
          </a:p>
        </p:txBody>
      </p:sp>
      <p:sp>
        <p:nvSpPr>
          <p:cNvPr id="12" name="Sağ Ayraç 11"/>
          <p:cNvSpPr/>
          <p:nvPr/>
        </p:nvSpPr>
        <p:spPr>
          <a:xfrm>
            <a:off x="3320564" y="3581400"/>
            <a:ext cx="432048" cy="1368152"/>
          </a:xfrm>
          <a:prstGeom prst="rightBrace">
            <a:avLst/>
          </a:prstGeom>
          <a:noFill/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115616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PERFORMANS GÖSTERGELERİ (GRUPLANDIRMA)</a:t>
            </a:r>
            <a:endParaRPr lang="tr-TR" sz="2400" b="1" dirty="0"/>
          </a:p>
        </p:txBody>
      </p:sp>
      <p:sp>
        <p:nvSpPr>
          <p:cNvPr id="14" name="Dikdörtgen 13"/>
          <p:cNvSpPr/>
          <p:nvPr/>
        </p:nvSpPr>
        <p:spPr>
          <a:xfrm>
            <a:off x="934101" y="1715743"/>
            <a:ext cx="2232248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SONUÇ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89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Performans </a:t>
            </a:r>
            <a:r>
              <a:rPr lang="tr-TR" sz="2800" b="1" dirty="0" smtClean="0">
                <a:solidFill>
                  <a:srgbClr val="0070C0"/>
                </a:solidFill>
              </a:rPr>
              <a:t>Göstergeleri</a:t>
            </a:r>
            <a:r>
              <a:rPr lang="tr-TR" sz="2800" b="1" dirty="0">
                <a:solidFill>
                  <a:srgbClr val="0070C0"/>
                </a:solidFill>
              </a:rPr>
              <a:t>: </a:t>
            </a:r>
            <a:endParaRPr lang="tr-TR" sz="2800" b="1" dirty="0" smtClean="0">
              <a:solidFill>
                <a:srgbClr val="0070C0"/>
              </a:solidFill>
            </a:endParaRPr>
          </a:p>
          <a:p>
            <a:endParaRPr lang="tr-TR" sz="2000" b="1" i="1" dirty="0"/>
          </a:p>
          <a:p>
            <a:r>
              <a:rPr lang="tr-TR" sz="2000" dirty="0"/>
              <a:t>Performans hedeflerini veya hizmetleri izlemek ve değerlendirmek için kullanılan araçlardır. Sonuca dayalı bir performans ölçütü anlayışı stratejik planın en önemli unsurlarından biridir.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Hedeflerin ölçülebilir olarak ifade edilemediği durumlarda stratejik planda hedefe yönelik performans göstergelerine yer verilmesi gereklidir</a:t>
            </a:r>
            <a:r>
              <a:rPr lang="tr-TR" sz="2000" dirty="0"/>
              <a:t>. </a:t>
            </a:r>
          </a:p>
          <a:p>
            <a:r>
              <a:rPr lang="tr-TR" sz="2000" dirty="0" smtClean="0"/>
              <a:t>Performans göstergeleri, gerçekleşen sonuçların önceden belirlenen hedefe ne ölçüde ulaşıldığının ortaya konulmasında kullanılır</a:t>
            </a:r>
            <a:r>
              <a:rPr lang="tr-TR" sz="2000" dirty="0"/>
              <a:t>.</a:t>
            </a:r>
          </a:p>
          <a:p>
            <a:endParaRPr lang="tr-TR" sz="2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000" dirty="0"/>
              <a:t>“Performansı ölçmek” iyi bir yönetim faaliyeti için gereklidir.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000" dirty="0"/>
              <a:t>Ayrıca hizmetlerin kalitesini artırır.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000" dirty="0"/>
              <a:t>Çalışanların ve yöneticilerin amaç ve hedeflere ulaşmada neyin önemli olduğuna odaklanmalarını ve karşılaştırma olanaklarını artırır.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000" dirty="0"/>
              <a:t>Bütçe incelemesi ve bütçenin sağlıklı bir şekilde işleyebilmesi açısından önemlidir.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tr-TR" sz="2000" dirty="0"/>
              <a:t>Kurumlara  (Birimlere) “kaynaklarının niçin harcandığı “ sorusuna yanıt vermede yardımcı olur. </a:t>
            </a:r>
          </a:p>
        </p:txBody>
      </p:sp>
    </p:spTree>
    <p:extLst>
      <p:ext uri="{BB962C8B-B14F-4D97-AF65-F5344CB8AC3E}">
        <p14:creationId xmlns:p14="http://schemas.microsoft.com/office/powerpoint/2010/main" val="4242325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Kısaca…</a:t>
            </a: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0070C0"/>
                </a:solidFill>
              </a:rPr>
              <a:t>PERFORMANS </a:t>
            </a:r>
            <a:r>
              <a:rPr lang="tr-TR" sz="2800" b="1" dirty="0">
                <a:solidFill>
                  <a:srgbClr val="0070C0"/>
                </a:solidFill>
              </a:rPr>
              <a:t>GÖSTERGELERİ </a:t>
            </a:r>
            <a:endParaRPr lang="tr-TR" sz="2800" dirty="0">
              <a:solidFill>
                <a:srgbClr val="0070C0"/>
              </a:solidFill>
            </a:endParaRPr>
          </a:p>
          <a:p>
            <a:endParaRPr lang="tr-TR" sz="2800" b="1" dirty="0" smtClean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performans </a:t>
            </a:r>
            <a:r>
              <a:rPr lang="tr-TR" sz="2800" b="1" dirty="0"/>
              <a:t>hedeflerine </a:t>
            </a:r>
            <a:r>
              <a:rPr lang="tr-TR" sz="2800" b="1" dirty="0" smtClean="0"/>
              <a:t>ulaşılıp </a:t>
            </a:r>
            <a:r>
              <a:rPr lang="tr-TR" sz="2800" b="1" dirty="0"/>
              <a:t>ulaşılmadığını </a:t>
            </a:r>
            <a:endParaRPr lang="tr-TR" sz="2800" dirty="0"/>
          </a:p>
          <a:p>
            <a:pPr>
              <a:spcAft>
                <a:spcPts val="1800"/>
              </a:spcAft>
            </a:pPr>
            <a:r>
              <a:rPr lang="tr-TR" sz="2800" b="1" dirty="0"/>
              <a:t>ya da, </a:t>
            </a:r>
            <a:endParaRPr lang="tr-TR" sz="2800" b="1" dirty="0" smtClean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ne </a:t>
            </a:r>
            <a:r>
              <a:rPr lang="tr-TR" sz="2800" b="1" dirty="0"/>
              <a:t>kadar ulaşıldığını </a:t>
            </a:r>
            <a:endParaRPr lang="tr-TR" sz="2800" dirty="0"/>
          </a:p>
          <a:p>
            <a:pPr marL="1371600" lvl="2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>
                <a:solidFill>
                  <a:srgbClr val="0070C0"/>
                </a:solidFill>
              </a:rPr>
              <a:t>ölçmek, izlemek ve değerlendirmek </a:t>
            </a:r>
            <a:endParaRPr lang="tr-TR" sz="2800" dirty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tr-TR" sz="2800" b="1" dirty="0" smtClean="0"/>
              <a:t>için </a:t>
            </a:r>
            <a:r>
              <a:rPr lang="tr-TR" sz="2800" b="1" dirty="0"/>
              <a:t>kullanılan ve </a:t>
            </a:r>
            <a:r>
              <a:rPr lang="tr-TR" sz="2800" b="1" dirty="0" smtClean="0"/>
              <a:t>sayısal </a:t>
            </a:r>
            <a:r>
              <a:rPr lang="tr-TR" sz="2800" b="1" dirty="0"/>
              <a:t>olarak ifade edilebilen </a:t>
            </a:r>
            <a:endParaRPr lang="tr-TR" sz="2800" dirty="0"/>
          </a:p>
          <a:p>
            <a:pPr>
              <a:spcAft>
                <a:spcPts val="1800"/>
              </a:spcAft>
            </a:pPr>
            <a:r>
              <a:rPr lang="tr-TR" sz="2800" b="1" dirty="0"/>
              <a:t>araçlardır.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70153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116632"/>
            <a:ext cx="879641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PERFORMANS GÖSTERGELERİNİN </a:t>
            </a:r>
            <a:r>
              <a:rPr lang="tr-TR" sz="2400" b="1" dirty="0" smtClean="0">
                <a:solidFill>
                  <a:srgbClr val="0070C0"/>
                </a:solidFill>
              </a:rPr>
              <a:t>ÖZELLİKLERİ</a:t>
            </a:r>
          </a:p>
          <a:p>
            <a:r>
              <a:rPr lang="tr-TR" sz="2400" b="1" dirty="0" smtClean="0"/>
              <a:t> </a:t>
            </a:r>
            <a:endParaRPr lang="tr-TR" sz="2400" dirty="0"/>
          </a:p>
          <a:p>
            <a:pPr marL="355600" indent="-3556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300" dirty="0"/>
              <a:t>Performans hedeflerine ulaşılıp ulaşılmadığını </a:t>
            </a:r>
            <a:r>
              <a:rPr lang="tr-TR" sz="2300" dirty="0" smtClean="0"/>
              <a:t>ölçebilmelidir</a:t>
            </a:r>
            <a:r>
              <a:rPr lang="tr-TR" sz="2300" dirty="0"/>
              <a:t>,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Performans hedefleri ile ilgili olmalıdır,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Temel nitelikte ve az sayıda olmalıdır,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Ölçülebilir, ulaşılabilir, güvenilir  veri sunacak nitelikte olmalıdır,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Hem geçmiş dönemlerin hem de diğer idarelerin benzer göstergeleriyle karşılaştırılabilir olmalıdır,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Verilerinin elde edilme ve değerlendirme maliyetleri makul ve kabul edilebilir bir seviyede olmalıdır.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300" dirty="0"/>
              <a:t>Yönetim düzeyinde yürütülen ve birim performans hedefleriyle ilişkilendirilemeyen hizmetlere ilişkin performans göstergeleri belirlenebilir.</a:t>
            </a:r>
          </a:p>
        </p:txBody>
      </p:sp>
    </p:spTree>
    <p:extLst>
      <p:ext uri="{BB962C8B-B14F-4D97-AF65-F5344CB8AC3E}">
        <p14:creationId xmlns:p14="http://schemas.microsoft.com/office/powerpoint/2010/main" val="13034873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PERFORMANS GÖSTERGELERİNİN ÇEŞİTLERİ </a:t>
            </a:r>
            <a:endParaRPr lang="tr-TR" sz="2800" b="1" dirty="0" smtClean="0">
              <a:solidFill>
                <a:srgbClr val="0070C0"/>
              </a:solidFill>
            </a:endParaRPr>
          </a:p>
          <a:p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Girdi </a:t>
            </a:r>
            <a:r>
              <a:rPr lang="tr-TR" sz="2800" b="1" dirty="0"/>
              <a:t>Göstergeleri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Çıktı </a:t>
            </a:r>
            <a:r>
              <a:rPr lang="tr-TR" sz="2800" b="1" dirty="0"/>
              <a:t>Göstergeleri </a:t>
            </a:r>
            <a:endParaRPr lang="tr-TR" sz="2800" dirty="0"/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tr-TR" sz="2800" b="1" dirty="0" smtClean="0"/>
              <a:t>Verimlilik </a:t>
            </a:r>
            <a:r>
              <a:rPr lang="tr-TR" sz="2800" b="1" dirty="0"/>
              <a:t>Göstergeleri </a:t>
            </a:r>
            <a:endParaRPr lang="tr-TR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Diğer Göstergeler</a:t>
            </a:r>
          </a:p>
          <a:p>
            <a:pPr>
              <a:spcAft>
                <a:spcPts val="1800"/>
              </a:spcAft>
            </a:pPr>
            <a:r>
              <a:rPr lang="tr-TR" sz="2800" b="1" dirty="0" smtClean="0"/>
              <a:t>     (Sonuç</a:t>
            </a:r>
            <a:r>
              <a:rPr lang="tr-TR" sz="2800" b="1" dirty="0"/>
              <a:t>, </a:t>
            </a:r>
            <a:r>
              <a:rPr lang="tr-TR" sz="2800" b="1" dirty="0" smtClean="0"/>
              <a:t>Etkinlik, Etkililik </a:t>
            </a:r>
            <a:r>
              <a:rPr lang="tr-TR" sz="2800" b="1" dirty="0"/>
              <a:t>ve Kalite Göstergeleri)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707352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GİRDİ </a:t>
            </a:r>
            <a:r>
              <a:rPr lang="tr-TR" sz="2800" b="1" dirty="0" smtClean="0">
                <a:solidFill>
                  <a:srgbClr val="0070C0"/>
                </a:solidFill>
              </a:rPr>
              <a:t>GÖSTERGELERİ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  <a:p>
            <a:r>
              <a:rPr lang="tr-TR" sz="2800" b="1" dirty="0" smtClean="0"/>
              <a:t>Belirli </a:t>
            </a:r>
            <a:r>
              <a:rPr lang="tr-TR" sz="2800" b="1" dirty="0"/>
              <a:t>bir malı veya hizmeti üretmek için </a:t>
            </a:r>
            <a:r>
              <a:rPr lang="tr-TR" sz="2800" b="1" dirty="0" smtClean="0">
                <a:solidFill>
                  <a:srgbClr val="FF0000"/>
                </a:solidFill>
              </a:rPr>
              <a:t>gerekli </a:t>
            </a:r>
            <a:r>
              <a:rPr lang="tr-TR" sz="2800" b="1" dirty="0">
                <a:solidFill>
                  <a:srgbClr val="FF0000"/>
                </a:solidFill>
              </a:rPr>
              <a:t>olan kaynaklara ilişkin bilgileri</a:t>
            </a:r>
            <a:r>
              <a:rPr lang="tr-TR" sz="2800" b="1" dirty="0"/>
              <a:t> gösterir ve karar vericilerin </a:t>
            </a:r>
            <a:r>
              <a:rPr lang="tr-TR" sz="2800" b="1" dirty="0" smtClean="0"/>
              <a:t>girdilere </a:t>
            </a:r>
            <a:r>
              <a:rPr lang="tr-TR" sz="2800" b="1" dirty="0"/>
              <a:t>ilişkin olarak </a:t>
            </a:r>
            <a:r>
              <a:rPr lang="tr-TR" sz="2800" b="1" dirty="0" smtClean="0"/>
              <a:t>değerlendirme yapmalarında </a:t>
            </a:r>
            <a:r>
              <a:rPr lang="tr-TR" sz="2800" b="1" dirty="0"/>
              <a:t>kullanılır.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0070C0"/>
                </a:solidFill>
              </a:rPr>
              <a:t>Örnek</a:t>
            </a:r>
            <a:r>
              <a:rPr lang="tr-TR" sz="2800" b="1" dirty="0">
                <a:solidFill>
                  <a:srgbClr val="0070C0"/>
                </a:solidFill>
              </a:rPr>
              <a:t>; </a:t>
            </a:r>
            <a:endParaRPr lang="tr-TR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Kullanılan </a:t>
            </a:r>
            <a:r>
              <a:rPr lang="tr-TR" sz="2800" b="1" dirty="0"/>
              <a:t>araç/gereç </a:t>
            </a:r>
            <a:endParaRPr lang="tr-TR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Çalışan başına düşen üye sayısı </a:t>
            </a:r>
            <a:endParaRPr lang="tr-TR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Alınan </a:t>
            </a:r>
            <a:r>
              <a:rPr lang="tr-TR" sz="2800" b="1" dirty="0"/>
              <a:t>danışmanlık hizmeti süresi </a:t>
            </a:r>
            <a:endParaRPr lang="tr-TR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Proje başına hazırlık süresi</a:t>
            </a:r>
            <a:endParaRPr lang="tr-TR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Proje başına tahsis </a:t>
            </a:r>
            <a:r>
              <a:rPr lang="tr-TR" sz="2800" b="1" dirty="0"/>
              <a:t>edilen </a:t>
            </a:r>
            <a:r>
              <a:rPr lang="tr-TR" sz="2800" b="1" dirty="0" smtClean="0"/>
              <a:t>çalışan sayısı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18193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 smtClean="0">
              <a:solidFill>
                <a:srgbClr val="0070C0"/>
              </a:solidFill>
            </a:endParaRPr>
          </a:p>
          <a:p>
            <a:r>
              <a:rPr lang="tr-TR" sz="2800" dirty="0" smtClean="0">
                <a:solidFill>
                  <a:srgbClr val="0070C0"/>
                </a:solidFill>
              </a:rPr>
              <a:t>Girdiler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/>
              <a:t>işgücü, materyaller, ekipman, hedef kitle gibi faktörlerdir.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u="sng" dirty="0" smtClean="0"/>
              <a:t>Girdi Göstergeleri Örnekleri</a:t>
            </a:r>
          </a:p>
          <a:p>
            <a:endParaRPr lang="tr-TR" sz="2800" u="sng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dirty="0" smtClean="0"/>
              <a:t>Verilecek eğitim sayısı veya toplam maliyeti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dirty="0" smtClean="0"/>
              <a:t>Verilecek danışmanlık hizmeti için gereken uzman sayısı (veya firma sayısı)</a:t>
            </a:r>
            <a:endParaRPr lang="tr-TR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tr-TR" sz="2800" dirty="0" smtClean="0"/>
              <a:t>Tam otomasyona geçiş için gerekli bilgisayar sayısı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60145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</a:rPr>
              <a:t>ÇIKTI GÖSTERGELERİ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endParaRPr lang="tr-TR" sz="2400" dirty="0"/>
          </a:p>
          <a:p>
            <a:r>
              <a:rPr lang="tr-TR" sz="2400" b="1" dirty="0"/>
              <a:t>Bir faaliyetin sonucunda elde edilen mal ve hizmetlere ilişkin </a:t>
            </a:r>
            <a:r>
              <a:rPr lang="tr-TR" sz="2400" b="1" dirty="0" smtClean="0"/>
              <a:t>göstergelerdir</a:t>
            </a:r>
            <a:r>
              <a:rPr lang="tr-TR" sz="2400" b="1" dirty="0"/>
              <a:t>. </a:t>
            </a:r>
            <a:endParaRPr lang="tr-TR" sz="2400" b="1" dirty="0" smtClean="0"/>
          </a:p>
          <a:p>
            <a:endParaRPr lang="tr-TR" sz="2400" b="1" dirty="0"/>
          </a:p>
          <a:p>
            <a:r>
              <a:rPr lang="tr-TR" sz="2400" b="1" dirty="0" smtClean="0"/>
              <a:t>Bazen </a:t>
            </a:r>
            <a:r>
              <a:rPr lang="tr-TR" sz="2400" b="1" dirty="0"/>
              <a:t>işin niteliğine göre bir faaliyet için çıktı </a:t>
            </a:r>
            <a:r>
              <a:rPr lang="tr-TR" sz="2400" b="1" dirty="0" smtClean="0"/>
              <a:t>göstergesi </a:t>
            </a:r>
            <a:r>
              <a:rPr lang="tr-TR" sz="2400" b="1" dirty="0"/>
              <a:t>olan hizmet başka bir faaliyet için girdi olabilir. </a:t>
            </a:r>
            <a:endParaRPr lang="tr-TR" sz="2400" dirty="0"/>
          </a:p>
          <a:p>
            <a:endParaRPr lang="tr-TR" sz="2400" b="1" dirty="0" smtClean="0"/>
          </a:p>
          <a:p>
            <a:r>
              <a:rPr lang="tr-TR" sz="2400" b="1" dirty="0" smtClean="0">
                <a:solidFill>
                  <a:srgbClr val="0070C0"/>
                </a:solidFill>
              </a:rPr>
              <a:t>Örnek</a:t>
            </a:r>
            <a:r>
              <a:rPr lang="tr-TR" sz="2400" b="1" dirty="0">
                <a:solidFill>
                  <a:srgbClr val="0070C0"/>
                </a:solidFill>
              </a:rPr>
              <a:t>; </a:t>
            </a:r>
            <a:endParaRPr lang="tr-TR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/>
              <a:t>P</a:t>
            </a:r>
            <a:r>
              <a:rPr lang="tr-TR" sz="2400" b="1" dirty="0" smtClean="0"/>
              <a:t>roje </a:t>
            </a:r>
            <a:r>
              <a:rPr lang="tr-TR" sz="2400" b="1" dirty="0"/>
              <a:t>sayısı </a:t>
            </a:r>
            <a:endParaRPr lang="tr-TR" sz="24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 smtClean="0"/>
              <a:t>Kayıt olan üye sayısı</a:t>
            </a:r>
            <a:endParaRPr lang="tr-TR" sz="24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 smtClean="0"/>
              <a:t>Eğitim sayısı </a:t>
            </a:r>
            <a:endParaRPr lang="tr-TR" sz="24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 smtClean="0"/>
              <a:t>Eğitim süresi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 smtClean="0"/>
              <a:t>Danışmanlık sayısı  - süresi</a:t>
            </a:r>
            <a:endParaRPr lang="tr-TR" sz="24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400" b="1" dirty="0" smtClean="0"/>
              <a:t>Basın toplantısı sayısı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85740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Çıktılar</a:t>
            </a:r>
            <a:r>
              <a:rPr lang="tr-TR" sz="2800" b="1" dirty="0" smtClean="0">
                <a:solidFill>
                  <a:srgbClr val="0070C0"/>
                </a:solidFill>
              </a:rPr>
              <a:t>,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smtClean="0"/>
              <a:t>Üretilen ürün ve hizmetlerin miktarıdır</a:t>
            </a:r>
            <a:r>
              <a:rPr lang="tr-TR" sz="2800" dirty="0"/>
              <a:t>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Çıktı </a:t>
            </a:r>
            <a:r>
              <a:rPr lang="tr-TR" sz="2800" dirty="0" smtClean="0"/>
              <a:t>göstergeleri</a:t>
            </a:r>
            <a:r>
              <a:rPr lang="tr-TR" sz="2800" dirty="0"/>
              <a:t>, </a:t>
            </a:r>
            <a:r>
              <a:rPr lang="tr-TR" sz="2800" dirty="0" smtClean="0"/>
              <a:t>üretilen mal ve hizmetlerin </a:t>
            </a:r>
            <a:r>
              <a:rPr lang="tr-TR" sz="2800" dirty="0" smtClean="0">
                <a:solidFill>
                  <a:srgbClr val="FF0000"/>
                </a:solidFill>
              </a:rPr>
              <a:t>niceliği</a:t>
            </a:r>
            <a:r>
              <a:rPr lang="tr-TR" sz="2800" dirty="0" smtClean="0"/>
              <a:t> konusunda bilgi vermesine rağmen</a:t>
            </a:r>
            <a:r>
              <a:rPr lang="tr-TR" sz="2800" dirty="0"/>
              <a:t>, </a:t>
            </a:r>
            <a:r>
              <a:rPr lang="tr-TR" sz="2800" dirty="0" smtClean="0"/>
              <a:t>sonuçlara ulaşılıp ulaşılmadığı veya üretilen mal veya hizmetin kalitesi ve üretim sürecinin </a:t>
            </a:r>
            <a:r>
              <a:rPr lang="tr-TR" sz="2800" dirty="0" smtClean="0">
                <a:solidFill>
                  <a:srgbClr val="FF0000"/>
                </a:solidFill>
              </a:rPr>
              <a:t>etkinliği konusunda tek başına açıklayıcı değildir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Eğitim verilen üye sayısı</a:t>
            </a:r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Danışmanlık hizmeti verilen üye sayısı</a:t>
            </a:r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Kapasite Raporu Sayısı</a:t>
            </a:r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Fuara Götürülen üye sayısı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…….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999527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VERİMLİLİK GÖSTERGELERİ </a:t>
            </a:r>
            <a:endParaRPr lang="tr-TR" sz="2800" b="1" dirty="0" smtClean="0">
              <a:solidFill>
                <a:srgbClr val="0070C0"/>
              </a:solidFill>
            </a:endParaRPr>
          </a:p>
          <a:p>
            <a:endParaRPr lang="tr-TR" sz="2800" b="1" dirty="0" smtClean="0"/>
          </a:p>
          <a:p>
            <a:r>
              <a:rPr lang="tr-TR" sz="2800" b="1" dirty="0" smtClean="0"/>
              <a:t>Girdiler </a:t>
            </a:r>
            <a:r>
              <a:rPr lang="tr-TR" sz="2800" b="1" dirty="0"/>
              <a:t>ile çıktılar arasındaki ilişkileri ifade eden göstergelerdir. </a:t>
            </a:r>
            <a:endParaRPr lang="tr-TR" sz="2800" b="1" dirty="0" smtClean="0"/>
          </a:p>
          <a:p>
            <a:endParaRPr lang="tr-TR" sz="2800" b="1" dirty="0"/>
          </a:p>
          <a:p>
            <a:r>
              <a:rPr lang="tr-TR" sz="2800" b="1" dirty="0" smtClean="0"/>
              <a:t>Ne </a:t>
            </a:r>
            <a:r>
              <a:rPr lang="tr-TR" sz="2800" b="1" dirty="0"/>
              <a:t>kadar girdi kullanılarak ne kadar çıktı elde edildiği sorusuna </a:t>
            </a:r>
            <a:r>
              <a:rPr lang="tr-TR" sz="2800" b="1" dirty="0" smtClean="0"/>
              <a:t>cevap </a:t>
            </a:r>
            <a:r>
              <a:rPr lang="tr-TR" sz="2800" b="1" dirty="0"/>
              <a:t>arar. </a:t>
            </a:r>
            <a:endParaRPr lang="tr-TR" sz="2800" dirty="0"/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0070C0"/>
                </a:solidFill>
              </a:rPr>
              <a:t>Örnek</a:t>
            </a:r>
            <a:r>
              <a:rPr lang="tr-TR" sz="2800" b="1" dirty="0">
                <a:solidFill>
                  <a:srgbClr val="0070C0"/>
                </a:solidFill>
              </a:rPr>
              <a:t>; </a:t>
            </a:r>
            <a:endParaRPr lang="tr-TR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Çalışan başına hizmet verilen üye sayısı</a:t>
            </a:r>
            <a:endParaRPr lang="tr-TR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tr-TR" sz="2800" b="1" dirty="0" smtClean="0"/>
              <a:t>Çalışan başına proje </a:t>
            </a:r>
            <a:r>
              <a:rPr lang="tr-TR" sz="2800" b="1" dirty="0"/>
              <a:t>sayısı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3123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627313" y="260350"/>
            <a:ext cx="352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/>
              <a:t>STRATEJİK PLAN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3850" y="981075"/>
            <a:ext cx="856932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4638" indent="-274638">
              <a:spcBef>
                <a:spcPct val="50000"/>
              </a:spcBef>
            </a:pPr>
            <a:r>
              <a:rPr lang="tr-TR" sz="2800" b="1" dirty="0"/>
              <a:t>KURUMLARIN;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/>
              <a:t>ORTA VE UZUN VADELİ AMAÇLARINI, 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/>
              <a:t>TEMEL İLKE VE POLİTİKALARINI, 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/>
              <a:t>HEDEF VE ÖNCELİKLERİNİ, 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>
                <a:solidFill>
                  <a:srgbClr val="FF0000"/>
                </a:solidFill>
              </a:rPr>
              <a:t>PERFORMANS ÖLÇÜTLERİNİ, 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/>
              <a:t>BUNLARA ULAŞMAK İÇİN İZLENECEK YÖNTEMLER İLE </a:t>
            </a:r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tr-TR" sz="2800" b="1" dirty="0"/>
              <a:t>KAYNAK DAĞILIMLARINI </a:t>
            </a:r>
          </a:p>
          <a:p>
            <a:pPr marL="274638" indent="-274638">
              <a:spcBef>
                <a:spcPct val="50000"/>
              </a:spcBef>
            </a:pPr>
            <a:r>
              <a:rPr lang="tr-TR" sz="2800" b="1" dirty="0"/>
              <a:t>İÇEREN PLANDIR</a:t>
            </a:r>
          </a:p>
        </p:txBody>
      </p:sp>
    </p:spTree>
    <p:extLst>
      <p:ext uri="{BB962C8B-B14F-4D97-AF65-F5344CB8AC3E}">
        <p14:creationId xmlns:p14="http://schemas.microsoft.com/office/powerpoint/2010/main" val="34056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 smtClean="0"/>
          </a:p>
          <a:p>
            <a:r>
              <a:rPr lang="tr-TR" sz="2800" b="1" dirty="0" smtClean="0">
                <a:solidFill>
                  <a:srgbClr val="0070C0"/>
                </a:solidFill>
              </a:rPr>
              <a:t>Etkinlik Göstergeleri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r>
              <a:rPr lang="tr-TR" sz="2800" dirty="0">
                <a:solidFill>
                  <a:srgbClr val="0070C0"/>
                </a:solidFill>
              </a:rPr>
              <a:t> </a:t>
            </a:r>
            <a:r>
              <a:rPr lang="tr-TR" sz="2800" dirty="0"/>
              <a:t>Birim çıktı başına girdi veya maliyettir. Girdiler ile çıktılar arasındaki ilişkiyi gösterir.</a:t>
            </a:r>
          </a:p>
          <a:p>
            <a:endParaRPr lang="tr-TR" sz="2800" dirty="0" smtClean="0"/>
          </a:p>
          <a:p>
            <a:r>
              <a:rPr lang="tr-TR" sz="2800" dirty="0" smtClean="0"/>
              <a:t>Çeşitli </a:t>
            </a:r>
            <a:r>
              <a:rPr lang="tr-TR" sz="2800" dirty="0"/>
              <a:t>oranlarla ifade edilirler. Çıktı/ girdi, zaman/ çıktı, maliyet/ girdi, maliyet / getiri gibi</a:t>
            </a:r>
            <a:r>
              <a:rPr lang="tr-TR" sz="2800" dirty="0" smtClean="0"/>
              <a:t>.</a:t>
            </a:r>
          </a:p>
          <a:p>
            <a:endParaRPr lang="tr-T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Kara geçen üye başına düşen eğitim zamanı (zaman/çıktı)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Kabul edilen proje başına harcanan zaman</a:t>
            </a:r>
            <a:endParaRPr lang="tr-T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Fuar ziyareti başına maliyet (maliyet/çıktı)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175447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 smtClean="0"/>
          </a:p>
          <a:p>
            <a:r>
              <a:rPr lang="tr-TR" sz="2800" b="1" dirty="0">
                <a:solidFill>
                  <a:srgbClr val="0070C0"/>
                </a:solidFill>
              </a:rPr>
              <a:t>Getiri </a:t>
            </a:r>
            <a:r>
              <a:rPr lang="tr-TR" sz="2800" b="1" dirty="0" smtClean="0">
                <a:solidFill>
                  <a:srgbClr val="0070C0"/>
                </a:solidFill>
              </a:rPr>
              <a:t>Göstergeleri: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/>
              <a:t>Elde edilen fiili </a:t>
            </a:r>
            <a:r>
              <a:rPr lang="tr-TR" sz="2800" dirty="0" smtClean="0"/>
              <a:t>sonuçların yararını </a:t>
            </a:r>
            <a:r>
              <a:rPr lang="tr-TR" sz="2800" dirty="0"/>
              <a:t>ya da etkisini ölçer.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Politika </a:t>
            </a:r>
            <a:r>
              <a:rPr lang="tr-TR" sz="2800" dirty="0"/>
              <a:t>yapıcılarını ilgilendirirler; ancak yeterli bilgi vermeyebilirler.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Çünkü </a:t>
            </a:r>
            <a:r>
              <a:rPr lang="tr-TR" sz="2800" dirty="0"/>
              <a:t>ölçüme elverişli olmayabilirler. </a:t>
            </a:r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10222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 smtClean="0">
                <a:solidFill>
                  <a:srgbClr val="0070C0"/>
                </a:solidFill>
              </a:rPr>
              <a:t>Sonuç Göstergeleri: </a:t>
            </a:r>
            <a:r>
              <a:rPr lang="tr-TR" sz="2400" dirty="0" smtClean="0"/>
              <a:t>Elde edilen çıktıların</a:t>
            </a:r>
            <a:r>
              <a:rPr lang="tr-TR" sz="2400" dirty="0"/>
              <a:t>, </a:t>
            </a:r>
            <a:r>
              <a:rPr lang="tr-TR" sz="2400" dirty="0" smtClean="0"/>
              <a:t>amaç ve hedeflerin gerçekleştirilmesinde nasıl ve ne ölçüde başarılı olduklarını gösterirler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Hedeflenen sonuçlara ulaşmadaki başarı seviyesi </a:t>
            </a:r>
            <a:r>
              <a:rPr lang="tr-TR" sz="2400" b="1" u="sng" dirty="0" smtClean="0">
                <a:solidFill>
                  <a:srgbClr val="0070C0"/>
                </a:solidFill>
              </a:rPr>
              <a:t>etkililik</a:t>
            </a:r>
            <a:r>
              <a:rPr lang="tr-TR" sz="2400" dirty="0" smtClean="0"/>
              <a:t> ile ifade edilmektedir</a:t>
            </a:r>
            <a:r>
              <a:rPr lang="tr-TR" sz="2400" dirty="0"/>
              <a:t>. </a:t>
            </a:r>
            <a:endParaRPr lang="tr-TR" sz="2400" dirty="0" smtClean="0"/>
          </a:p>
          <a:p>
            <a:endParaRPr lang="tr-TR" sz="2400" i="1" dirty="0"/>
          </a:p>
          <a:p>
            <a:r>
              <a:rPr lang="tr-TR" sz="2400" i="1" dirty="0" smtClean="0"/>
              <a:t>Sonuç göstergeleri amaç ve hedeflere ulaşılıp ulaşılmadığını ortaya koymaları bakımından en önemli performans göstergeleridir.</a:t>
            </a:r>
          </a:p>
          <a:p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Eğitim alan üyelerde bilinç artışı oranı (aldığı eğitim ile zaman tasarrufu sağlama, hata yapma oranında azalma vs</a:t>
            </a:r>
            <a:r>
              <a:rPr lang="tr-TR" sz="2400" dirty="0"/>
              <a:t>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Fuara giden üyelerin iş bağlama oranı,</a:t>
            </a:r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Danışmanlık hizmeti alan üyelerin rekabet kapasitelerindeki artış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85169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8864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>
                <a:solidFill>
                  <a:srgbClr val="0070C0"/>
                </a:solidFill>
              </a:rPr>
              <a:t>Kalite </a:t>
            </a:r>
            <a:r>
              <a:rPr lang="tr-TR" sz="2400" b="1" dirty="0" smtClean="0">
                <a:solidFill>
                  <a:srgbClr val="0070C0"/>
                </a:solidFill>
              </a:rPr>
              <a:t>Göstergeleri: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/>
              <a:t>Paydaş </a:t>
            </a:r>
            <a:r>
              <a:rPr lang="tr-TR" sz="2400" dirty="0"/>
              <a:t>beklentilerinin karşılanıp karşılanamadığını </a:t>
            </a:r>
            <a:r>
              <a:rPr lang="tr-TR" sz="2400" dirty="0" smtClean="0"/>
              <a:t>gösterir. </a:t>
            </a:r>
            <a:r>
              <a:rPr lang="tr-TR" sz="2400" dirty="0"/>
              <a:t>Kalite </a:t>
            </a:r>
            <a:r>
              <a:rPr lang="tr-TR" sz="2400" dirty="0" smtClean="0"/>
              <a:t>göstergeleri </a:t>
            </a:r>
            <a:r>
              <a:rPr lang="tr-TR" sz="2400" dirty="0"/>
              <a:t>arasında güvenilir olma, doğruluk, saygı, davranış biçimi, duyarlılık ve </a:t>
            </a:r>
            <a:r>
              <a:rPr lang="tr-TR" sz="2400" dirty="0" smtClean="0"/>
              <a:t>bütünlük, yeterlilik</a:t>
            </a:r>
            <a:r>
              <a:rPr lang="tr-TR" sz="2400" dirty="0"/>
              <a:t>, ihtiyaçları karşılayabilme gibi ürün ya da hizmet ile ilgili ölçütler yer alır.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Kalite</a:t>
            </a:r>
            <a:r>
              <a:rPr lang="tr-TR" sz="2400" dirty="0"/>
              <a:t>, (Paydaş şikâyetleri, düzeltme hataları gibi) eksiklikleri de </a:t>
            </a:r>
            <a:r>
              <a:rPr lang="tr-TR" sz="2400" dirty="0" smtClean="0"/>
              <a:t>ölçülebilir</a:t>
            </a:r>
          </a:p>
          <a:p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Eğitim hizmetlerinden memnun olanların oranı</a:t>
            </a:r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Kapasite raporlarının sisteme girişinde hata veya düzeltme oranları</a:t>
            </a:r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Veri tabanına yüklenen verilerden hatasız olanların yüzdesi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86708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Stratejik Amaç:</a:t>
            </a:r>
          </a:p>
          <a:p>
            <a:r>
              <a:rPr lang="tr-TR" b="1" dirty="0" smtClean="0"/>
              <a:t>Üyelerimizin Kurumsallaşmasına katkı </a:t>
            </a:r>
            <a:r>
              <a:rPr lang="tr-TR" b="1" dirty="0"/>
              <a:t>sağlamak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Stratejik </a:t>
            </a:r>
            <a:r>
              <a:rPr lang="tr-TR" b="1" dirty="0">
                <a:solidFill>
                  <a:srgbClr val="FF0000"/>
                </a:solidFill>
              </a:rPr>
              <a:t>Hedef:</a:t>
            </a:r>
          </a:p>
          <a:p>
            <a:r>
              <a:rPr lang="tr-TR" b="1" dirty="0" smtClean="0"/>
              <a:t>Danışmanlık hizmetinin </a:t>
            </a:r>
            <a:r>
              <a:rPr lang="tr-TR" b="1" dirty="0"/>
              <a:t>kalitesini artırmak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Hedefi:</a:t>
            </a:r>
          </a:p>
          <a:p>
            <a:r>
              <a:rPr lang="tr-TR" b="1" dirty="0" smtClean="0"/>
              <a:t>Bölgemizdeki KOBİ danışmanlığı yapan şirketlere derecelendirme uygulanacaktır.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Göstergeleri:</a:t>
            </a:r>
          </a:p>
          <a:p>
            <a:r>
              <a:rPr lang="tr-TR" b="1" dirty="0" smtClean="0"/>
              <a:t>Derecelendirilmiş şirketlerin toplam KOBİ danışmanı şirketlerine oranı</a:t>
            </a:r>
          </a:p>
          <a:p>
            <a:r>
              <a:rPr lang="tr-TR" b="1" dirty="0" smtClean="0"/>
              <a:t>Sektör başına düşen danışmanlık şirketi sayısı, derecelendirilmiş KOBİ danışmanı şirketi başına düşen KOBİ sayısı, KOBİ danışmanlığı şirketlerinden memnuniyet oranı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419872" y="18864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5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Stratejik Amaç: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Mesleki eğitimin iyileştirilmesi çalışmalarına katkı sağlamak ve bu konuda ilgili aktörlerle işbirliğini geliştirmek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Stratejik </a:t>
            </a:r>
            <a:r>
              <a:rPr lang="tr-TR" b="1" dirty="0">
                <a:solidFill>
                  <a:srgbClr val="FF0000"/>
                </a:solidFill>
              </a:rPr>
              <a:t>Hedef: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Mesleki eğitim </a:t>
            </a:r>
            <a:r>
              <a:rPr lang="tr-TR" b="1" dirty="0"/>
              <a:t>aktörleri </a:t>
            </a:r>
            <a:r>
              <a:rPr lang="tr-TR" b="1" dirty="0" smtClean="0"/>
              <a:t>(Kamu-özel-sivil toplum) arasında işbirliğinin </a:t>
            </a:r>
            <a:r>
              <a:rPr lang="tr-TR" b="1" dirty="0"/>
              <a:t>artırılması.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Hedefi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b="1" dirty="0" smtClean="0"/>
              <a:t>Mesleki </a:t>
            </a:r>
            <a:r>
              <a:rPr lang="tr-TR" b="1" dirty="0"/>
              <a:t>eğitim aktörleri (Kamu-özel-sivil toplum) </a:t>
            </a:r>
            <a:r>
              <a:rPr lang="tr-TR" b="1" dirty="0" smtClean="0"/>
              <a:t>arasında işbirliğinin </a:t>
            </a:r>
            <a:r>
              <a:rPr lang="tr-TR" b="1" dirty="0"/>
              <a:t>artırılması.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Göstergeleri:</a:t>
            </a:r>
          </a:p>
          <a:p>
            <a:r>
              <a:rPr lang="tr-TR" b="1" dirty="0"/>
              <a:t>Toplantı, sempozyum sayısı</a:t>
            </a:r>
          </a:p>
          <a:p>
            <a:r>
              <a:rPr lang="tr-TR" b="1" dirty="0"/>
              <a:t>Rapor sayısı</a:t>
            </a:r>
            <a:endParaRPr lang="tr-TR" b="1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3419872" y="18864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23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836712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Stratejik Amaç: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Odanın Kurumsal Kapasitesini artırmak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Stratejik </a:t>
            </a:r>
            <a:r>
              <a:rPr lang="tr-TR" b="1" dirty="0">
                <a:solidFill>
                  <a:srgbClr val="FF0000"/>
                </a:solidFill>
              </a:rPr>
              <a:t>Hedef: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İnsan Kaynakları Politikasının geliştirilmesi (İnsan Kaynakları Yönetim Sisteminin Kurulması)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Hedefi1: </a:t>
            </a:r>
          </a:p>
          <a:p>
            <a:r>
              <a:rPr lang="tr-TR" b="1" dirty="0" smtClean="0"/>
              <a:t>İşe alım sürecinin oluşturulması, </a:t>
            </a:r>
          </a:p>
          <a:p>
            <a:r>
              <a:rPr lang="tr-TR" b="1" dirty="0">
                <a:solidFill>
                  <a:srgbClr val="FF0000"/>
                </a:solidFill>
              </a:rPr>
              <a:t>Performans </a:t>
            </a:r>
            <a:r>
              <a:rPr lang="tr-TR" b="1" dirty="0" smtClean="0">
                <a:solidFill>
                  <a:srgbClr val="FF0000"/>
                </a:solidFill>
              </a:rPr>
              <a:t>Hedefi2: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/>
              <a:t>Performans Yönetim Sisteminin kurulması</a:t>
            </a:r>
            <a:endParaRPr lang="tr-TR" b="1" dirty="0"/>
          </a:p>
          <a:p>
            <a:r>
              <a:rPr lang="tr-TR" b="1" dirty="0" smtClean="0"/>
              <a:t>….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Göstergeleri1: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/>
              <a:t>İşe alım prosedürü, İşe alınanların prosedüre uygunluğu, prosedürle işe alınanların toplam çalışan sayısına oranı</a:t>
            </a:r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Performans </a:t>
            </a:r>
            <a:r>
              <a:rPr lang="tr-TR" b="1" dirty="0" smtClean="0">
                <a:solidFill>
                  <a:srgbClr val="FF0000"/>
                </a:solidFill>
              </a:rPr>
              <a:t>Göstergeleri2: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/>
              <a:t>Performans değerlendirilmesi prosedürü, Çalışan Memnuniyet anketi</a:t>
            </a:r>
          </a:p>
          <a:p>
            <a:r>
              <a:rPr lang="tr-TR" b="1" dirty="0" smtClean="0"/>
              <a:t>…..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419872" y="18864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61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Stratejik Amaç: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Odanın faaliyet yelpazesinin genişletilmesi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Stratejik </a:t>
            </a:r>
            <a:r>
              <a:rPr lang="tr-TR" b="1" dirty="0">
                <a:solidFill>
                  <a:srgbClr val="FF0000"/>
                </a:solidFill>
              </a:rPr>
              <a:t>Hedef: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Odanın üyelerine vermiş olduğu hizmetlerin nicelik ve niteliğinin artırılması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Hedefi: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/>
              <a:t>Odanın üyelerine vermiş olduğu hizmetlerin nicelik ve niteliğinin artırılması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</a:t>
            </a:r>
            <a:r>
              <a:rPr lang="tr-TR" b="1" dirty="0">
                <a:solidFill>
                  <a:srgbClr val="FF0000"/>
                </a:solidFill>
              </a:rPr>
              <a:t>Göstergeleri:</a:t>
            </a:r>
          </a:p>
          <a:p>
            <a:r>
              <a:rPr lang="tr-TR" b="1" dirty="0" smtClean="0"/>
              <a:t>Yeni eklenen faaliyet sayısı, </a:t>
            </a:r>
          </a:p>
          <a:p>
            <a:r>
              <a:rPr lang="tr-TR" b="1" dirty="0" smtClean="0"/>
              <a:t>yeni eklenen faaliyet sayısının toplam faaliyet sayısına oranı, </a:t>
            </a:r>
          </a:p>
          <a:p>
            <a:r>
              <a:rPr lang="tr-TR" b="1" dirty="0" smtClean="0"/>
              <a:t>Yeni eklenen faaliyet(</a:t>
            </a:r>
            <a:r>
              <a:rPr lang="tr-TR" b="1" dirty="0" err="1" smtClean="0"/>
              <a:t>ler</a:t>
            </a:r>
            <a:r>
              <a:rPr lang="tr-TR" b="1" dirty="0" smtClean="0"/>
              <a:t>)e ilişkin üye memnuniyet anketi, </a:t>
            </a:r>
          </a:p>
          <a:p>
            <a:r>
              <a:rPr lang="tr-TR" b="1" dirty="0" smtClean="0"/>
              <a:t>yeni eklenen ve eski faaliyetlerin memnuniyet düzeylerinin oranı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419872" y="18864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50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5273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Stratejik Amaç: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Odanın bölgedeki etkinliğinin artırılması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Stratejik </a:t>
            </a:r>
            <a:r>
              <a:rPr lang="tr-TR" b="1" dirty="0">
                <a:solidFill>
                  <a:srgbClr val="FF0000"/>
                </a:solidFill>
              </a:rPr>
              <a:t>Hedef: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Odanın yerel ve ulusal paydaşlarıyla ilişkilerinin güçlendirilmesi</a:t>
            </a:r>
            <a:endParaRPr lang="tr-TR" b="1" dirty="0"/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Hedefi1: </a:t>
            </a:r>
          </a:p>
          <a:p>
            <a:r>
              <a:rPr lang="tr-TR" b="1" dirty="0" smtClean="0"/>
              <a:t>Stratejik Paydaşların belirlenmesi</a:t>
            </a:r>
            <a:endParaRPr lang="tr-TR" b="1" dirty="0"/>
          </a:p>
          <a:p>
            <a:r>
              <a:rPr lang="tr-TR" b="1" dirty="0" smtClean="0"/>
              <a:t>….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Performans Göstergeleri1: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/>
              <a:t>Paydaşlarla beraber yapılan organizasyon sayısı</a:t>
            </a:r>
          </a:p>
          <a:p>
            <a:r>
              <a:rPr lang="tr-TR" b="1" dirty="0" smtClean="0"/>
              <a:t>Paydaşlara yapılan ziyaret sayısı</a:t>
            </a:r>
          </a:p>
          <a:p>
            <a:r>
              <a:rPr lang="tr-TR" b="1" dirty="0" smtClean="0"/>
              <a:t>Paydaş algı anketi</a:t>
            </a:r>
          </a:p>
          <a:p>
            <a:r>
              <a:rPr lang="tr-TR" b="1" dirty="0" smtClean="0"/>
              <a:t>Paydaş beklenti ve memnuniyet anketi</a:t>
            </a:r>
          </a:p>
          <a:p>
            <a:r>
              <a:rPr lang="tr-TR" b="1" dirty="0" smtClean="0"/>
              <a:t>….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419872" y="18864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72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PERFORMANS PROGRAMININ HAZIRLANMASINDA </a:t>
            </a:r>
            <a:r>
              <a:rPr lang="tr-TR" sz="2800" b="1" dirty="0">
                <a:solidFill>
                  <a:srgbClr val="FF0000"/>
                </a:solidFill>
              </a:rPr>
              <a:t>UYGULAMA DA KARŞILAŞILAN SORUNLAR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endParaRPr lang="tr-TR" sz="2800" b="1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TOBB camiası için zorunluluk olmaması (5018 gibi)</a:t>
            </a:r>
            <a:endParaRPr lang="tr-TR" sz="2800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Sahiplenme </a:t>
            </a:r>
            <a:r>
              <a:rPr lang="tr-TR" sz="2800" dirty="0"/>
              <a:t>Eksikliği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Ödül/Ceza </a:t>
            </a:r>
            <a:r>
              <a:rPr lang="tr-TR" sz="2800" dirty="0"/>
              <a:t>Sisteminin Olmaması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Tanıtımındaki Yetersizlikler </a:t>
            </a:r>
            <a:endParaRPr lang="tr-TR" sz="2800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Bilgi </a:t>
            </a:r>
            <a:r>
              <a:rPr lang="tr-TR" sz="2800" dirty="0"/>
              <a:t>Sistemlerinin Yetersizliği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Nitelikli </a:t>
            </a:r>
            <a:r>
              <a:rPr lang="tr-TR" sz="2800" dirty="0"/>
              <a:t>Personel Eksikliği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Planlama </a:t>
            </a:r>
            <a:r>
              <a:rPr lang="tr-TR" sz="2800" dirty="0"/>
              <a:t>Kültürünün Henüz İstenilen Düzeyde Olmaması </a:t>
            </a:r>
          </a:p>
        </p:txBody>
      </p:sp>
    </p:spTree>
    <p:extLst>
      <p:ext uri="{BB962C8B-B14F-4D97-AF65-F5344CB8AC3E}">
        <p14:creationId xmlns:p14="http://schemas.microsoft.com/office/powerpoint/2010/main" val="145970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765175"/>
            <a:ext cx="8569325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/>
            <a:r>
              <a:rPr lang="tr-TR" sz="2400" b="1" dirty="0"/>
              <a:t>Stratejik Planda Yer Alması Gereken Temel Unsurlar</a:t>
            </a:r>
          </a:p>
          <a:p>
            <a:pPr marL="444500" indent="-444500"/>
            <a:endParaRPr lang="tr-TR" sz="2400" b="1" dirty="0"/>
          </a:p>
          <a:p>
            <a:pPr marL="444500" indent="-444500">
              <a:buFont typeface="Wingdings" pitchFamily="2" charset="2"/>
              <a:buChar char="ü"/>
            </a:pPr>
            <a:r>
              <a:rPr lang="tr-TR" sz="2400" b="1" dirty="0"/>
              <a:t>Durum analizi (özet)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Katılımcılığın nasıl sağlandığına ilişkin açıklama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Misyon, vizyon, temel değerler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En az bir amaç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Her amacın altında en az bir hedef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</a:rPr>
              <a:t>Hedef ölçülebilir şekilde ifade edilememişse </a:t>
            </a:r>
            <a:r>
              <a:rPr lang="tr-TR" sz="2400" b="1" u="sng" dirty="0">
                <a:solidFill>
                  <a:srgbClr val="FF0000"/>
                </a:solidFill>
              </a:rPr>
              <a:t>ölçüm kriter(</a:t>
            </a:r>
            <a:r>
              <a:rPr lang="tr-TR" sz="2400" b="1" u="sng" dirty="0" err="1">
                <a:solidFill>
                  <a:srgbClr val="FF0000"/>
                </a:solidFill>
              </a:rPr>
              <a:t>ler</a:t>
            </a:r>
            <a:r>
              <a:rPr lang="tr-TR" sz="2400" b="1" u="sng" dirty="0">
                <a:solidFill>
                  <a:srgbClr val="FF0000"/>
                </a:solidFill>
              </a:rPr>
              <a:t>)i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Stratejiler</a:t>
            </a:r>
          </a:p>
          <a:p>
            <a:pPr marL="444500" indent="-444500">
              <a:spcBef>
                <a:spcPct val="40000"/>
              </a:spcBef>
              <a:buFont typeface="Wingdings" pitchFamily="2" charset="2"/>
              <a:buChar char="ü"/>
            </a:pPr>
            <a:r>
              <a:rPr lang="tr-TR" sz="2400" b="1" dirty="0"/>
              <a:t>Tüm amaç ve hedefleri içeren …. yıllık tahmini maliyet tablosu</a:t>
            </a:r>
          </a:p>
        </p:txBody>
      </p:sp>
    </p:spTree>
    <p:extLst>
      <p:ext uri="{BB962C8B-B14F-4D97-AF65-F5344CB8AC3E}">
        <p14:creationId xmlns:p14="http://schemas.microsoft.com/office/powerpoint/2010/main" val="4647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PERFORMANS </a:t>
            </a:r>
            <a:r>
              <a:rPr lang="tr-TR" sz="2800" b="1" dirty="0">
                <a:solidFill>
                  <a:srgbClr val="FF0000"/>
                </a:solidFill>
              </a:rPr>
              <a:t>PROGRAMI BAŞARI FAKTÖRLERİ,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>
                <a:solidFill>
                  <a:srgbClr val="FF0000"/>
                </a:solidFill>
              </a:rPr>
              <a:t>ya da </a:t>
            </a:r>
            <a:r>
              <a:rPr lang="tr-TR" sz="2800" b="1" dirty="0" smtClean="0">
                <a:solidFill>
                  <a:srgbClr val="FF0000"/>
                </a:solidFill>
              </a:rPr>
              <a:t>performans programı nasıl </a:t>
            </a:r>
            <a:r>
              <a:rPr lang="tr-TR" sz="2800" b="1" dirty="0">
                <a:solidFill>
                  <a:srgbClr val="FF0000"/>
                </a:solidFill>
              </a:rPr>
              <a:t>başarıyla uygulanabilir?) </a:t>
            </a:r>
            <a:endParaRPr lang="tr-TR" sz="2800" dirty="0">
              <a:solidFill>
                <a:srgbClr val="FF0000"/>
              </a:solidFill>
            </a:endParaRPr>
          </a:p>
          <a:p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Değişim için </a:t>
            </a:r>
            <a:r>
              <a:rPr lang="tr-TR" sz="2800" dirty="0"/>
              <a:t>isteklilik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Politik </a:t>
            </a:r>
            <a:r>
              <a:rPr lang="tr-TR" sz="2800" dirty="0"/>
              <a:t>Destek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Üyelerin </a:t>
            </a:r>
            <a:r>
              <a:rPr lang="tr-TR" sz="2800" dirty="0"/>
              <a:t>Desteği ve Katılım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Çalışanların </a:t>
            </a:r>
            <a:r>
              <a:rPr lang="tr-TR" sz="2800" dirty="0"/>
              <a:t>Katılımı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Teşvik </a:t>
            </a:r>
            <a:r>
              <a:rPr lang="tr-TR" sz="2800" dirty="0"/>
              <a:t>Sisteminin Varlığı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Bilgi </a:t>
            </a:r>
            <a:r>
              <a:rPr lang="tr-TR" sz="2800" dirty="0"/>
              <a:t>Teknolojisinin Kullanılabilmesi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Muhasebe </a:t>
            </a:r>
            <a:r>
              <a:rPr lang="tr-TR" sz="2800" dirty="0"/>
              <a:t>Sistemi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Yönetimsel </a:t>
            </a:r>
            <a:r>
              <a:rPr lang="tr-TR" sz="2800" dirty="0"/>
              <a:t>Esneklikler </a:t>
            </a:r>
          </a:p>
        </p:txBody>
      </p:sp>
    </p:spTree>
    <p:extLst>
      <p:ext uri="{BB962C8B-B14F-4D97-AF65-F5344CB8AC3E}">
        <p14:creationId xmlns:p14="http://schemas.microsoft.com/office/powerpoint/2010/main" val="27312963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260648"/>
            <a:ext cx="879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PERFORMANS PROGRAMI (BÜTÇE) NE İŞE YARAR? </a:t>
            </a:r>
            <a:endParaRPr lang="tr-TR" sz="2800" dirty="0">
              <a:solidFill>
                <a:srgbClr val="FF0000"/>
              </a:solidFill>
            </a:endParaRPr>
          </a:p>
          <a:p>
            <a:endParaRPr lang="tr-TR" sz="28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tr-TR" sz="2800" dirty="0" smtClean="0"/>
              <a:t>PEB</a:t>
            </a:r>
            <a:r>
              <a:rPr lang="tr-TR" sz="2800" dirty="0"/>
              <a:t>, </a:t>
            </a:r>
            <a:r>
              <a:rPr lang="tr-TR" sz="2800" dirty="0" smtClean="0"/>
              <a:t>Yöneticiler, Üyeler </a:t>
            </a:r>
            <a:r>
              <a:rPr lang="tr-TR" sz="2800" dirty="0"/>
              <a:t>ve </a:t>
            </a:r>
            <a:r>
              <a:rPr lang="tr-TR" sz="2800" dirty="0" smtClean="0"/>
              <a:t>çalışanlar arasındaki </a:t>
            </a:r>
            <a:r>
              <a:rPr lang="tr-TR" sz="2800" dirty="0"/>
              <a:t>iletişimi güçlendirir.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tr-TR" sz="2800" dirty="0" smtClean="0"/>
              <a:t>Kurumların yönetim </a:t>
            </a:r>
            <a:r>
              <a:rPr lang="tr-TR" sz="2800" dirty="0"/>
              <a:t>sistemlerini geliştirir.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tr-TR" sz="2800" dirty="0" smtClean="0"/>
              <a:t>Bütçeleme </a:t>
            </a:r>
            <a:r>
              <a:rPr lang="tr-TR" sz="2800" dirty="0"/>
              <a:t>kararlarının alınmasında bilgi sağlar.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tr-TR" sz="2800" dirty="0" smtClean="0"/>
              <a:t>Daha </a:t>
            </a:r>
            <a:r>
              <a:rPr lang="tr-TR" sz="2800" dirty="0"/>
              <a:t>fazla şeffaflık ve hesap verilebilirlik sağlar.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tr-TR" sz="2800" dirty="0" smtClean="0"/>
              <a:t>Sınırlı </a:t>
            </a:r>
            <a:r>
              <a:rPr lang="tr-TR" sz="2800" dirty="0"/>
              <a:t>kaynakların daha rasyonel şekilde sorunlu alanlara kaydırılması sağlanır. </a:t>
            </a:r>
          </a:p>
        </p:txBody>
      </p:sp>
    </p:spTree>
    <p:extLst>
      <p:ext uri="{BB962C8B-B14F-4D97-AF65-F5344CB8AC3E}">
        <p14:creationId xmlns:p14="http://schemas.microsoft.com/office/powerpoint/2010/main" val="1482584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6191" y="234888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TEŞEKKÜRLER</a:t>
            </a:r>
          </a:p>
          <a:p>
            <a:pPr algn="ctr"/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5173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9388" y="3054350"/>
            <a:ext cx="3960812" cy="2822575"/>
            <a:chOff x="-23" y="1561"/>
            <a:chExt cx="2495" cy="1778"/>
          </a:xfrm>
        </p:grpSpPr>
        <p:grpSp>
          <p:nvGrpSpPr>
            <p:cNvPr id="8215" name="Group 12"/>
            <p:cNvGrpSpPr>
              <a:grpSpLocks/>
            </p:cNvGrpSpPr>
            <p:nvPr/>
          </p:nvGrpSpPr>
          <p:grpSpPr bwMode="auto">
            <a:xfrm>
              <a:off x="-23" y="1561"/>
              <a:ext cx="2457" cy="1778"/>
              <a:chOff x="-23" y="1561"/>
              <a:chExt cx="2457" cy="1778"/>
            </a:xfrm>
          </p:grpSpPr>
          <p:sp>
            <p:nvSpPr>
              <p:cNvPr id="8217" name="AutoShape 7"/>
              <p:cNvSpPr>
                <a:spLocks noChangeArrowheads="1"/>
              </p:cNvSpPr>
              <p:nvPr/>
            </p:nvSpPr>
            <p:spPr bwMode="auto">
              <a:xfrm rot="548194">
                <a:off x="-23" y="1561"/>
                <a:ext cx="2457" cy="1778"/>
              </a:xfrm>
              <a:prstGeom prst="cloudCallout">
                <a:avLst>
                  <a:gd name="adj1" fmla="val 44042"/>
                  <a:gd name="adj2" fmla="val 3945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99FF9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tr-TR"/>
              </a:p>
            </p:txBody>
          </p:sp>
          <p:sp>
            <p:nvSpPr>
              <p:cNvPr id="8218" name="Text Box 8"/>
              <p:cNvSpPr txBox="1">
                <a:spLocks noChangeArrowheads="1"/>
              </p:cNvSpPr>
              <p:nvPr/>
            </p:nvSpPr>
            <p:spPr bwMode="auto">
              <a:xfrm>
                <a:off x="316" y="1674"/>
                <a:ext cx="2020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tr-TR" b="1" u="sng" dirty="0" smtClean="0"/>
                  <a:t>3. GELECEĞE </a:t>
                </a:r>
                <a:r>
                  <a:rPr lang="tr-TR" b="1" u="sng" dirty="0"/>
                  <a:t>BAKIŞ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Misyon Bildirimi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Vizyon Bildirimi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Temel Değerler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Amaçlar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Hedefler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Performans Göstergeleri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Stratejiler</a:t>
                </a:r>
              </a:p>
            </p:txBody>
          </p:sp>
        </p:grpSp>
        <p:sp>
          <p:nvSpPr>
            <p:cNvPr id="8216" name="Text Box 18"/>
            <p:cNvSpPr txBox="1">
              <a:spLocks noChangeArrowheads="1"/>
            </p:cNvSpPr>
            <p:nvPr/>
          </p:nvSpPr>
          <p:spPr bwMode="auto">
            <a:xfrm>
              <a:off x="2200" y="1616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3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067175" y="3178175"/>
            <a:ext cx="3313113" cy="1403350"/>
            <a:chOff x="2562" y="2251"/>
            <a:chExt cx="2087" cy="884"/>
          </a:xfrm>
        </p:grpSpPr>
        <p:grpSp>
          <p:nvGrpSpPr>
            <p:cNvPr id="8211" name="Group 11"/>
            <p:cNvGrpSpPr>
              <a:grpSpLocks/>
            </p:cNvGrpSpPr>
            <p:nvPr/>
          </p:nvGrpSpPr>
          <p:grpSpPr bwMode="auto">
            <a:xfrm>
              <a:off x="2562" y="2251"/>
              <a:ext cx="1993" cy="884"/>
              <a:chOff x="2295" y="1970"/>
              <a:chExt cx="1993" cy="884"/>
            </a:xfrm>
          </p:grpSpPr>
          <p:sp>
            <p:nvSpPr>
              <p:cNvPr id="8213" name="AutoShape 9"/>
              <p:cNvSpPr>
                <a:spLocks noChangeArrowheads="1"/>
              </p:cNvSpPr>
              <p:nvPr/>
            </p:nvSpPr>
            <p:spPr bwMode="auto">
              <a:xfrm rot="859201">
                <a:off x="2295" y="1970"/>
                <a:ext cx="1993" cy="884"/>
              </a:xfrm>
              <a:prstGeom prst="cloudCallout">
                <a:avLst>
                  <a:gd name="adj1" fmla="val 28889"/>
                  <a:gd name="adj2" fmla="val 2624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tr-TR"/>
              </a:p>
            </p:txBody>
          </p:sp>
          <p:sp>
            <p:nvSpPr>
              <p:cNvPr id="8214" name="Text Box 10"/>
              <p:cNvSpPr txBox="1">
                <a:spLocks noChangeArrowheads="1"/>
              </p:cNvSpPr>
              <p:nvPr/>
            </p:nvSpPr>
            <p:spPr bwMode="auto">
              <a:xfrm>
                <a:off x="2546" y="2083"/>
                <a:ext cx="167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tr-TR" b="1" u="sng" dirty="0" smtClean="0"/>
                  <a:t>4. MALİYETLENDİRME</a:t>
                </a:r>
                <a:endParaRPr lang="tr-TR" b="1" u="sng" dirty="0"/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Maliyet Tablosu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Kaynak Tablosu</a:t>
                </a:r>
              </a:p>
            </p:txBody>
          </p:sp>
        </p:grp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4377" y="2251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156325" y="4797425"/>
            <a:ext cx="2735263" cy="1511300"/>
            <a:chOff x="4037" y="3022"/>
            <a:chExt cx="1723" cy="952"/>
          </a:xfrm>
        </p:grpSpPr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4037" y="3249"/>
              <a:ext cx="1723" cy="725"/>
              <a:chOff x="2295" y="1970"/>
              <a:chExt cx="1993" cy="884"/>
            </a:xfrm>
          </p:grpSpPr>
          <p:sp>
            <p:nvSpPr>
              <p:cNvPr id="8209" name="AutoShape 16"/>
              <p:cNvSpPr>
                <a:spLocks noChangeArrowheads="1"/>
              </p:cNvSpPr>
              <p:nvPr/>
            </p:nvSpPr>
            <p:spPr bwMode="auto">
              <a:xfrm rot="859201">
                <a:off x="2295" y="1970"/>
                <a:ext cx="1993" cy="884"/>
              </a:xfrm>
              <a:prstGeom prst="cloudCallout">
                <a:avLst>
                  <a:gd name="adj1" fmla="val 28889"/>
                  <a:gd name="adj2" fmla="val 2624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tr-TR"/>
              </a:p>
            </p:txBody>
          </p:sp>
          <p:sp>
            <p:nvSpPr>
              <p:cNvPr id="8210" name="Text Box 17"/>
              <p:cNvSpPr txBox="1">
                <a:spLocks noChangeArrowheads="1"/>
              </p:cNvSpPr>
              <p:nvPr/>
            </p:nvSpPr>
            <p:spPr bwMode="auto">
              <a:xfrm>
                <a:off x="2546" y="2083"/>
                <a:ext cx="1596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tr-TR" b="1" u="sng" dirty="0" smtClean="0"/>
                  <a:t>5. İZLEME </a:t>
                </a:r>
                <a:r>
                  <a:rPr lang="tr-TR" b="1" u="sng" dirty="0"/>
                  <a:t>VE </a:t>
                </a:r>
              </a:p>
              <a:p>
                <a:pPr eaLnBrk="1" hangingPunct="1"/>
                <a:r>
                  <a:rPr lang="tr-TR" b="1" u="sng" dirty="0"/>
                  <a:t>DEĞERLENDİRME</a:t>
                </a:r>
              </a:p>
            </p:txBody>
          </p:sp>
        </p:grpSp>
        <p:sp>
          <p:nvSpPr>
            <p:cNvPr id="8208" name="Text Box 21"/>
            <p:cNvSpPr txBox="1">
              <a:spLocks noChangeArrowheads="1"/>
            </p:cNvSpPr>
            <p:nvPr/>
          </p:nvSpPr>
          <p:spPr bwMode="auto">
            <a:xfrm>
              <a:off x="5193" y="3022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32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076825" y="187325"/>
            <a:ext cx="3887788" cy="3170238"/>
            <a:chOff x="3243" y="73"/>
            <a:chExt cx="2449" cy="1997"/>
          </a:xfrm>
        </p:grpSpPr>
        <p:grpSp>
          <p:nvGrpSpPr>
            <p:cNvPr id="8203" name="Group 13"/>
            <p:cNvGrpSpPr>
              <a:grpSpLocks/>
            </p:cNvGrpSpPr>
            <p:nvPr/>
          </p:nvGrpSpPr>
          <p:grpSpPr bwMode="auto">
            <a:xfrm>
              <a:off x="3243" y="119"/>
              <a:ext cx="2423" cy="1951"/>
              <a:chOff x="3243" y="119"/>
              <a:chExt cx="2423" cy="1951"/>
            </a:xfrm>
          </p:grpSpPr>
          <p:sp>
            <p:nvSpPr>
              <p:cNvPr id="8205" name="AutoShape 5"/>
              <p:cNvSpPr>
                <a:spLocks noChangeArrowheads="1"/>
              </p:cNvSpPr>
              <p:nvPr/>
            </p:nvSpPr>
            <p:spPr bwMode="auto">
              <a:xfrm rot="857548">
                <a:off x="3243" y="119"/>
                <a:ext cx="2404" cy="1951"/>
              </a:xfrm>
              <a:prstGeom prst="cloudCallout">
                <a:avLst>
                  <a:gd name="adj1" fmla="val 38310"/>
                  <a:gd name="adj2" fmla="val 2790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tr-TR"/>
              </a:p>
            </p:txBody>
          </p:sp>
          <p:sp>
            <p:nvSpPr>
              <p:cNvPr id="8206" name="Text Box 6"/>
              <p:cNvSpPr txBox="1">
                <a:spLocks noChangeArrowheads="1"/>
              </p:cNvSpPr>
              <p:nvPr/>
            </p:nvSpPr>
            <p:spPr bwMode="auto">
              <a:xfrm>
                <a:off x="3606" y="255"/>
                <a:ext cx="2060" cy="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tr-TR" b="1" u="sng" dirty="0" smtClean="0"/>
                  <a:t>2. DURUM </a:t>
                </a:r>
                <a:r>
                  <a:rPr lang="tr-TR" b="1" u="sng" dirty="0"/>
                  <a:t>ANALİZİ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Tarihsel Gelişim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Yasal Yükümlülükler ve </a:t>
                </a:r>
              </a:p>
              <a:p>
                <a:pPr eaLnBrk="1" hangingPunct="1"/>
                <a:r>
                  <a:rPr lang="tr-TR" b="1" dirty="0"/>
                  <a:t>      Mevzuat Analizi</a:t>
                </a:r>
              </a:p>
              <a:p>
                <a:pPr eaLnBrk="1" hangingPunct="1">
                  <a:buFontTx/>
                  <a:buAutoNum type="arabicPeriod" startAt="3"/>
                </a:pPr>
                <a:r>
                  <a:rPr lang="tr-TR" b="1" dirty="0"/>
                  <a:t>Faaliyet Alanları, </a:t>
                </a:r>
              </a:p>
              <a:p>
                <a:pPr eaLnBrk="1" hangingPunct="1"/>
                <a:r>
                  <a:rPr lang="tr-TR" b="1" dirty="0"/>
                  <a:t>     Ürün Hizmet Belirlenmesi</a:t>
                </a:r>
              </a:p>
              <a:p>
                <a:pPr eaLnBrk="1" hangingPunct="1">
                  <a:buFontTx/>
                  <a:buAutoNum type="arabicPeriod" startAt="4"/>
                </a:pPr>
                <a:r>
                  <a:rPr lang="tr-TR" b="1" dirty="0"/>
                  <a:t>Paydaş Analizi</a:t>
                </a:r>
              </a:p>
              <a:p>
                <a:pPr eaLnBrk="1" hangingPunct="1">
                  <a:buFontTx/>
                  <a:buAutoNum type="arabicPeriod" startAt="4"/>
                </a:pPr>
                <a:r>
                  <a:rPr lang="tr-TR" b="1" dirty="0"/>
                  <a:t>Kuruluş İçi Analiz</a:t>
                </a:r>
              </a:p>
              <a:p>
                <a:pPr eaLnBrk="1" hangingPunct="1">
                  <a:buFontTx/>
                  <a:buAutoNum type="arabicPeriod" startAt="4"/>
                </a:pPr>
                <a:r>
                  <a:rPr lang="tr-TR" b="1" dirty="0"/>
                  <a:t>Çevre Analizi</a:t>
                </a:r>
              </a:p>
            </p:txBody>
          </p:sp>
        </p:grpSp>
        <p:sp>
          <p:nvSpPr>
            <p:cNvPr id="8204" name="Text Box 22"/>
            <p:cNvSpPr txBox="1">
              <a:spLocks noChangeArrowheads="1"/>
            </p:cNvSpPr>
            <p:nvPr/>
          </p:nvSpPr>
          <p:spPr bwMode="auto">
            <a:xfrm>
              <a:off x="5420" y="73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3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68288" y="331788"/>
            <a:ext cx="4519612" cy="2376487"/>
            <a:chOff x="78" y="87"/>
            <a:chExt cx="2847" cy="1497"/>
          </a:xfrm>
        </p:grpSpPr>
        <p:grpSp>
          <p:nvGrpSpPr>
            <p:cNvPr id="8199" name="Group 14"/>
            <p:cNvGrpSpPr>
              <a:grpSpLocks/>
            </p:cNvGrpSpPr>
            <p:nvPr/>
          </p:nvGrpSpPr>
          <p:grpSpPr bwMode="auto">
            <a:xfrm>
              <a:off x="78" y="87"/>
              <a:ext cx="2837" cy="1497"/>
              <a:chOff x="78" y="87"/>
              <a:chExt cx="2837" cy="1497"/>
            </a:xfrm>
          </p:grpSpPr>
          <p:sp>
            <p:nvSpPr>
              <p:cNvPr id="8201" name="AutoShape 3"/>
              <p:cNvSpPr>
                <a:spLocks noChangeArrowheads="1"/>
              </p:cNvSpPr>
              <p:nvPr/>
            </p:nvSpPr>
            <p:spPr bwMode="auto">
              <a:xfrm rot="548194">
                <a:off x="78" y="87"/>
                <a:ext cx="2837" cy="1497"/>
              </a:xfrm>
              <a:prstGeom prst="cloudCallout">
                <a:avLst>
                  <a:gd name="adj1" fmla="val -19546"/>
                  <a:gd name="adj2" fmla="val 50468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tr-TR"/>
              </a:p>
            </p:txBody>
          </p:sp>
          <p:sp>
            <p:nvSpPr>
              <p:cNvPr id="8202" name="Text Box 4"/>
              <p:cNvSpPr txBox="1">
                <a:spLocks noChangeArrowheads="1"/>
              </p:cNvSpPr>
              <p:nvPr/>
            </p:nvSpPr>
            <p:spPr bwMode="auto">
              <a:xfrm>
                <a:off x="409" y="194"/>
                <a:ext cx="2468" cy="1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tr-TR" b="1" u="sng" dirty="0" smtClean="0"/>
                  <a:t>1. HAZIRLIK </a:t>
                </a:r>
                <a:r>
                  <a:rPr lang="tr-TR" b="1" u="sng" dirty="0"/>
                  <a:t>ÇALIŞMALARI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Planın Sahiplenilmesi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Organizasyonun Oluşturulması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İhtiyaçların Tespiti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İş Planının Oluşturulması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tr-TR" b="1" dirty="0"/>
                  <a:t>Hazırlık Programının Yapılması</a:t>
                </a:r>
              </a:p>
            </p:txBody>
          </p:sp>
        </p:grpSp>
        <p:sp>
          <p:nvSpPr>
            <p:cNvPr id="8200" name="Text Box 23"/>
            <p:cNvSpPr txBox="1">
              <a:spLocks noChangeArrowheads="1"/>
            </p:cNvSpPr>
            <p:nvPr/>
          </p:nvSpPr>
          <p:spPr bwMode="auto">
            <a:xfrm>
              <a:off x="2653" y="119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7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D41A7FC4B0465447A7DB052B867C52D8" ma:contentTypeVersion="4" ma:contentTypeDescription="Yeni belge oluşturun." ma:contentTypeScope="" ma:versionID="618435c62bb9fb6ba0b18c5a00a20b6f">
  <xsd:schema xmlns:xsd="http://www.w3.org/2001/XMLSchema" xmlns:xs="http://www.w3.org/2001/XMLSchema" xmlns:p="http://schemas.microsoft.com/office/2006/metadata/properties" xmlns:ns1="http://schemas.microsoft.com/sharepoint/v3" xmlns:ns2="02ef6456-6971-40a6-83fa-6b0619ff88f9" targetNamespace="http://schemas.microsoft.com/office/2006/metadata/properties" ma:root="true" ma:fieldsID="cb968c975029adb18312df4cc6ac66c9" ns1:_="" ns2:_="">
    <xsd:import namespace="http://schemas.microsoft.com/sharepoint/v3"/>
    <xsd:import namespace="02ef6456-6971-40a6-83fa-6b0619ff88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f6456-6971-40a6-83fa-6b0619ff88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2ef6456-6971-40a6-83fa-6b0619ff88f9">2275DMW4H6TN-226-296</_dlc_DocId>
    <_dlc_DocIdUrl xmlns="02ef6456-6971-40a6-83fa-6b0619ff88f9">
      <Url>http://www.tobb.org.tr/EgitimveKaliteMudurlugu/_layouts/DocIdRedir.aspx?ID=2275DMW4H6TN-226-296</Url>
      <Description>2275DMW4H6TN-226-296</Description>
    </_dlc_DocIdUrl>
  </documentManagement>
</p:properties>
</file>

<file path=customXml/itemProps1.xml><?xml version="1.0" encoding="utf-8"?>
<ds:datastoreItem xmlns:ds="http://schemas.openxmlformats.org/officeDocument/2006/customXml" ds:itemID="{4379C5B0-E9CB-4128-9E87-F90E336E7ECE}"/>
</file>

<file path=customXml/itemProps2.xml><?xml version="1.0" encoding="utf-8"?>
<ds:datastoreItem xmlns:ds="http://schemas.openxmlformats.org/officeDocument/2006/customXml" ds:itemID="{467AD752-36E5-475D-BAB2-91FFBA7EE8D8}"/>
</file>

<file path=customXml/itemProps3.xml><?xml version="1.0" encoding="utf-8"?>
<ds:datastoreItem xmlns:ds="http://schemas.openxmlformats.org/officeDocument/2006/customXml" ds:itemID="{180A6C9A-2953-4F77-9230-B6E19705165F}"/>
</file>

<file path=customXml/itemProps4.xml><?xml version="1.0" encoding="utf-8"?>
<ds:datastoreItem xmlns:ds="http://schemas.openxmlformats.org/officeDocument/2006/customXml" ds:itemID="{A1A223AE-E73E-4CC6-A167-BB89F86E4D3A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1546</TotalTime>
  <Words>3528</Words>
  <Application>Microsoft Office PowerPoint</Application>
  <PresentationFormat>Ekran Gösterisi (4:3)</PresentationFormat>
  <Paragraphs>700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fvardar</dc:creator>
  <cp:lastModifiedBy>fvardar</cp:lastModifiedBy>
  <cp:revision>77</cp:revision>
  <dcterms:created xsi:type="dcterms:W3CDTF">2012-03-12T10:05:14Z</dcterms:created>
  <dcterms:modified xsi:type="dcterms:W3CDTF">2012-03-20T22:30:21Z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0x010100D41A7FC4B0465447A7DB052B867C52D8</vt:lpwstr>
  </property>
  <property fmtid="{D5CDD505-2E9C-101B-9397-08002B2CF9AE}" pid="3" name="_dlc_DocIdItemGuid">
    <vt:lpwstr>ec53d991-8846-4ad6-8f4a-74d9d76567bc</vt:lpwstr>
  </property>
</Properties>
</file>