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emf" ContentType="image/x-emf"/>
  <Default Extension="xml" ContentType="application/xml"/>
  <Override PartName="/ppt/diagrams/data1.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2.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27.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28.xml" ContentType="application/vnd.openxmlformats-officedocument.presentationml.slide+xml"/>
  <Override PartName="/ppt/slides/slide23.xml" ContentType="application/vnd.openxmlformats-officedocument.presentationml.slide+xml"/>
  <Override PartName="/ppt/slides/slide26.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4.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29.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5.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notesSlides/notesSlide18.xml" ContentType="application/vnd.openxmlformats-officedocument.presentationml.notesSlide+xml"/>
  <Override PartName="/ppt/notesSlides/notesSlide20.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19.xml" ContentType="application/vnd.openxmlformats-officedocument.presentationml.notesSlide+xml"/>
  <Override PartName="/ppt/notesSlides/notesSlide25.xml" ContentType="application/vnd.openxmlformats-officedocument.presentationml.notesSlide+xml"/>
  <Override PartName="/ppt/notesSlides/notesSlide28.xml" ContentType="application/vnd.openxmlformats-officedocument.presentationml.notesSlide+xml"/>
  <Override PartName="/ppt/notesSlides/notesSlide23.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4.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layout2.xml" ContentType="application/vnd.openxmlformats-officedocument.drawingml.diagramLayout+xml"/>
  <Override PartName="/ppt/diagrams/colors2.xml" ContentType="application/vnd.openxmlformats-officedocument.drawingml.diagramColors+xml"/>
  <Override PartName="/ppt/diagrams/quickStyle2.xml" ContentType="application/vnd.openxmlformats-officedocument.drawingml.diagramStyl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ppt/diagrams/drawing2.xml" ContentType="application/vnd.ms-office.drawingml.diagramDrawing+xml"/>
  <Override PartName="/ppt/diagrams/drawing1.xml" ContentType="application/vnd.ms-office.drawingml.diagramDrawing+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1"/>
  </p:notesMasterIdLst>
  <p:handoutMasterIdLst>
    <p:handoutMasterId r:id="rId32"/>
  </p:handoutMasterIdLst>
  <p:sldIdLst>
    <p:sldId id="256" r:id="rId2"/>
    <p:sldId id="260" r:id="rId3"/>
    <p:sldId id="290" r:id="rId4"/>
    <p:sldId id="344" r:id="rId5"/>
    <p:sldId id="345" r:id="rId6"/>
    <p:sldId id="341" r:id="rId7"/>
    <p:sldId id="291" r:id="rId8"/>
    <p:sldId id="312" r:id="rId9"/>
    <p:sldId id="313" r:id="rId10"/>
    <p:sldId id="314" r:id="rId11"/>
    <p:sldId id="347" r:id="rId12"/>
    <p:sldId id="315" r:id="rId13"/>
    <p:sldId id="316" r:id="rId14"/>
    <p:sldId id="317" r:id="rId15"/>
    <p:sldId id="318" r:id="rId16"/>
    <p:sldId id="325" r:id="rId17"/>
    <p:sldId id="326" r:id="rId18"/>
    <p:sldId id="339" r:id="rId19"/>
    <p:sldId id="292" r:id="rId20"/>
    <p:sldId id="329" r:id="rId21"/>
    <p:sldId id="328" r:id="rId22"/>
    <p:sldId id="330" r:id="rId23"/>
    <p:sldId id="348" r:id="rId24"/>
    <p:sldId id="340" r:id="rId25"/>
    <p:sldId id="336" r:id="rId26"/>
    <p:sldId id="331" r:id="rId27"/>
    <p:sldId id="334" r:id="rId28"/>
    <p:sldId id="333" r:id="rId29"/>
    <p:sldId id="346" r:id="rId30"/>
  </p:sldIdLst>
  <p:sldSz cx="9144000" cy="6858000" type="screen4x3"/>
  <p:notesSz cx="6858000" cy="994568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3300"/>
    <a:srgbClr val="67719D"/>
    <a:srgbClr val="8A92B4"/>
    <a:srgbClr val="990033"/>
    <a:srgbClr val="CFD2DF"/>
    <a:srgbClr val="002F8E"/>
    <a:srgbClr val="4F799B"/>
    <a:srgbClr val="5A86AA"/>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42" autoAdjust="0"/>
    <p:restoredTop sz="74237" autoAdjust="0"/>
  </p:normalViewPr>
  <p:slideViewPr>
    <p:cSldViewPr>
      <p:cViewPr>
        <p:scale>
          <a:sx n="66" d="100"/>
          <a:sy n="66" d="100"/>
        </p:scale>
        <p:origin x="-642" y="17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ustomXml" Target="../customXml/item3.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customXml" Target="../customXml/item1.xml"/><Relationship Id="rId40"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306C40-B923-4C30-B737-BAFCA021853A}" type="doc">
      <dgm:prSet loTypeId="urn:microsoft.com/office/officeart/2005/8/layout/cycle5" loCatId="cycle" qsTypeId="urn:microsoft.com/office/officeart/2005/8/quickstyle/3d1" qsCatId="3D" csTypeId="urn:microsoft.com/office/officeart/2005/8/colors/accent1_2" csCatId="accent1" phldr="1"/>
      <dgm:spPr/>
      <dgm:t>
        <a:bodyPr/>
        <a:lstStyle/>
        <a:p>
          <a:endParaRPr lang="tr-TR"/>
        </a:p>
      </dgm:t>
    </dgm:pt>
    <dgm:pt modelId="{FA7CDEA9-CCED-432F-8F4C-86C2683476EB}">
      <dgm:prSet phldrT="[Metin]" custT="1"/>
      <dgm:spPr/>
      <dgm:t>
        <a:bodyPr/>
        <a:lstStyle/>
        <a:p>
          <a:r>
            <a:rPr lang="tr-TR" sz="1800" b="1" dirty="0" smtClean="0"/>
            <a:t>Bireysel Hedeflerin Belirlenmesi ve Yayınlanması</a:t>
          </a:r>
        </a:p>
        <a:p>
          <a:r>
            <a:rPr lang="tr-TR" sz="1800" b="1" dirty="0" smtClean="0"/>
            <a:t>(Ocak) </a:t>
          </a:r>
          <a:endParaRPr lang="tr-TR" sz="1800" b="1" dirty="0"/>
        </a:p>
      </dgm:t>
    </dgm:pt>
    <dgm:pt modelId="{24898931-1016-418B-86E6-451B5170C738}" type="parTrans" cxnId="{FC9EEB2A-D95A-4BE2-A773-F5A84D92352F}">
      <dgm:prSet/>
      <dgm:spPr/>
      <dgm:t>
        <a:bodyPr/>
        <a:lstStyle/>
        <a:p>
          <a:endParaRPr lang="tr-TR" sz="1800" b="1"/>
        </a:p>
      </dgm:t>
    </dgm:pt>
    <dgm:pt modelId="{8FC7AE68-6DF3-4FBB-A9A9-108E49FACF23}" type="sibTrans" cxnId="{FC9EEB2A-D95A-4BE2-A773-F5A84D92352F}">
      <dgm:prSet/>
      <dgm:spPr>
        <a:ln w="15875"/>
      </dgm:spPr>
      <dgm:t>
        <a:bodyPr/>
        <a:lstStyle/>
        <a:p>
          <a:endParaRPr lang="tr-TR" sz="1800" b="1"/>
        </a:p>
      </dgm:t>
    </dgm:pt>
    <dgm:pt modelId="{6A5A18DF-2BE9-48D3-A251-CDD5C8EA41CE}">
      <dgm:prSet phldrT="[Metin]" custT="1"/>
      <dgm:spPr/>
      <dgm:t>
        <a:bodyPr/>
        <a:lstStyle/>
        <a:p>
          <a:r>
            <a:rPr lang="tr-TR" sz="1800" b="1" dirty="0" smtClean="0"/>
            <a:t>Performans Gözden Geçirme</a:t>
          </a:r>
        </a:p>
        <a:p>
          <a:r>
            <a:rPr lang="tr-TR" sz="1800" b="1" dirty="0" smtClean="0"/>
            <a:t>(Mart)</a:t>
          </a:r>
          <a:endParaRPr lang="tr-TR" sz="1800" b="1" dirty="0"/>
        </a:p>
      </dgm:t>
    </dgm:pt>
    <dgm:pt modelId="{07728C33-CF18-40C6-9ADD-348DA0292FC7}" type="parTrans" cxnId="{F1B49C6B-EF02-45CC-8BDD-6FBD114A31A3}">
      <dgm:prSet/>
      <dgm:spPr/>
      <dgm:t>
        <a:bodyPr/>
        <a:lstStyle/>
        <a:p>
          <a:endParaRPr lang="tr-TR" sz="1800" b="1"/>
        </a:p>
      </dgm:t>
    </dgm:pt>
    <dgm:pt modelId="{4755076C-B439-45AC-A1A9-654F979ED1AC}" type="sibTrans" cxnId="{F1B49C6B-EF02-45CC-8BDD-6FBD114A31A3}">
      <dgm:prSet/>
      <dgm:spPr>
        <a:ln w="15875"/>
      </dgm:spPr>
      <dgm:t>
        <a:bodyPr/>
        <a:lstStyle/>
        <a:p>
          <a:endParaRPr lang="tr-TR" sz="1800" b="1"/>
        </a:p>
      </dgm:t>
    </dgm:pt>
    <dgm:pt modelId="{574D90BD-22F3-4676-8D4F-2E88D0A474A2}">
      <dgm:prSet phldrT="[Metin]" custT="1"/>
      <dgm:spPr/>
      <dgm:t>
        <a:bodyPr/>
        <a:lstStyle/>
        <a:p>
          <a:r>
            <a:rPr lang="tr-TR" sz="1800" b="1" dirty="0" smtClean="0"/>
            <a:t>Performans Gözden Geçirme ve Hedef Revizyonu </a:t>
          </a:r>
        </a:p>
        <a:p>
          <a:r>
            <a:rPr lang="tr-TR" sz="1800" b="1" dirty="0" smtClean="0"/>
            <a:t>(Haziran) </a:t>
          </a:r>
          <a:endParaRPr lang="tr-TR" sz="1800" b="1" dirty="0"/>
        </a:p>
      </dgm:t>
    </dgm:pt>
    <dgm:pt modelId="{67A3F921-945B-489C-9926-6B129435E269}" type="parTrans" cxnId="{591073F7-7EB8-4144-BA5D-4EA05B2AD0E2}">
      <dgm:prSet/>
      <dgm:spPr/>
      <dgm:t>
        <a:bodyPr/>
        <a:lstStyle/>
        <a:p>
          <a:endParaRPr lang="tr-TR" sz="1800" b="1"/>
        </a:p>
      </dgm:t>
    </dgm:pt>
    <dgm:pt modelId="{CA91DE40-4F03-4FEC-B5C2-4161A14F0A95}" type="sibTrans" cxnId="{591073F7-7EB8-4144-BA5D-4EA05B2AD0E2}">
      <dgm:prSet/>
      <dgm:spPr>
        <a:ln w="15875"/>
      </dgm:spPr>
      <dgm:t>
        <a:bodyPr/>
        <a:lstStyle/>
        <a:p>
          <a:endParaRPr lang="tr-TR" sz="1800" b="1"/>
        </a:p>
      </dgm:t>
    </dgm:pt>
    <dgm:pt modelId="{38BAF286-B4C7-41A1-89AC-D924D4FB11C9}">
      <dgm:prSet phldrT="[Metin]" custT="1"/>
      <dgm:spPr/>
      <dgm:t>
        <a:bodyPr/>
        <a:lstStyle/>
        <a:p>
          <a:r>
            <a:rPr lang="tr-TR" sz="1800" b="1" dirty="0" smtClean="0"/>
            <a:t>Performans Değerlendirme </a:t>
          </a:r>
        </a:p>
        <a:p>
          <a:r>
            <a:rPr lang="tr-TR" sz="1800" b="1" dirty="0" smtClean="0"/>
            <a:t>(Aralık)</a:t>
          </a:r>
        </a:p>
      </dgm:t>
    </dgm:pt>
    <dgm:pt modelId="{9A8F17C6-2A21-4E62-ABB3-28358C1F2F78}" type="parTrans" cxnId="{BCB12476-04E7-4030-BF5D-07DDBD378AAC}">
      <dgm:prSet/>
      <dgm:spPr/>
      <dgm:t>
        <a:bodyPr/>
        <a:lstStyle/>
        <a:p>
          <a:endParaRPr lang="tr-TR" sz="1800" b="1"/>
        </a:p>
      </dgm:t>
    </dgm:pt>
    <dgm:pt modelId="{E465B999-CEDD-494B-A446-71D3FD4BB586}" type="sibTrans" cxnId="{BCB12476-04E7-4030-BF5D-07DDBD378AAC}">
      <dgm:prSet/>
      <dgm:spPr>
        <a:ln w="15875"/>
      </dgm:spPr>
      <dgm:t>
        <a:bodyPr/>
        <a:lstStyle/>
        <a:p>
          <a:endParaRPr lang="tr-TR" sz="1800" b="1"/>
        </a:p>
      </dgm:t>
    </dgm:pt>
    <dgm:pt modelId="{EE0390DC-2B35-46AD-A277-A7FD25A994A3}" type="pres">
      <dgm:prSet presAssocID="{7F306C40-B923-4C30-B737-BAFCA021853A}" presName="cycle" presStyleCnt="0">
        <dgm:presLayoutVars>
          <dgm:dir/>
          <dgm:resizeHandles val="exact"/>
        </dgm:presLayoutVars>
      </dgm:prSet>
      <dgm:spPr/>
      <dgm:t>
        <a:bodyPr/>
        <a:lstStyle/>
        <a:p>
          <a:endParaRPr lang="tr-TR"/>
        </a:p>
      </dgm:t>
    </dgm:pt>
    <dgm:pt modelId="{3AE65B06-D7BD-45C4-81AF-5044FFCB95E3}" type="pres">
      <dgm:prSet presAssocID="{FA7CDEA9-CCED-432F-8F4C-86C2683476EB}" presName="node" presStyleLbl="node1" presStyleIdx="0" presStyleCnt="4" custScaleX="114295">
        <dgm:presLayoutVars>
          <dgm:bulletEnabled val="1"/>
        </dgm:presLayoutVars>
      </dgm:prSet>
      <dgm:spPr/>
      <dgm:t>
        <a:bodyPr/>
        <a:lstStyle/>
        <a:p>
          <a:endParaRPr lang="tr-TR"/>
        </a:p>
      </dgm:t>
    </dgm:pt>
    <dgm:pt modelId="{4271135C-B099-4ABD-A38F-0BBAC42BE86E}" type="pres">
      <dgm:prSet presAssocID="{FA7CDEA9-CCED-432F-8F4C-86C2683476EB}" presName="spNode" presStyleCnt="0"/>
      <dgm:spPr/>
    </dgm:pt>
    <dgm:pt modelId="{BC913D0E-B7A6-440C-8C0E-2326AF17F2F2}" type="pres">
      <dgm:prSet presAssocID="{8FC7AE68-6DF3-4FBB-A9A9-108E49FACF23}" presName="sibTrans" presStyleLbl="sibTrans1D1" presStyleIdx="0" presStyleCnt="4"/>
      <dgm:spPr/>
      <dgm:t>
        <a:bodyPr/>
        <a:lstStyle/>
        <a:p>
          <a:endParaRPr lang="tr-TR"/>
        </a:p>
      </dgm:t>
    </dgm:pt>
    <dgm:pt modelId="{98BCBDA7-BCE1-494A-BADC-2AF608AA9CF1}" type="pres">
      <dgm:prSet presAssocID="{6A5A18DF-2BE9-48D3-A251-CDD5C8EA41CE}" presName="node" presStyleLbl="node1" presStyleIdx="1" presStyleCnt="4" custScaleX="111758">
        <dgm:presLayoutVars>
          <dgm:bulletEnabled val="1"/>
        </dgm:presLayoutVars>
      </dgm:prSet>
      <dgm:spPr/>
      <dgm:t>
        <a:bodyPr/>
        <a:lstStyle/>
        <a:p>
          <a:endParaRPr lang="tr-TR"/>
        </a:p>
      </dgm:t>
    </dgm:pt>
    <dgm:pt modelId="{1290F84E-7CFF-4828-8EAA-24FCFB9C6FE5}" type="pres">
      <dgm:prSet presAssocID="{6A5A18DF-2BE9-48D3-A251-CDD5C8EA41CE}" presName="spNode" presStyleCnt="0"/>
      <dgm:spPr/>
    </dgm:pt>
    <dgm:pt modelId="{04A992B9-BD31-42FA-BA83-F1D567C00D19}" type="pres">
      <dgm:prSet presAssocID="{4755076C-B439-45AC-A1A9-654F979ED1AC}" presName="sibTrans" presStyleLbl="sibTrans1D1" presStyleIdx="1" presStyleCnt="4"/>
      <dgm:spPr/>
      <dgm:t>
        <a:bodyPr/>
        <a:lstStyle/>
        <a:p>
          <a:endParaRPr lang="tr-TR"/>
        </a:p>
      </dgm:t>
    </dgm:pt>
    <dgm:pt modelId="{A9A8336A-ABED-44A9-8514-D88C3A0BF40A}" type="pres">
      <dgm:prSet presAssocID="{574D90BD-22F3-4676-8D4F-2E88D0A474A2}" presName="node" presStyleLbl="node1" presStyleIdx="2" presStyleCnt="4" custScaleX="120174">
        <dgm:presLayoutVars>
          <dgm:bulletEnabled val="1"/>
        </dgm:presLayoutVars>
      </dgm:prSet>
      <dgm:spPr/>
      <dgm:t>
        <a:bodyPr/>
        <a:lstStyle/>
        <a:p>
          <a:endParaRPr lang="tr-TR"/>
        </a:p>
      </dgm:t>
    </dgm:pt>
    <dgm:pt modelId="{B6BD4536-0C36-47E7-9489-5EA4AC0E8576}" type="pres">
      <dgm:prSet presAssocID="{574D90BD-22F3-4676-8D4F-2E88D0A474A2}" presName="spNode" presStyleCnt="0"/>
      <dgm:spPr/>
    </dgm:pt>
    <dgm:pt modelId="{734D5684-D03A-4482-80A0-6ECD5003C300}" type="pres">
      <dgm:prSet presAssocID="{CA91DE40-4F03-4FEC-B5C2-4161A14F0A95}" presName="sibTrans" presStyleLbl="sibTrans1D1" presStyleIdx="2" presStyleCnt="4"/>
      <dgm:spPr/>
      <dgm:t>
        <a:bodyPr/>
        <a:lstStyle/>
        <a:p>
          <a:endParaRPr lang="tr-TR"/>
        </a:p>
      </dgm:t>
    </dgm:pt>
    <dgm:pt modelId="{A372363B-B8A8-4981-9A81-66A7E4B84B19}" type="pres">
      <dgm:prSet presAssocID="{38BAF286-B4C7-41A1-89AC-D924D4FB11C9}" presName="node" presStyleLbl="node1" presStyleIdx="3" presStyleCnt="4" custScaleX="114547">
        <dgm:presLayoutVars>
          <dgm:bulletEnabled val="1"/>
        </dgm:presLayoutVars>
      </dgm:prSet>
      <dgm:spPr/>
      <dgm:t>
        <a:bodyPr/>
        <a:lstStyle/>
        <a:p>
          <a:endParaRPr lang="tr-TR"/>
        </a:p>
      </dgm:t>
    </dgm:pt>
    <dgm:pt modelId="{88D66397-CBC2-4E4F-A44F-A9F3A5C0EEB8}" type="pres">
      <dgm:prSet presAssocID="{38BAF286-B4C7-41A1-89AC-D924D4FB11C9}" presName="spNode" presStyleCnt="0"/>
      <dgm:spPr/>
    </dgm:pt>
    <dgm:pt modelId="{FFC25035-3ABC-4300-B6EE-6FC2EAF7BD6B}" type="pres">
      <dgm:prSet presAssocID="{E465B999-CEDD-494B-A446-71D3FD4BB586}" presName="sibTrans" presStyleLbl="sibTrans1D1" presStyleIdx="3" presStyleCnt="4"/>
      <dgm:spPr/>
      <dgm:t>
        <a:bodyPr/>
        <a:lstStyle/>
        <a:p>
          <a:endParaRPr lang="tr-TR"/>
        </a:p>
      </dgm:t>
    </dgm:pt>
  </dgm:ptLst>
  <dgm:cxnLst>
    <dgm:cxn modelId="{C684AF8D-9176-412D-B8E1-BBBCFFA22B4D}" type="presOf" srcId="{574D90BD-22F3-4676-8D4F-2E88D0A474A2}" destId="{A9A8336A-ABED-44A9-8514-D88C3A0BF40A}" srcOrd="0" destOrd="0" presId="urn:microsoft.com/office/officeart/2005/8/layout/cycle5"/>
    <dgm:cxn modelId="{05404BD7-1231-4D9E-9009-8E2DA053F16B}" type="presOf" srcId="{CA91DE40-4F03-4FEC-B5C2-4161A14F0A95}" destId="{734D5684-D03A-4482-80A0-6ECD5003C300}" srcOrd="0" destOrd="0" presId="urn:microsoft.com/office/officeart/2005/8/layout/cycle5"/>
    <dgm:cxn modelId="{FC9EEB2A-D95A-4BE2-A773-F5A84D92352F}" srcId="{7F306C40-B923-4C30-B737-BAFCA021853A}" destId="{FA7CDEA9-CCED-432F-8F4C-86C2683476EB}" srcOrd="0" destOrd="0" parTransId="{24898931-1016-418B-86E6-451B5170C738}" sibTransId="{8FC7AE68-6DF3-4FBB-A9A9-108E49FACF23}"/>
    <dgm:cxn modelId="{DE3F49C0-0F4A-4F28-829A-8D0D08518684}" type="presOf" srcId="{8FC7AE68-6DF3-4FBB-A9A9-108E49FACF23}" destId="{BC913D0E-B7A6-440C-8C0E-2326AF17F2F2}" srcOrd="0" destOrd="0" presId="urn:microsoft.com/office/officeart/2005/8/layout/cycle5"/>
    <dgm:cxn modelId="{251D0781-7262-4482-B316-0975BA375761}" type="presOf" srcId="{6A5A18DF-2BE9-48D3-A251-CDD5C8EA41CE}" destId="{98BCBDA7-BCE1-494A-BADC-2AF608AA9CF1}" srcOrd="0" destOrd="0" presId="urn:microsoft.com/office/officeart/2005/8/layout/cycle5"/>
    <dgm:cxn modelId="{F1B49C6B-EF02-45CC-8BDD-6FBD114A31A3}" srcId="{7F306C40-B923-4C30-B737-BAFCA021853A}" destId="{6A5A18DF-2BE9-48D3-A251-CDD5C8EA41CE}" srcOrd="1" destOrd="0" parTransId="{07728C33-CF18-40C6-9ADD-348DA0292FC7}" sibTransId="{4755076C-B439-45AC-A1A9-654F979ED1AC}"/>
    <dgm:cxn modelId="{F70F7632-B579-4848-B624-654A7CF41BFA}" type="presOf" srcId="{FA7CDEA9-CCED-432F-8F4C-86C2683476EB}" destId="{3AE65B06-D7BD-45C4-81AF-5044FFCB95E3}" srcOrd="0" destOrd="0" presId="urn:microsoft.com/office/officeart/2005/8/layout/cycle5"/>
    <dgm:cxn modelId="{591073F7-7EB8-4144-BA5D-4EA05B2AD0E2}" srcId="{7F306C40-B923-4C30-B737-BAFCA021853A}" destId="{574D90BD-22F3-4676-8D4F-2E88D0A474A2}" srcOrd="2" destOrd="0" parTransId="{67A3F921-945B-489C-9926-6B129435E269}" sibTransId="{CA91DE40-4F03-4FEC-B5C2-4161A14F0A95}"/>
    <dgm:cxn modelId="{3C48C956-82B8-48C3-A876-483212CDFFCE}" type="presOf" srcId="{4755076C-B439-45AC-A1A9-654F979ED1AC}" destId="{04A992B9-BD31-42FA-BA83-F1D567C00D19}" srcOrd="0" destOrd="0" presId="urn:microsoft.com/office/officeart/2005/8/layout/cycle5"/>
    <dgm:cxn modelId="{B390D873-10C9-48BF-A17D-7D00035AA611}" type="presOf" srcId="{E465B999-CEDD-494B-A446-71D3FD4BB586}" destId="{FFC25035-3ABC-4300-B6EE-6FC2EAF7BD6B}" srcOrd="0" destOrd="0" presId="urn:microsoft.com/office/officeart/2005/8/layout/cycle5"/>
    <dgm:cxn modelId="{BCB12476-04E7-4030-BF5D-07DDBD378AAC}" srcId="{7F306C40-B923-4C30-B737-BAFCA021853A}" destId="{38BAF286-B4C7-41A1-89AC-D924D4FB11C9}" srcOrd="3" destOrd="0" parTransId="{9A8F17C6-2A21-4E62-ABB3-28358C1F2F78}" sibTransId="{E465B999-CEDD-494B-A446-71D3FD4BB586}"/>
    <dgm:cxn modelId="{CE751CF3-11B5-4BD5-A62D-9D15AF57A685}" type="presOf" srcId="{7F306C40-B923-4C30-B737-BAFCA021853A}" destId="{EE0390DC-2B35-46AD-A277-A7FD25A994A3}" srcOrd="0" destOrd="0" presId="urn:microsoft.com/office/officeart/2005/8/layout/cycle5"/>
    <dgm:cxn modelId="{C972035A-5884-4C2C-A9BB-7E38E5AE4A1C}" type="presOf" srcId="{38BAF286-B4C7-41A1-89AC-D924D4FB11C9}" destId="{A372363B-B8A8-4981-9A81-66A7E4B84B19}" srcOrd="0" destOrd="0" presId="urn:microsoft.com/office/officeart/2005/8/layout/cycle5"/>
    <dgm:cxn modelId="{0C574E86-79C5-4A22-B332-008DF6DFC118}" type="presParOf" srcId="{EE0390DC-2B35-46AD-A277-A7FD25A994A3}" destId="{3AE65B06-D7BD-45C4-81AF-5044FFCB95E3}" srcOrd="0" destOrd="0" presId="urn:microsoft.com/office/officeart/2005/8/layout/cycle5"/>
    <dgm:cxn modelId="{5075CE00-EBA1-4291-9E39-30D026D75326}" type="presParOf" srcId="{EE0390DC-2B35-46AD-A277-A7FD25A994A3}" destId="{4271135C-B099-4ABD-A38F-0BBAC42BE86E}" srcOrd="1" destOrd="0" presId="urn:microsoft.com/office/officeart/2005/8/layout/cycle5"/>
    <dgm:cxn modelId="{C2092CE4-9152-47A2-8653-6C34F9DD4346}" type="presParOf" srcId="{EE0390DC-2B35-46AD-A277-A7FD25A994A3}" destId="{BC913D0E-B7A6-440C-8C0E-2326AF17F2F2}" srcOrd="2" destOrd="0" presId="urn:microsoft.com/office/officeart/2005/8/layout/cycle5"/>
    <dgm:cxn modelId="{8011D1AB-4A65-46DA-9D72-41ED6993EDE8}" type="presParOf" srcId="{EE0390DC-2B35-46AD-A277-A7FD25A994A3}" destId="{98BCBDA7-BCE1-494A-BADC-2AF608AA9CF1}" srcOrd="3" destOrd="0" presId="urn:microsoft.com/office/officeart/2005/8/layout/cycle5"/>
    <dgm:cxn modelId="{4CC6806D-6FEF-4656-84DA-574DB66076A9}" type="presParOf" srcId="{EE0390DC-2B35-46AD-A277-A7FD25A994A3}" destId="{1290F84E-7CFF-4828-8EAA-24FCFB9C6FE5}" srcOrd="4" destOrd="0" presId="urn:microsoft.com/office/officeart/2005/8/layout/cycle5"/>
    <dgm:cxn modelId="{08B7A765-0905-4070-B18D-C6189084B1F5}" type="presParOf" srcId="{EE0390DC-2B35-46AD-A277-A7FD25A994A3}" destId="{04A992B9-BD31-42FA-BA83-F1D567C00D19}" srcOrd="5" destOrd="0" presId="urn:microsoft.com/office/officeart/2005/8/layout/cycle5"/>
    <dgm:cxn modelId="{FC3A409B-FF7E-40F1-BA45-04B24C6FDDC8}" type="presParOf" srcId="{EE0390DC-2B35-46AD-A277-A7FD25A994A3}" destId="{A9A8336A-ABED-44A9-8514-D88C3A0BF40A}" srcOrd="6" destOrd="0" presId="urn:microsoft.com/office/officeart/2005/8/layout/cycle5"/>
    <dgm:cxn modelId="{EDC3B704-2698-43EF-8F17-DE0EAED86DC9}" type="presParOf" srcId="{EE0390DC-2B35-46AD-A277-A7FD25A994A3}" destId="{B6BD4536-0C36-47E7-9489-5EA4AC0E8576}" srcOrd="7" destOrd="0" presId="urn:microsoft.com/office/officeart/2005/8/layout/cycle5"/>
    <dgm:cxn modelId="{24C9407F-4E17-448C-A040-EFA093A4D834}" type="presParOf" srcId="{EE0390DC-2B35-46AD-A277-A7FD25A994A3}" destId="{734D5684-D03A-4482-80A0-6ECD5003C300}" srcOrd="8" destOrd="0" presId="urn:microsoft.com/office/officeart/2005/8/layout/cycle5"/>
    <dgm:cxn modelId="{E0E1A603-CB18-4319-99B8-0EC2CDD9792C}" type="presParOf" srcId="{EE0390DC-2B35-46AD-A277-A7FD25A994A3}" destId="{A372363B-B8A8-4981-9A81-66A7E4B84B19}" srcOrd="9" destOrd="0" presId="urn:microsoft.com/office/officeart/2005/8/layout/cycle5"/>
    <dgm:cxn modelId="{A6BB5141-A6A7-44D2-B6C1-16D7F7F4B8B7}" type="presParOf" srcId="{EE0390DC-2B35-46AD-A277-A7FD25A994A3}" destId="{88D66397-CBC2-4E4F-A44F-A9F3A5C0EEB8}" srcOrd="10" destOrd="0" presId="urn:microsoft.com/office/officeart/2005/8/layout/cycle5"/>
    <dgm:cxn modelId="{E2259577-62A7-440E-A762-DE65CB380498}" type="presParOf" srcId="{EE0390DC-2B35-46AD-A277-A7FD25A994A3}" destId="{FFC25035-3ABC-4300-B6EE-6FC2EAF7BD6B}" srcOrd="11" destOrd="0" presId="urn:microsoft.com/office/officeart/2005/8/layout/cycle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6111EA-EC0E-4744-9106-517412A8587A}" type="doc">
      <dgm:prSet loTypeId="urn:microsoft.com/office/officeart/2005/8/layout/cycle6" loCatId="relationship" qsTypeId="urn:microsoft.com/office/officeart/2005/8/quickstyle/3d1" qsCatId="3D" csTypeId="urn:microsoft.com/office/officeart/2005/8/colors/accent1_2" csCatId="accent1" phldr="1"/>
      <dgm:spPr/>
      <dgm:t>
        <a:bodyPr/>
        <a:lstStyle/>
        <a:p>
          <a:endParaRPr lang="tr-TR"/>
        </a:p>
      </dgm:t>
    </dgm:pt>
    <dgm:pt modelId="{4DB694D6-D904-405C-BBE7-3C76DDE4EFF0}">
      <dgm:prSet phldrT="[Metin]" custT="1"/>
      <dgm:spPr/>
      <dgm:t>
        <a:bodyPr/>
        <a:lstStyle/>
        <a:p>
          <a:r>
            <a:rPr lang="tr-TR" sz="2000" b="1" dirty="0" smtClean="0"/>
            <a:t>LİDERLİK</a:t>
          </a:r>
          <a:endParaRPr lang="tr-TR" sz="2000" b="1" dirty="0"/>
        </a:p>
      </dgm:t>
    </dgm:pt>
    <dgm:pt modelId="{3ADB14EF-D929-42A9-B28B-772F372557BF}" type="parTrans" cxnId="{65E7908F-1F28-4BE9-BC26-270D490021EE}">
      <dgm:prSet/>
      <dgm:spPr/>
      <dgm:t>
        <a:bodyPr/>
        <a:lstStyle/>
        <a:p>
          <a:endParaRPr lang="tr-TR"/>
        </a:p>
      </dgm:t>
    </dgm:pt>
    <dgm:pt modelId="{232A219A-CA65-4754-A6E7-BC23DA8650DC}" type="sibTrans" cxnId="{65E7908F-1F28-4BE9-BC26-270D490021EE}">
      <dgm:prSet/>
      <dgm:spPr/>
      <dgm:t>
        <a:bodyPr/>
        <a:lstStyle/>
        <a:p>
          <a:endParaRPr lang="tr-TR"/>
        </a:p>
      </dgm:t>
    </dgm:pt>
    <dgm:pt modelId="{D61F3EEB-312C-4E10-9B86-D3DE07AF16FD}">
      <dgm:prSet phldrT="[Metin]" custT="1"/>
      <dgm:spPr/>
      <dgm:t>
        <a:bodyPr/>
        <a:lstStyle/>
        <a:p>
          <a:r>
            <a:rPr lang="tr-TR" sz="2000" b="1" dirty="0" smtClean="0"/>
            <a:t>MÜŞTERİ ODAKLILIK</a:t>
          </a:r>
          <a:endParaRPr lang="tr-TR" sz="2000" b="1" dirty="0"/>
        </a:p>
      </dgm:t>
    </dgm:pt>
    <dgm:pt modelId="{0AE3EA4A-AF8E-4BFF-A5E2-C9227BB1BAFD}" type="parTrans" cxnId="{201BEC98-70C0-4E1B-A32E-EDF533D33DE6}">
      <dgm:prSet/>
      <dgm:spPr/>
      <dgm:t>
        <a:bodyPr/>
        <a:lstStyle/>
        <a:p>
          <a:endParaRPr lang="tr-TR"/>
        </a:p>
      </dgm:t>
    </dgm:pt>
    <dgm:pt modelId="{88CBA701-B24D-4735-9470-A05F2DDCF29F}" type="sibTrans" cxnId="{201BEC98-70C0-4E1B-A32E-EDF533D33DE6}">
      <dgm:prSet/>
      <dgm:spPr/>
      <dgm:t>
        <a:bodyPr/>
        <a:lstStyle/>
        <a:p>
          <a:endParaRPr lang="tr-TR"/>
        </a:p>
      </dgm:t>
    </dgm:pt>
    <dgm:pt modelId="{9086B621-7969-4B13-9EB5-6E3F9EF0DB28}">
      <dgm:prSet phldrT="[Metin]" custT="1"/>
      <dgm:spPr/>
      <dgm:t>
        <a:bodyPr/>
        <a:lstStyle/>
        <a:p>
          <a:r>
            <a:rPr lang="tr-TR" sz="2000" b="1" dirty="0" smtClean="0"/>
            <a:t>YENİLİKÇİLİK VE YARATICILIK</a:t>
          </a:r>
          <a:endParaRPr lang="tr-TR" sz="2000" b="1" dirty="0"/>
        </a:p>
      </dgm:t>
    </dgm:pt>
    <dgm:pt modelId="{BB33A55B-FDAB-4BCE-9CB2-5CE8CA241F54}" type="parTrans" cxnId="{57CF5CF2-BD28-4EC7-AF4E-62DB2448E459}">
      <dgm:prSet/>
      <dgm:spPr/>
      <dgm:t>
        <a:bodyPr/>
        <a:lstStyle/>
        <a:p>
          <a:endParaRPr lang="tr-TR"/>
        </a:p>
      </dgm:t>
    </dgm:pt>
    <dgm:pt modelId="{EFF9961C-AE46-4742-BBD7-433011C8E614}" type="sibTrans" cxnId="{57CF5CF2-BD28-4EC7-AF4E-62DB2448E459}">
      <dgm:prSet/>
      <dgm:spPr/>
      <dgm:t>
        <a:bodyPr/>
        <a:lstStyle/>
        <a:p>
          <a:endParaRPr lang="tr-TR"/>
        </a:p>
      </dgm:t>
    </dgm:pt>
    <dgm:pt modelId="{2005BC82-31DB-4140-9819-C9EB811E024E}">
      <dgm:prSet phldrT="[Metin]" custT="1"/>
      <dgm:spPr/>
      <dgm:t>
        <a:bodyPr/>
        <a:lstStyle/>
        <a:p>
          <a:r>
            <a:rPr lang="tr-TR" sz="2000" b="1" dirty="0" smtClean="0"/>
            <a:t>SONUÇ ODAKLILIK</a:t>
          </a:r>
          <a:endParaRPr lang="tr-TR" sz="2000" b="1" dirty="0"/>
        </a:p>
      </dgm:t>
    </dgm:pt>
    <dgm:pt modelId="{E8BB7FDD-A3F1-49D6-B82D-F0A2BCF92FBB}" type="parTrans" cxnId="{AE4B2D9F-736C-406A-9223-DEBD13FB2596}">
      <dgm:prSet/>
      <dgm:spPr/>
      <dgm:t>
        <a:bodyPr/>
        <a:lstStyle/>
        <a:p>
          <a:endParaRPr lang="tr-TR"/>
        </a:p>
      </dgm:t>
    </dgm:pt>
    <dgm:pt modelId="{126D945B-BA83-4C4A-84AA-5304B46E807F}" type="sibTrans" cxnId="{AE4B2D9F-736C-406A-9223-DEBD13FB2596}">
      <dgm:prSet/>
      <dgm:spPr/>
      <dgm:t>
        <a:bodyPr/>
        <a:lstStyle/>
        <a:p>
          <a:endParaRPr lang="tr-TR"/>
        </a:p>
      </dgm:t>
    </dgm:pt>
    <dgm:pt modelId="{F235BD67-E219-4A6F-901B-30A04B92B8D2}" type="pres">
      <dgm:prSet presAssocID="{9A6111EA-EC0E-4744-9106-517412A8587A}" presName="cycle" presStyleCnt="0">
        <dgm:presLayoutVars>
          <dgm:dir/>
          <dgm:resizeHandles val="exact"/>
        </dgm:presLayoutVars>
      </dgm:prSet>
      <dgm:spPr/>
      <dgm:t>
        <a:bodyPr/>
        <a:lstStyle/>
        <a:p>
          <a:endParaRPr lang="tr-TR"/>
        </a:p>
      </dgm:t>
    </dgm:pt>
    <dgm:pt modelId="{DCACF336-2567-4412-B110-A6D7772CE579}" type="pres">
      <dgm:prSet presAssocID="{4DB694D6-D904-405C-BBE7-3C76DDE4EFF0}" presName="node" presStyleLbl="node1" presStyleIdx="0" presStyleCnt="4">
        <dgm:presLayoutVars>
          <dgm:bulletEnabled val="1"/>
        </dgm:presLayoutVars>
      </dgm:prSet>
      <dgm:spPr/>
      <dgm:t>
        <a:bodyPr/>
        <a:lstStyle/>
        <a:p>
          <a:endParaRPr lang="tr-TR"/>
        </a:p>
      </dgm:t>
    </dgm:pt>
    <dgm:pt modelId="{BF361D67-26A1-456C-AA94-D45F820B7E93}" type="pres">
      <dgm:prSet presAssocID="{4DB694D6-D904-405C-BBE7-3C76DDE4EFF0}" presName="spNode" presStyleCnt="0"/>
      <dgm:spPr/>
      <dgm:t>
        <a:bodyPr/>
        <a:lstStyle/>
        <a:p>
          <a:endParaRPr lang="tr-TR"/>
        </a:p>
      </dgm:t>
    </dgm:pt>
    <dgm:pt modelId="{64816A4C-B021-478B-9CD8-0388E2C64E39}" type="pres">
      <dgm:prSet presAssocID="{232A219A-CA65-4754-A6E7-BC23DA8650DC}" presName="sibTrans" presStyleLbl="sibTrans1D1" presStyleIdx="0" presStyleCnt="4"/>
      <dgm:spPr/>
      <dgm:t>
        <a:bodyPr/>
        <a:lstStyle/>
        <a:p>
          <a:endParaRPr lang="tr-TR"/>
        </a:p>
      </dgm:t>
    </dgm:pt>
    <dgm:pt modelId="{539AA81C-D540-4881-B5FE-56F9A433EBFA}" type="pres">
      <dgm:prSet presAssocID="{D61F3EEB-312C-4E10-9B86-D3DE07AF16FD}" presName="node" presStyleLbl="node1" presStyleIdx="1" presStyleCnt="4">
        <dgm:presLayoutVars>
          <dgm:bulletEnabled val="1"/>
        </dgm:presLayoutVars>
      </dgm:prSet>
      <dgm:spPr/>
      <dgm:t>
        <a:bodyPr/>
        <a:lstStyle/>
        <a:p>
          <a:endParaRPr lang="tr-TR"/>
        </a:p>
      </dgm:t>
    </dgm:pt>
    <dgm:pt modelId="{832AFB8A-7F9E-4185-B814-81F8AA2C9E3D}" type="pres">
      <dgm:prSet presAssocID="{D61F3EEB-312C-4E10-9B86-D3DE07AF16FD}" presName="spNode" presStyleCnt="0"/>
      <dgm:spPr/>
      <dgm:t>
        <a:bodyPr/>
        <a:lstStyle/>
        <a:p>
          <a:endParaRPr lang="tr-TR"/>
        </a:p>
      </dgm:t>
    </dgm:pt>
    <dgm:pt modelId="{DCA260DB-9248-4001-B61A-1E70CE05BC13}" type="pres">
      <dgm:prSet presAssocID="{88CBA701-B24D-4735-9470-A05F2DDCF29F}" presName="sibTrans" presStyleLbl="sibTrans1D1" presStyleIdx="1" presStyleCnt="4"/>
      <dgm:spPr/>
      <dgm:t>
        <a:bodyPr/>
        <a:lstStyle/>
        <a:p>
          <a:endParaRPr lang="tr-TR"/>
        </a:p>
      </dgm:t>
    </dgm:pt>
    <dgm:pt modelId="{65661D12-6DF8-473D-A59D-E31D8A8657D0}" type="pres">
      <dgm:prSet presAssocID="{9086B621-7969-4B13-9EB5-6E3F9EF0DB28}" presName="node" presStyleLbl="node1" presStyleIdx="2" presStyleCnt="4">
        <dgm:presLayoutVars>
          <dgm:bulletEnabled val="1"/>
        </dgm:presLayoutVars>
      </dgm:prSet>
      <dgm:spPr/>
      <dgm:t>
        <a:bodyPr/>
        <a:lstStyle/>
        <a:p>
          <a:endParaRPr lang="tr-TR"/>
        </a:p>
      </dgm:t>
    </dgm:pt>
    <dgm:pt modelId="{62C2D33C-FC67-4E6B-A843-8DE688FE2E17}" type="pres">
      <dgm:prSet presAssocID="{9086B621-7969-4B13-9EB5-6E3F9EF0DB28}" presName="spNode" presStyleCnt="0"/>
      <dgm:spPr/>
      <dgm:t>
        <a:bodyPr/>
        <a:lstStyle/>
        <a:p>
          <a:endParaRPr lang="tr-TR"/>
        </a:p>
      </dgm:t>
    </dgm:pt>
    <dgm:pt modelId="{C369C33F-58FE-4122-8A57-D5D98192DFC3}" type="pres">
      <dgm:prSet presAssocID="{EFF9961C-AE46-4742-BBD7-433011C8E614}" presName="sibTrans" presStyleLbl="sibTrans1D1" presStyleIdx="2" presStyleCnt="4"/>
      <dgm:spPr/>
      <dgm:t>
        <a:bodyPr/>
        <a:lstStyle/>
        <a:p>
          <a:endParaRPr lang="tr-TR"/>
        </a:p>
      </dgm:t>
    </dgm:pt>
    <dgm:pt modelId="{86FDEC44-52DC-4A8B-B603-F92729FD8014}" type="pres">
      <dgm:prSet presAssocID="{2005BC82-31DB-4140-9819-C9EB811E024E}" presName="node" presStyleLbl="node1" presStyleIdx="3" presStyleCnt="4">
        <dgm:presLayoutVars>
          <dgm:bulletEnabled val="1"/>
        </dgm:presLayoutVars>
      </dgm:prSet>
      <dgm:spPr/>
      <dgm:t>
        <a:bodyPr/>
        <a:lstStyle/>
        <a:p>
          <a:endParaRPr lang="tr-TR"/>
        </a:p>
      </dgm:t>
    </dgm:pt>
    <dgm:pt modelId="{4778CBC7-6F08-4A5B-A1EB-CD9C83732EBF}" type="pres">
      <dgm:prSet presAssocID="{2005BC82-31DB-4140-9819-C9EB811E024E}" presName="spNode" presStyleCnt="0"/>
      <dgm:spPr/>
      <dgm:t>
        <a:bodyPr/>
        <a:lstStyle/>
        <a:p>
          <a:endParaRPr lang="tr-TR"/>
        </a:p>
      </dgm:t>
    </dgm:pt>
    <dgm:pt modelId="{E014699D-05B4-4D9A-BA0F-CF782F9384C6}" type="pres">
      <dgm:prSet presAssocID="{126D945B-BA83-4C4A-84AA-5304B46E807F}" presName="sibTrans" presStyleLbl="sibTrans1D1" presStyleIdx="3" presStyleCnt="4"/>
      <dgm:spPr/>
      <dgm:t>
        <a:bodyPr/>
        <a:lstStyle/>
        <a:p>
          <a:endParaRPr lang="tr-TR"/>
        </a:p>
      </dgm:t>
    </dgm:pt>
  </dgm:ptLst>
  <dgm:cxnLst>
    <dgm:cxn modelId="{4FEF6D3B-5FD6-43C2-8759-AB1498E062A0}" type="presOf" srcId="{D61F3EEB-312C-4E10-9B86-D3DE07AF16FD}" destId="{539AA81C-D540-4881-B5FE-56F9A433EBFA}" srcOrd="0" destOrd="0" presId="urn:microsoft.com/office/officeart/2005/8/layout/cycle6"/>
    <dgm:cxn modelId="{F3077302-4815-4FF4-8E01-418C11D64568}" type="presOf" srcId="{EFF9961C-AE46-4742-BBD7-433011C8E614}" destId="{C369C33F-58FE-4122-8A57-D5D98192DFC3}" srcOrd="0" destOrd="0" presId="urn:microsoft.com/office/officeart/2005/8/layout/cycle6"/>
    <dgm:cxn modelId="{F7799ACB-5CED-439D-BD3C-CB366FAB2601}" type="presOf" srcId="{2005BC82-31DB-4140-9819-C9EB811E024E}" destId="{86FDEC44-52DC-4A8B-B603-F92729FD8014}" srcOrd="0" destOrd="0" presId="urn:microsoft.com/office/officeart/2005/8/layout/cycle6"/>
    <dgm:cxn modelId="{F1EB8011-8B43-434F-BEF0-6D0F502EE2FB}" type="presOf" srcId="{232A219A-CA65-4754-A6E7-BC23DA8650DC}" destId="{64816A4C-B021-478B-9CD8-0388E2C64E39}" srcOrd="0" destOrd="0" presId="urn:microsoft.com/office/officeart/2005/8/layout/cycle6"/>
    <dgm:cxn modelId="{F63BE148-D62F-45CF-996A-1666C5E7E5EA}" type="presOf" srcId="{88CBA701-B24D-4735-9470-A05F2DDCF29F}" destId="{DCA260DB-9248-4001-B61A-1E70CE05BC13}" srcOrd="0" destOrd="0" presId="urn:microsoft.com/office/officeart/2005/8/layout/cycle6"/>
    <dgm:cxn modelId="{AE4B2D9F-736C-406A-9223-DEBD13FB2596}" srcId="{9A6111EA-EC0E-4744-9106-517412A8587A}" destId="{2005BC82-31DB-4140-9819-C9EB811E024E}" srcOrd="3" destOrd="0" parTransId="{E8BB7FDD-A3F1-49D6-B82D-F0A2BCF92FBB}" sibTransId="{126D945B-BA83-4C4A-84AA-5304B46E807F}"/>
    <dgm:cxn modelId="{05800B47-20B2-49A2-94F5-36616D57A7A0}" type="presOf" srcId="{9A6111EA-EC0E-4744-9106-517412A8587A}" destId="{F235BD67-E219-4A6F-901B-30A04B92B8D2}" srcOrd="0" destOrd="0" presId="urn:microsoft.com/office/officeart/2005/8/layout/cycle6"/>
    <dgm:cxn modelId="{201BEC98-70C0-4E1B-A32E-EDF533D33DE6}" srcId="{9A6111EA-EC0E-4744-9106-517412A8587A}" destId="{D61F3EEB-312C-4E10-9B86-D3DE07AF16FD}" srcOrd="1" destOrd="0" parTransId="{0AE3EA4A-AF8E-4BFF-A5E2-C9227BB1BAFD}" sibTransId="{88CBA701-B24D-4735-9470-A05F2DDCF29F}"/>
    <dgm:cxn modelId="{A9AB8B5F-E788-4356-8A35-FD45586FA64E}" type="presOf" srcId="{4DB694D6-D904-405C-BBE7-3C76DDE4EFF0}" destId="{DCACF336-2567-4412-B110-A6D7772CE579}" srcOrd="0" destOrd="0" presId="urn:microsoft.com/office/officeart/2005/8/layout/cycle6"/>
    <dgm:cxn modelId="{57CF5CF2-BD28-4EC7-AF4E-62DB2448E459}" srcId="{9A6111EA-EC0E-4744-9106-517412A8587A}" destId="{9086B621-7969-4B13-9EB5-6E3F9EF0DB28}" srcOrd="2" destOrd="0" parTransId="{BB33A55B-FDAB-4BCE-9CB2-5CE8CA241F54}" sibTransId="{EFF9961C-AE46-4742-BBD7-433011C8E614}"/>
    <dgm:cxn modelId="{2D1E5D8A-B531-4A22-ABAC-1B6B410C91B3}" type="presOf" srcId="{9086B621-7969-4B13-9EB5-6E3F9EF0DB28}" destId="{65661D12-6DF8-473D-A59D-E31D8A8657D0}" srcOrd="0" destOrd="0" presId="urn:microsoft.com/office/officeart/2005/8/layout/cycle6"/>
    <dgm:cxn modelId="{446C9BF2-E116-4405-99CF-77F20B446A58}" type="presOf" srcId="{126D945B-BA83-4C4A-84AA-5304B46E807F}" destId="{E014699D-05B4-4D9A-BA0F-CF782F9384C6}" srcOrd="0" destOrd="0" presId="urn:microsoft.com/office/officeart/2005/8/layout/cycle6"/>
    <dgm:cxn modelId="{65E7908F-1F28-4BE9-BC26-270D490021EE}" srcId="{9A6111EA-EC0E-4744-9106-517412A8587A}" destId="{4DB694D6-D904-405C-BBE7-3C76DDE4EFF0}" srcOrd="0" destOrd="0" parTransId="{3ADB14EF-D929-42A9-B28B-772F372557BF}" sibTransId="{232A219A-CA65-4754-A6E7-BC23DA8650DC}"/>
    <dgm:cxn modelId="{08A827B2-3B55-4CE8-AF0D-64E6FBCC248E}" type="presParOf" srcId="{F235BD67-E219-4A6F-901B-30A04B92B8D2}" destId="{DCACF336-2567-4412-B110-A6D7772CE579}" srcOrd="0" destOrd="0" presId="urn:microsoft.com/office/officeart/2005/8/layout/cycle6"/>
    <dgm:cxn modelId="{08DC77C8-19B8-402F-8445-91061035EFFA}" type="presParOf" srcId="{F235BD67-E219-4A6F-901B-30A04B92B8D2}" destId="{BF361D67-26A1-456C-AA94-D45F820B7E93}" srcOrd="1" destOrd="0" presId="urn:microsoft.com/office/officeart/2005/8/layout/cycle6"/>
    <dgm:cxn modelId="{D32EAAB6-667D-42C1-919B-17163EED9016}" type="presParOf" srcId="{F235BD67-E219-4A6F-901B-30A04B92B8D2}" destId="{64816A4C-B021-478B-9CD8-0388E2C64E39}" srcOrd="2" destOrd="0" presId="urn:microsoft.com/office/officeart/2005/8/layout/cycle6"/>
    <dgm:cxn modelId="{634137DB-D5F2-4B64-B6BC-4FB1D8A01485}" type="presParOf" srcId="{F235BD67-E219-4A6F-901B-30A04B92B8D2}" destId="{539AA81C-D540-4881-B5FE-56F9A433EBFA}" srcOrd="3" destOrd="0" presId="urn:microsoft.com/office/officeart/2005/8/layout/cycle6"/>
    <dgm:cxn modelId="{92A439E5-0DE9-44CC-B0A4-E542198DF3B9}" type="presParOf" srcId="{F235BD67-E219-4A6F-901B-30A04B92B8D2}" destId="{832AFB8A-7F9E-4185-B814-81F8AA2C9E3D}" srcOrd="4" destOrd="0" presId="urn:microsoft.com/office/officeart/2005/8/layout/cycle6"/>
    <dgm:cxn modelId="{11D37668-FB03-435E-BB38-FF27138DDC6D}" type="presParOf" srcId="{F235BD67-E219-4A6F-901B-30A04B92B8D2}" destId="{DCA260DB-9248-4001-B61A-1E70CE05BC13}" srcOrd="5" destOrd="0" presId="urn:microsoft.com/office/officeart/2005/8/layout/cycle6"/>
    <dgm:cxn modelId="{62F4CFED-744D-414C-9A2E-E1E395D3DDF6}" type="presParOf" srcId="{F235BD67-E219-4A6F-901B-30A04B92B8D2}" destId="{65661D12-6DF8-473D-A59D-E31D8A8657D0}" srcOrd="6" destOrd="0" presId="urn:microsoft.com/office/officeart/2005/8/layout/cycle6"/>
    <dgm:cxn modelId="{F4824984-A294-4DCF-BE82-10251AEDDA55}" type="presParOf" srcId="{F235BD67-E219-4A6F-901B-30A04B92B8D2}" destId="{62C2D33C-FC67-4E6B-A843-8DE688FE2E17}" srcOrd="7" destOrd="0" presId="urn:microsoft.com/office/officeart/2005/8/layout/cycle6"/>
    <dgm:cxn modelId="{C75126E0-275D-404D-A4FE-83BF091B104B}" type="presParOf" srcId="{F235BD67-E219-4A6F-901B-30A04B92B8D2}" destId="{C369C33F-58FE-4122-8A57-D5D98192DFC3}" srcOrd="8" destOrd="0" presId="urn:microsoft.com/office/officeart/2005/8/layout/cycle6"/>
    <dgm:cxn modelId="{CA1120F6-7BDA-47DA-8FB2-33ECB0F42D90}" type="presParOf" srcId="{F235BD67-E219-4A6F-901B-30A04B92B8D2}" destId="{86FDEC44-52DC-4A8B-B603-F92729FD8014}" srcOrd="9" destOrd="0" presId="urn:microsoft.com/office/officeart/2005/8/layout/cycle6"/>
    <dgm:cxn modelId="{E75CC0F4-9D9D-466C-913A-19A33E26DFCA}" type="presParOf" srcId="{F235BD67-E219-4A6F-901B-30A04B92B8D2}" destId="{4778CBC7-6F08-4A5B-A1EB-CD9C83732EBF}" srcOrd="10" destOrd="0" presId="urn:microsoft.com/office/officeart/2005/8/layout/cycle6"/>
    <dgm:cxn modelId="{E0527B20-C17B-4CF3-9EC5-24005A3A58DF}" type="presParOf" srcId="{F235BD67-E219-4A6F-901B-30A04B92B8D2}" destId="{E014699D-05B4-4D9A-BA0F-CF782F9384C6}" srcOrd="11" destOrd="0" presId="urn:microsoft.com/office/officeart/2005/8/layout/cycle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AE65B06-D7BD-45C4-81AF-5044FFCB95E3}">
      <dsp:nvSpPr>
        <dsp:cNvPr id="0" name=""/>
        <dsp:cNvSpPr/>
      </dsp:nvSpPr>
      <dsp:spPr>
        <a:xfrm>
          <a:off x="3359201" y="527"/>
          <a:ext cx="2164996" cy="1231241"/>
        </a:xfrm>
        <a:prstGeom prst="round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t>Bireysel Hedeflerin Belirlenmesi ve Yayınlanması</a:t>
          </a:r>
        </a:p>
        <a:p>
          <a:pPr lvl="0" algn="ctr" defTabSz="800100">
            <a:lnSpc>
              <a:spcPct val="90000"/>
            </a:lnSpc>
            <a:spcBef>
              <a:spcPct val="0"/>
            </a:spcBef>
            <a:spcAft>
              <a:spcPct val="35000"/>
            </a:spcAft>
          </a:pPr>
          <a:r>
            <a:rPr lang="tr-TR" sz="1800" b="1" kern="1200" dirty="0" smtClean="0"/>
            <a:t>(Ocak) </a:t>
          </a:r>
          <a:endParaRPr lang="tr-TR" sz="1800" b="1" kern="1200" dirty="0"/>
        </a:p>
      </dsp:txBody>
      <dsp:txXfrm>
        <a:off x="3359201" y="527"/>
        <a:ext cx="2164996" cy="1231241"/>
      </dsp:txXfrm>
    </dsp:sp>
    <dsp:sp modelId="{BC913D0E-B7A6-440C-8C0E-2326AF17F2F2}">
      <dsp:nvSpPr>
        <dsp:cNvPr id="0" name=""/>
        <dsp:cNvSpPr/>
      </dsp:nvSpPr>
      <dsp:spPr>
        <a:xfrm>
          <a:off x="2409264" y="616147"/>
          <a:ext cx="4064869" cy="4064869"/>
        </a:xfrm>
        <a:custGeom>
          <a:avLst/>
          <a:gdLst/>
          <a:ahLst/>
          <a:cxnLst/>
          <a:rect l="0" t="0" r="0" b="0"/>
          <a:pathLst>
            <a:path>
              <a:moveTo>
                <a:pt x="3340368" y="476767"/>
              </a:moveTo>
              <a:arcTo wR="2032434" hR="2032434" stAng="18603335" swAng="1466349"/>
            </a:path>
          </a:pathLst>
        </a:custGeom>
        <a:noFill/>
        <a:ln w="15875" cap="flat" cmpd="sng" algn="ctr">
          <a:solidFill>
            <a:scrgbClr r="0" g="0" b="0"/>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98BCBDA7-BCE1-494A-BADC-2AF608AA9CF1}">
      <dsp:nvSpPr>
        <dsp:cNvPr id="0" name=""/>
        <dsp:cNvSpPr/>
      </dsp:nvSpPr>
      <dsp:spPr>
        <a:xfrm>
          <a:off x="5415663" y="2032961"/>
          <a:ext cx="2116940" cy="1231241"/>
        </a:xfrm>
        <a:prstGeom prst="round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t>Performans Gözden Geçirme</a:t>
          </a:r>
        </a:p>
        <a:p>
          <a:pPr lvl="0" algn="ctr" defTabSz="800100">
            <a:lnSpc>
              <a:spcPct val="90000"/>
            </a:lnSpc>
            <a:spcBef>
              <a:spcPct val="0"/>
            </a:spcBef>
            <a:spcAft>
              <a:spcPct val="35000"/>
            </a:spcAft>
          </a:pPr>
          <a:r>
            <a:rPr lang="tr-TR" sz="1800" b="1" kern="1200" dirty="0" smtClean="0"/>
            <a:t>(Mart)</a:t>
          </a:r>
          <a:endParaRPr lang="tr-TR" sz="1800" b="1" kern="1200" dirty="0"/>
        </a:p>
      </dsp:txBody>
      <dsp:txXfrm>
        <a:off x="5415663" y="2032961"/>
        <a:ext cx="2116940" cy="1231241"/>
      </dsp:txXfrm>
    </dsp:sp>
    <dsp:sp modelId="{04A992B9-BD31-42FA-BA83-F1D567C00D19}">
      <dsp:nvSpPr>
        <dsp:cNvPr id="0" name=""/>
        <dsp:cNvSpPr/>
      </dsp:nvSpPr>
      <dsp:spPr>
        <a:xfrm>
          <a:off x="2409264" y="616147"/>
          <a:ext cx="4064869" cy="4064869"/>
        </a:xfrm>
        <a:custGeom>
          <a:avLst/>
          <a:gdLst/>
          <a:ahLst/>
          <a:cxnLst/>
          <a:rect l="0" t="0" r="0" b="0"/>
          <a:pathLst>
            <a:path>
              <a:moveTo>
                <a:pt x="3872157" y="2896268"/>
              </a:moveTo>
              <a:arcTo wR="2032434" hR="2032434" stAng="1509132" swAng="1396263"/>
            </a:path>
          </a:pathLst>
        </a:custGeom>
        <a:noFill/>
        <a:ln w="15875" cap="flat" cmpd="sng" algn="ctr">
          <a:solidFill>
            <a:scrgbClr r="0" g="0" b="0"/>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A9A8336A-ABED-44A9-8514-D88C3A0BF40A}">
      <dsp:nvSpPr>
        <dsp:cNvPr id="0" name=""/>
        <dsp:cNvSpPr/>
      </dsp:nvSpPr>
      <dsp:spPr>
        <a:xfrm>
          <a:off x="3303520" y="4065396"/>
          <a:ext cx="2276357" cy="1231241"/>
        </a:xfrm>
        <a:prstGeom prst="round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t>Performans Gözden Geçirme ve Hedef Revizyonu </a:t>
          </a:r>
        </a:p>
        <a:p>
          <a:pPr lvl="0" algn="ctr" defTabSz="800100">
            <a:lnSpc>
              <a:spcPct val="90000"/>
            </a:lnSpc>
            <a:spcBef>
              <a:spcPct val="0"/>
            </a:spcBef>
            <a:spcAft>
              <a:spcPct val="35000"/>
            </a:spcAft>
          </a:pPr>
          <a:r>
            <a:rPr lang="tr-TR" sz="1800" b="1" kern="1200" dirty="0" smtClean="0"/>
            <a:t>(Haziran) </a:t>
          </a:r>
          <a:endParaRPr lang="tr-TR" sz="1800" b="1" kern="1200" dirty="0"/>
        </a:p>
      </dsp:txBody>
      <dsp:txXfrm>
        <a:off x="3303520" y="4065396"/>
        <a:ext cx="2276357" cy="1231241"/>
      </dsp:txXfrm>
    </dsp:sp>
    <dsp:sp modelId="{734D5684-D03A-4482-80A0-6ECD5003C300}">
      <dsp:nvSpPr>
        <dsp:cNvPr id="0" name=""/>
        <dsp:cNvSpPr/>
      </dsp:nvSpPr>
      <dsp:spPr>
        <a:xfrm>
          <a:off x="2409264" y="616147"/>
          <a:ext cx="4064869" cy="4064869"/>
        </a:xfrm>
        <a:custGeom>
          <a:avLst/>
          <a:gdLst/>
          <a:ahLst/>
          <a:cxnLst/>
          <a:rect l="0" t="0" r="0" b="0"/>
          <a:pathLst>
            <a:path>
              <a:moveTo>
                <a:pt x="683664" y="3552832"/>
              </a:moveTo>
              <a:arcTo wR="2032434" hR="2032434" stAng="7894605" swAng="1396263"/>
            </a:path>
          </a:pathLst>
        </a:custGeom>
        <a:noFill/>
        <a:ln w="15875" cap="flat" cmpd="sng" algn="ctr">
          <a:solidFill>
            <a:scrgbClr r="0" g="0" b="0"/>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A372363B-B8A8-4981-9A81-66A7E4B84B19}">
      <dsp:nvSpPr>
        <dsp:cNvPr id="0" name=""/>
        <dsp:cNvSpPr/>
      </dsp:nvSpPr>
      <dsp:spPr>
        <a:xfrm>
          <a:off x="1324379" y="2032961"/>
          <a:ext cx="2169770" cy="1231241"/>
        </a:xfrm>
        <a:prstGeom prst="round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tr-TR" sz="1800" b="1" kern="1200" dirty="0" smtClean="0"/>
            <a:t>Performans Değerlendirme </a:t>
          </a:r>
        </a:p>
        <a:p>
          <a:pPr lvl="0" algn="ctr" defTabSz="800100">
            <a:lnSpc>
              <a:spcPct val="90000"/>
            </a:lnSpc>
            <a:spcBef>
              <a:spcPct val="0"/>
            </a:spcBef>
            <a:spcAft>
              <a:spcPct val="35000"/>
            </a:spcAft>
          </a:pPr>
          <a:r>
            <a:rPr lang="tr-TR" sz="1800" b="1" kern="1200" dirty="0" smtClean="0"/>
            <a:t>(Aralık)</a:t>
          </a:r>
        </a:p>
      </dsp:txBody>
      <dsp:txXfrm>
        <a:off x="1324379" y="2032961"/>
        <a:ext cx="2169770" cy="1231241"/>
      </dsp:txXfrm>
    </dsp:sp>
    <dsp:sp modelId="{FFC25035-3ABC-4300-B6EE-6FC2EAF7BD6B}">
      <dsp:nvSpPr>
        <dsp:cNvPr id="0" name=""/>
        <dsp:cNvSpPr/>
      </dsp:nvSpPr>
      <dsp:spPr>
        <a:xfrm>
          <a:off x="2409264" y="616147"/>
          <a:ext cx="4064869" cy="4064869"/>
        </a:xfrm>
        <a:custGeom>
          <a:avLst/>
          <a:gdLst/>
          <a:ahLst/>
          <a:cxnLst/>
          <a:rect l="0" t="0" r="0" b="0"/>
          <a:pathLst>
            <a:path>
              <a:moveTo>
                <a:pt x="198069" y="1157280"/>
              </a:moveTo>
              <a:arcTo wR="2032434" hR="2032434" stAng="12330316" swAng="1466349"/>
            </a:path>
          </a:pathLst>
        </a:custGeom>
        <a:noFill/>
        <a:ln w="15875" cap="flat" cmpd="sng" algn="ctr">
          <a:solidFill>
            <a:scrgbClr r="0" g="0" b="0"/>
          </a:solidFill>
          <a:prstDash val="solid"/>
          <a:tailEnd type="arrow"/>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CACF336-2567-4412-B110-A6D7772CE579}">
      <dsp:nvSpPr>
        <dsp:cNvPr id="0" name=""/>
        <dsp:cNvSpPr/>
      </dsp:nvSpPr>
      <dsp:spPr>
        <a:xfrm>
          <a:off x="2529015" y="912"/>
          <a:ext cx="1752519" cy="1139137"/>
        </a:xfrm>
        <a:prstGeom prst="round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t>LİDERLİK</a:t>
          </a:r>
          <a:endParaRPr lang="tr-TR" sz="2000" b="1" kern="1200" dirty="0"/>
        </a:p>
      </dsp:txBody>
      <dsp:txXfrm>
        <a:off x="2529015" y="912"/>
        <a:ext cx="1752519" cy="1139137"/>
      </dsp:txXfrm>
    </dsp:sp>
    <dsp:sp modelId="{64816A4C-B021-478B-9CD8-0388E2C64E39}">
      <dsp:nvSpPr>
        <dsp:cNvPr id="0" name=""/>
        <dsp:cNvSpPr/>
      </dsp:nvSpPr>
      <dsp:spPr>
        <a:xfrm>
          <a:off x="1523016" y="570481"/>
          <a:ext cx="3764516" cy="3764516"/>
        </a:xfrm>
        <a:custGeom>
          <a:avLst/>
          <a:gdLst/>
          <a:ahLst/>
          <a:cxnLst/>
          <a:rect l="0" t="0" r="0" b="0"/>
          <a:pathLst>
            <a:path>
              <a:moveTo>
                <a:pt x="2771146" y="223109"/>
              </a:moveTo>
              <a:arcTo wR="1882258" hR="1882258" stAng="17890809" swAng="2626254"/>
            </a:path>
          </a:pathLst>
        </a:custGeom>
        <a:noFill/>
        <a:ln w="9525" cap="flat"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539AA81C-D540-4881-B5FE-56F9A433EBFA}">
      <dsp:nvSpPr>
        <dsp:cNvPr id="0" name=""/>
        <dsp:cNvSpPr/>
      </dsp:nvSpPr>
      <dsp:spPr>
        <a:xfrm>
          <a:off x="4411273" y="1883171"/>
          <a:ext cx="1752519" cy="1139137"/>
        </a:xfrm>
        <a:prstGeom prst="round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t>MÜŞTERİ ODAKLILIK</a:t>
          </a:r>
          <a:endParaRPr lang="tr-TR" sz="2000" b="1" kern="1200" dirty="0"/>
        </a:p>
      </dsp:txBody>
      <dsp:txXfrm>
        <a:off x="4411273" y="1883171"/>
        <a:ext cx="1752519" cy="1139137"/>
      </dsp:txXfrm>
    </dsp:sp>
    <dsp:sp modelId="{DCA260DB-9248-4001-B61A-1E70CE05BC13}">
      <dsp:nvSpPr>
        <dsp:cNvPr id="0" name=""/>
        <dsp:cNvSpPr/>
      </dsp:nvSpPr>
      <dsp:spPr>
        <a:xfrm>
          <a:off x="1523016" y="570481"/>
          <a:ext cx="3764516" cy="3764516"/>
        </a:xfrm>
        <a:custGeom>
          <a:avLst/>
          <a:gdLst/>
          <a:ahLst/>
          <a:cxnLst/>
          <a:rect l="0" t="0" r="0" b="0"/>
          <a:pathLst>
            <a:path>
              <a:moveTo>
                <a:pt x="3671894" y="2465437"/>
              </a:moveTo>
              <a:arcTo wR="1882258" hR="1882258" stAng="1082937" swAng="2626254"/>
            </a:path>
          </a:pathLst>
        </a:custGeom>
        <a:noFill/>
        <a:ln w="9525" cap="flat"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65661D12-6DF8-473D-A59D-E31D8A8657D0}">
      <dsp:nvSpPr>
        <dsp:cNvPr id="0" name=""/>
        <dsp:cNvSpPr/>
      </dsp:nvSpPr>
      <dsp:spPr>
        <a:xfrm>
          <a:off x="2529015" y="3765429"/>
          <a:ext cx="1752519" cy="1139137"/>
        </a:xfrm>
        <a:prstGeom prst="round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t>YENİLİKÇİLİK VE YARATICILIK</a:t>
          </a:r>
          <a:endParaRPr lang="tr-TR" sz="2000" b="1" kern="1200" dirty="0"/>
        </a:p>
      </dsp:txBody>
      <dsp:txXfrm>
        <a:off x="2529015" y="3765429"/>
        <a:ext cx="1752519" cy="1139137"/>
      </dsp:txXfrm>
    </dsp:sp>
    <dsp:sp modelId="{C369C33F-58FE-4122-8A57-D5D98192DFC3}">
      <dsp:nvSpPr>
        <dsp:cNvPr id="0" name=""/>
        <dsp:cNvSpPr/>
      </dsp:nvSpPr>
      <dsp:spPr>
        <a:xfrm>
          <a:off x="1523016" y="570481"/>
          <a:ext cx="3764516" cy="3764516"/>
        </a:xfrm>
        <a:custGeom>
          <a:avLst/>
          <a:gdLst/>
          <a:ahLst/>
          <a:cxnLst/>
          <a:rect l="0" t="0" r="0" b="0"/>
          <a:pathLst>
            <a:path>
              <a:moveTo>
                <a:pt x="993370" y="3541407"/>
              </a:moveTo>
              <a:arcTo wR="1882258" hR="1882258" stAng="7090809" swAng="2626254"/>
            </a:path>
          </a:pathLst>
        </a:custGeom>
        <a:noFill/>
        <a:ln w="9525" cap="flat"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 modelId="{86FDEC44-52DC-4A8B-B603-F92729FD8014}">
      <dsp:nvSpPr>
        <dsp:cNvPr id="0" name=""/>
        <dsp:cNvSpPr/>
      </dsp:nvSpPr>
      <dsp:spPr>
        <a:xfrm>
          <a:off x="646756" y="1883171"/>
          <a:ext cx="1752519" cy="1139137"/>
        </a:xfrm>
        <a:prstGeom prst="roundRect">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tr-TR" sz="2000" b="1" kern="1200" dirty="0" smtClean="0"/>
            <a:t>SONUÇ ODAKLILIK</a:t>
          </a:r>
          <a:endParaRPr lang="tr-TR" sz="2000" b="1" kern="1200" dirty="0"/>
        </a:p>
      </dsp:txBody>
      <dsp:txXfrm>
        <a:off x="646756" y="1883171"/>
        <a:ext cx="1752519" cy="1139137"/>
      </dsp:txXfrm>
    </dsp:sp>
    <dsp:sp modelId="{E014699D-05B4-4D9A-BA0F-CF782F9384C6}">
      <dsp:nvSpPr>
        <dsp:cNvPr id="0" name=""/>
        <dsp:cNvSpPr/>
      </dsp:nvSpPr>
      <dsp:spPr>
        <a:xfrm>
          <a:off x="1523016" y="570481"/>
          <a:ext cx="3764516" cy="3764516"/>
        </a:xfrm>
        <a:custGeom>
          <a:avLst/>
          <a:gdLst/>
          <a:ahLst/>
          <a:cxnLst/>
          <a:rect l="0" t="0" r="0" b="0"/>
          <a:pathLst>
            <a:path>
              <a:moveTo>
                <a:pt x="92621" y="1299079"/>
              </a:moveTo>
              <a:arcTo wR="1882258" hR="1882258" stAng="11882937" swAng="2626254"/>
            </a:path>
          </a:pathLst>
        </a:custGeom>
        <a:noFill/>
        <a:ln w="9525" cap="flat" cmpd="sng" algn="ctr">
          <a:solidFill>
            <a:schemeClr val="accent1">
              <a:hueOff val="0"/>
              <a:satOff val="0"/>
              <a:lumOff val="0"/>
              <a:alphaOff val="0"/>
            </a:schemeClr>
          </a:solidFill>
          <a:prstDash val="solid"/>
        </a:ln>
        <a:effectLst/>
        <a:scene3d>
          <a:camera prst="orthographicFront"/>
          <a:lightRig rig="flat" dir="t"/>
        </a:scene3d>
        <a:sp3d z="-40000" prstMaterial="matte"/>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97285"/>
          </a:xfrm>
          <a:prstGeom prst="rect">
            <a:avLst/>
          </a:prstGeom>
        </p:spPr>
        <p:txBody>
          <a:bodyPr vert="horz" lIns="91870" tIns="45935" rIns="91870" bIns="45935" rtlCol="0"/>
          <a:lstStyle>
            <a:lvl1pPr algn="l">
              <a:defRPr sz="1200"/>
            </a:lvl1pPr>
          </a:lstStyle>
          <a:p>
            <a:endParaRPr lang="tr-TR"/>
          </a:p>
        </p:txBody>
      </p:sp>
      <p:sp>
        <p:nvSpPr>
          <p:cNvPr id="3" name="2 Veri Yer Tutucusu"/>
          <p:cNvSpPr>
            <a:spLocks noGrp="1"/>
          </p:cNvSpPr>
          <p:nvPr>
            <p:ph type="dt" sz="quarter" idx="1"/>
          </p:nvPr>
        </p:nvSpPr>
        <p:spPr>
          <a:xfrm>
            <a:off x="3884614" y="0"/>
            <a:ext cx="2971800" cy="497285"/>
          </a:xfrm>
          <a:prstGeom prst="rect">
            <a:avLst/>
          </a:prstGeom>
        </p:spPr>
        <p:txBody>
          <a:bodyPr vert="horz" lIns="91870" tIns="45935" rIns="91870" bIns="45935" rtlCol="0"/>
          <a:lstStyle>
            <a:lvl1pPr algn="r">
              <a:defRPr sz="1200"/>
            </a:lvl1pPr>
          </a:lstStyle>
          <a:p>
            <a:fld id="{4A0ACBEA-CE06-4903-B530-1F30B35DDD81}" type="datetimeFigureOut">
              <a:rPr lang="tr-TR" smtClean="0"/>
              <a:pPr/>
              <a:t>08.05.2012</a:t>
            </a:fld>
            <a:endParaRPr lang="tr-TR"/>
          </a:p>
        </p:txBody>
      </p:sp>
      <p:sp>
        <p:nvSpPr>
          <p:cNvPr id="4" name="3 Altbilgi Yer Tutucusu"/>
          <p:cNvSpPr>
            <a:spLocks noGrp="1"/>
          </p:cNvSpPr>
          <p:nvPr>
            <p:ph type="ftr" sz="quarter" idx="2"/>
          </p:nvPr>
        </p:nvSpPr>
        <p:spPr>
          <a:xfrm>
            <a:off x="0" y="9446678"/>
            <a:ext cx="2971800" cy="497285"/>
          </a:xfrm>
          <a:prstGeom prst="rect">
            <a:avLst/>
          </a:prstGeom>
        </p:spPr>
        <p:txBody>
          <a:bodyPr vert="horz" lIns="91870" tIns="45935" rIns="91870" bIns="45935"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4" y="9446678"/>
            <a:ext cx="2971800" cy="497285"/>
          </a:xfrm>
          <a:prstGeom prst="rect">
            <a:avLst/>
          </a:prstGeom>
        </p:spPr>
        <p:txBody>
          <a:bodyPr vert="horz" lIns="91870" tIns="45935" rIns="91870" bIns="45935" rtlCol="0" anchor="b"/>
          <a:lstStyle>
            <a:lvl1pPr algn="r">
              <a:defRPr sz="1200"/>
            </a:lvl1pPr>
          </a:lstStyle>
          <a:p>
            <a:fld id="{1E660376-0614-4E2A-B17A-BB9C4A481491}"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97285"/>
          </a:xfrm>
          <a:prstGeom prst="rect">
            <a:avLst/>
          </a:prstGeom>
        </p:spPr>
        <p:txBody>
          <a:bodyPr vert="horz" lIns="91870" tIns="45935" rIns="91870" bIns="45935" rtlCol="0"/>
          <a:lstStyle>
            <a:lvl1pPr algn="l">
              <a:defRPr sz="1200"/>
            </a:lvl1pPr>
          </a:lstStyle>
          <a:p>
            <a:endParaRPr lang="tr-TR"/>
          </a:p>
        </p:txBody>
      </p:sp>
      <p:sp>
        <p:nvSpPr>
          <p:cNvPr id="3" name="2 Veri Yer Tutucusu"/>
          <p:cNvSpPr>
            <a:spLocks noGrp="1"/>
          </p:cNvSpPr>
          <p:nvPr>
            <p:ph type="dt" idx="1"/>
          </p:nvPr>
        </p:nvSpPr>
        <p:spPr>
          <a:xfrm>
            <a:off x="3884614" y="0"/>
            <a:ext cx="2971800" cy="497285"/>
          </a:xfrm>
          <a:prstGeom prst="rect">
            <a:avLst/>
          </a:prstGeom>
        </p:spPr>
        <p:txBody>
          <a:bodyPr vert="horz" lIns="91870" tIns="45935" rIns="91870" bIns="45935" rtlCol="0"/>
          <a:lstStyle>
            <a:lvl1pPr algn="r">
              <a:defRPr sz="1200"/>
            </a:lvl1pPr>
          </a:lstStyle>
          <a:p>
            <a:fld id="{C7BA72CE-6A48-47AD-951F-638484657CE7}" type="datetimeFigureOut">
              <a:rPr lang="tr-TR" smtClean="0"/>
              <a:pPr/>
              <a:t>08.05.2012</a:t>
            </a:fld>
            <a:endParaRPr lang="tr-TR"/>
          </a:p>
        </p:txBody>
      </p:sp>
      <p:sp>
        <p:nvSpPr>
          <p:cNvPr id="4" name="3 Slayt Görüntüsü Yer Tutucusu"/>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1870" tIns="45935" rIns="91870" bIns="45935" rtlCol="0" anchor="ctr"/>
          <a:lstStyle/>
          <a:p>
            <a:endParaRPr lang="tr-TR"/>
          </a:p>
        </p:txBody>
      </p:sp>
      <p:sp>
        <p:nvSpPr>
          <p:cNvPr id="5" name="4 Not Yer Tutucusu"/>
          <p:cNvSpPr>
            <a:spLocks noGrp="1"/>
          </p:cNvSpPr>
          <p:nvPr>
            <p:ph type="body" sz="quarter" idx="3"/>
          </p:nvPr>
        </p:nvSpPr>
        <p:spPr>
          <a:xfrm>
            <a:off x="685801" y="4724204"/>
            <a:ext cx="5486400" cy="4475559"/>
          </a:xfrm>
          <a:prstGeom prst="rect">
            <a:avLst/>
          </a:prstGeom>
        </p:spPr>
        <p:txBody>
          <a:bodyPr vert="horz" lIns="91870" tIns="45935" rIns="91870" bIns="45935"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46678"/>
            <a:ext cx="2971800" cy="497285"/>
          </a:xfrm>
          <a:prstGeom prst="rect">
            <a:avLst/>
          </a:prstGeom>
        </p:spPr>
        <p:txBody>
          <a:bodyPr vert="horz" lIns="91870" tIns="45935" rIns="91870" bIns="45935"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4" y="9446678"/>
            <a:ext cx="2971800" cy="497285"/>
          </a:xfrm>
          <a:prstGeom prst="rect">
            <a:avLst/>
          </a:prstGeom>
        </p:spPr>
        <p:txBody>
          <a:bodyPr vert="horz" lIns="91870" tIns="45935" rIns="91870" bIns="45935" rtlCol="0" anchor="b"/>
          <a:lstStyle>
            <a:lvl1pPr algn="r">
              <a:defRPr sz="1200"/>
            </a:lvl1pPr>
          </a:lstStyle>
          <a:p>
            <a:fld id="{77AC68BB-0EFC-46D2-85CE-C7F9D0FD93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1</a:t>
            </a:fld>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12</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13</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14</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F2F9DA1-16DF-416E-AB0C-22DBD43B5137}" type="slidenum">
              <a:rPr lang="tr-TR" smtClean="0"/>
              <a:pPr/>
              <a:t>15</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F2F9DA1-16DF-416E-AB0C-22DBD43B5137}" type="slidenum">
              <a:rPr lang="tr-TR" smtClean="0"/>
              <a:pPr/>
              <a:t>16</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F2F9DA1-16DF-416E-AB0C-22DBD43B5137}" type="slidenum">
              <a:rPr lang="tr-TR" smtClean="0"/>
              <a:pPr/>
              <a:t>17</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18</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defTabSz="918698">
              <a:defRPr/>
            </a:pPr>
            <a:endParaRPr lang="tr-TR" dirty="0"/>
          </a:p>
        </p:txBody>
      </p:sp>
      <p:sp>
        <p:nvSpPr>
          <p:cNvPr id="4" name="3 Slayt Numarası Yer Tutucusu"/>
          <p:cNvSpPr>
            <a:spLocks noGrp="1"/>
          </p:cNvSpPr>
          <p:nvPr>
            <p:ph type="sldNum" sz="quarter" idx="10"/>
          </p:nvPr>
        </p:nvSpPr>
        <p:spPr/>
        <p:txBody>
          <a:bodyPr/>
          <a:lstStyle/>
          <a:p>
            <a:fld id="{77AC68BB-0EFC-46D2-85CE-C7F9D0FD9354}" type="slidenum">
              <a:rPr lang="tr-TR" smtClean="0"/>
              <a:pPr/>
              <a:t>19</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defTabSz="918698">
              <a:defRPr/>
            </a:pPr>
            <a:r>
              <a:rPr lang="tr-TR" dirty="0" smtClean="0"/>
              <a:t>2010 yılının Ekim ayında yapılan Müşterek Meslek Komiteleri toplantısı sonrasında YK üyelerinden oluşan Meslek Komiteleri</a:t>
            </a:r>
            <a:r>
              <a:rPr lang="tr-TR" baseline="0" dirty="0" smtClean="0"/>
              <a:t> İzleme ve Takip Komitesi kurulmuştur. </a:t>
            </a:r>
            <a:endParaRPr lang="tr-TR" dirty="0" smtClean="0"/>
          </a:p>
          <a:p>
            <a:endParaRPr lang="tr-TR" dirty="0" smtClean="0"/>
          </a:p>
          <a:p>
            <a:r>
              <a:rPr lang="tr-TR" dirty="0" smtClean="0"/>
              <a:t>MK ekim aksiyon planını</a:t>
            </a:r>
            <a:r>
              <a:rPr lang="tr-TR" baseline="0" dirty="0" smtClean="0"/>
              <a:t> da yanında götür</a:t>
            </a:r>
            <a:endParaRPr lang="tr-TR" dirty="0"/>
          </a:p>
        </p:txBody>
      </p:sp>
      <p:sp>
        <p:nvSpPr>
          <p:cNvPr id="4" name="3 Slayt Numarası Yer Tutucusu"/>
          <p:cNvSpPr>
            <a:spLocks noGrp="1"/>
          </p:cNvSpPr>
          <p:nvPr>
            <p:ph type="sldNum" sz="quarter" idx="10"/>
          </p:nvPr>
        </p:nvSpPr>
        <p:spPr/>
        <p:txBody>
          <a:bodyPr/>
          <a:lstStyle/>
          <a:p>
            <a:fld id="{77AC68BB-0EFC-46D2-85CE-C7F9D0FD9354}" type="slidenum">
              <a:rPr lang="tr-TR" smtClean="0"/>
              <a:pPr/>
              <a:t>20</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7AC68BB-0EFC-46D2-85CE-C7F9D0FD9354}" type="slidenum">
              <a:rPr lang="tr-TR" smtClean="0"/>
              <a:pPr/>
              <a:t>2</a:t>
            </a:fld>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21</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22</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23</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24</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25</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7AC68BB-0EFC-46D2-85CE-C7F9D0FD9354}" type="slidenum">
              <a:rPr lang="tr-TR" smtClean="0"/>
              <a:pPr/>
              <a:t>26</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b="1" dirty="0"/>
          </a:p>
        </p:txBody>
      </p:sp>
      <p:sp>
        <p:nvSpPr>
          <p:cNvPr id="4" name="3 Slayt Numarası Yer Tutucusu"/>
          <p:cNvSpPr>
            <a:spLocks noGrp="1"/>
          </p:cNvSpPr>
          <p:nvPr>
            <p:ph type="sldNum" sz="quarter" idx="10"/>
          </p:nvPr>
        </p:nvSpPr>
        <p:spPr/>
        <p:txBody>
          <a:bodyPr/>
          <a:lstStyle/>
          <a:p>
            <a:fld id="{77AC68BB-0EFC-46D2-85CE-C7F9D0FD9354}" type="slidenum">
              <a:rPr lang="tr-TR" smtClean="0"/>
              <a:pPr/>
              <a:t>27</a:t>
            </a:fld>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b="0" dirty="0"/>
          </a:p>
        </p:txBody>
      </p:sp>
      <p:sp>
        <p:nvSpPr>
          <p:cNvPr id="4" name="3 Slayt Numarası Yer Tutucusu"/>
          <p:cNvSpPr>
            <a:spLocks noGrp="1"/>
          </p:cNvSpPr>
          <p:nvPr>
            <p:ph type="sldNum" sz="quarter" idx="10"/>
          </p:nvPr>
        </p:nvSpPr>
        <p:spPr/>
        <p:txBody>
          <a:bodyPr/>
          <a:lstStyle/>
          <a:p>
            <a:fld id="{77AC68BB-0EFC-46D2-85CE-C7F9D0FD9354}" type="slidenum">
              <a:rPr lang="tr-TR" smtClean="0"/>
              <a:pPr/>
              <a:t>28</a:t>
            </a:fld>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29</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7AC68BB-0EFC-46D2-85CE-C7F9D0FD9354}" type="slidenum">
              <a:rPr lang="tr-TR" smtClean="0"/>
              <a:pPr/>
              <a:t>3</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7AC68BB-0EFC-46D2-85CE-C7F9D0FD9354}" type="slidenum">
              <a:rPr lang="tr-TR" smtClean="0"/>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defTabSz="918698">
              <a:defRPr/>
            </a:pPr>
            <a:endParaRPr lang="tr-TR" sz="800" dirty="0" smtClean="0"/>
          </a:p>
          <a:p>
            <a:pPr defTabSz="918698">
              <a:defRPr/>
            </a:pPr>
            <a:endParaRPr lang="tr-TR" sz="800" dirty="0" smtClean="0"/>
          </a:p>
          <a:p>
            <a:endParaRPr lang="tr-TR" dirty="0"/>
          </a:p>
        </p:txBody>
      </p:sp>
      <p:sp>
        <p:nvSpPr>
          <p:cNvPr id="4" name="3 Slayt Numarası Yer Tutucusu"/>
          <p:cNvSpPr>
            <a:spLocks noGrp="1"/>
          </p:cNvSpPr>
          <p:nvPr>
            <p:ph type="sldNum" sz="quarter" idx="10"/>
          </p:nvPr>
        </p:nvSpPr>
        <p:spPr/>
        <p:txBody>
          <a:bodyPr/>
          <a:lstStyle/>
          <a:p>
            <a:fld id="{77AC68BB-0EFC-46D2-85CE-C7F9D0FD9354}" type="slidenum">
              <a:rPr lang="tr-TR" smtClean="0"/>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77AC68BB-0EFC-46D2-85CE-C7F9D0FD9354}" type="slidenum">
              <a:rPr lang="tr-TR" smtClean="0"/>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9B14FE06-6DAA-45A9-9D8F-A8A6A39F511D}" type="datetimeFigureOut">
              <a:rPr lang="tr-TR" smtClean="0"/>
              <a:pPr/>
              <a:t>08.05.2012</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9C50B361-A176-4EC7-B171-6A1636BDE4D7}"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B14FE06-6DAA-45A9-9D8F-A8A6A39F511D}" type="datetimeFigureOut">
              <a:rPr lang="tr-TR" smtClean="0"/>
              <a:pPr/>
              <a:t>08.05.2012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C50B361-A176-4EC7-B171-6A1636BDE4D7}"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9B14FE06-6DAA-45A9-9D8F-A8A6A39F511D}" type="datetimeFigureOut">
              <a:rPr lang="tr-TR" smtClean="0"/>
              <a:pPr/>
              <a:t>08.05.2012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C50B361-A176-4EC7-B171-6A1636BDE4D7}"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9B14FE06-6DAA-45A9-9D8F-A8A6A39F511D}" type="datetimeFigureOut">
              <a:rPr lang="tr-TR" smtClean="0"/>
              <a:pPr/>
              <a:t>08.05.2012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C50B361-A176-4EC7-B171-6A1636BDE4D7}"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9B14FE06-6DAA-45A9-9D8F-A8A6A39F511D}" type="datetimeFigureOut">
              <a:rPr lang="tr-TR" smtClean="0"/>
              <a:pPr/>
              <a:t>08.05.2012</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9C50B361-A176-4EC7-B171-6A1636BDE4D7}"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9B14FE06-6DAA-45A9-9D8F-A8A6A39F511D}" type="datetimeFigureOut">
              <a:rPr lang="tr-TR" smtClean="0"/>
              <a:pPr/>
              <a:t>08.05.2012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C50B361-A176-4EC7-B171-6A1636BDE4D7}"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9B14FE06-6DAA-45A9-9D8F-A8A6A39F511D}" type="datetimeFigureOut">
              <a:rPr lang="tr-TR" smtClean="0"/>
              <a:pPr/>
              <a:t>08.05.2012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C50B361-A176-4EC7-B171-6A1636BDE4D7}"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9B14FE06-6DAA-45A9-9D8F-A8A6A39F511D}" type="datetimeFigureOut">
              <a:rPr lang="tr-TR" smtClean="0"/>
              <a:pPr/>
              <a:t>08.05.2012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C50B361-A176-4EC7-B171-6A1636BDE4D7}"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B14FE06-6DAA-45A9-9D8F-A8A6A39F511D}" type="datetimeFigureOut">
              <a:rPr lang="tr-TR" smtClean="0"/>
              <a:pPr/>
              <a:t>08.05.2012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C50B361-A176-4EC7-B171-6A1636BDE4D7}"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B14FE06-6DAA-45A9-9D8F-A8A6A39F511D}" type="datetimeFigureOut">
              <a:rPr lang="tr-TR" smtClean="0"/>
              <a:pPr/>
              <a:t>08.05.2012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C50B361-A176-4EC7-B171-6A1636BDE4D7}"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9B14FE06-6DAA-45A9-9D8F-A8A6A39F511D}" type="datetimeFigureOut">
              <a:rPr lang="tr-TR" smtClean="0"/>
              <a:pPr/>
              <a:t>08.05.2012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C50B361-A176-4EC7-B171-6A1636BDE4D7}"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9B14FE06-6DAA-45A9-9D8F-A8A6A39F511D}" type="datetimeFigureOut">
              <a:rPr lang="tr-TR" smtClean="0"/>
              <a:pPr/>
              <a:t>08.05.2012</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C50B361-A176-4EC7-B171-6A1636BDE4D7}"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1219200" y="5200325"/>
            <a:ext cx="6953200" cy="388915"/>
          </a:xfrm>
        </p:spPr>
        <p:txBody>
          <a:bodyPr>
            <a:noAutofit/>
          </a:bodyPr>
          <a:lstStyle/>
          <a:p>
            <a:pPr algn="ctr"/>
            <a:r>
              <a:rPr lang="tr-TR" sz="1400" b="1" smtClean="0">
                <a:solidFill>
                  <a:schemeClr val="accent2">
                    <a:lumMod val="75000"/>
                  </a:schemeClr>
                </a:solidFill>
              </a:rPr>
              <a:t>8 </a:t>
            </a:r>
            <a:r>
              <a:rPr lang="tr-TR" sz="1400" b="1" dirty="0" smtClean="0">
                <a:solidFill>
                  <a:schemeClr val="accent2">
                    <a:lumMod val="75000"/>
                  </a:schemeClr>
                </a:solidFill>
              </a:rPr>
              <a:t>MAYIS 2012, KONYA</a:t>
            </a:r>
          </a:p>
        </p:txBody>
      </p:sp>
      <p:pic>
        <p:nvPicPr>
          <p:cNvPr id="6" name="Picture 2" descr="C:\Documents and Settings\elif\Belgelerim\KSO_Logo.jpg"/>
          <p:cNvPicPr>
            <a:picLocks noChangeAspect="1" noChangeArrowheads="1"/>
          </p:cNvPicPr>
          <p:nvPr/>
        </p:nvPicPr>
        <p:blipFill>
          <a:blip r:embed="rId3" cstate="print"/>
          <a:srcRect/>
          <a:stretch>
            <a:fillRect/>
          </a:stretch>
        </p:blipFill>
        <p:spPr bwMode="auto">
          <a:xfrm>
            <a:off x="4283968" y="260648"/>
            <a:ext cx="555572" cy="1440160"/>
          </a:xfrm>
          <a:prstGeom prst="rect">
            <a:avLst/>
          </a:prstGeom>
          <a:noFill/>
          <a:ln w="9525">
            <a:noFill/>
            <a:miter lim="800000"/>
            <a:headEnd/>
            <a:tailEnd/>
          </a:ln>
        </p:spPr>
      </p:pic>
      <p:sp>
        <p:nvSpPr>
          <p:cNvPr id="7" name="1 Başlık"/>
          <p:cNvSpPr txBox="1">
            <a:spLocks/>
          </p:cNvSpPr>
          <p:nvPr/>
        </p:nvSpPr>
        <p:spPr>
          <a:xfrm>
            <a:off x="467544" y="2204864"/>
            <a:ext cx="8280920" cy="1271902"/>
          </a:xfrm>
          <a:prstGeom prst="rect">
            <a:avLst/>
          </a:prstGeom>
        </p:spPr>
        <p:txBody>
          <a:bodyPr vert="horz" anchor="t"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tr-TR" sz="3600" b="1" dirty="0" smtClean="0">
                <a:solidFill>
                  <a:schemeClr val="accent1">
                    <a:lumMod val="75000"/>
                  </a:schemeClr>
                </a:solidFill>
                <a:latin typeface="+mj-lt"/>
                <a:ea typeface="+mj-ea"/>
                <a:cs typeface="+mj-cs"/>
              </a:rPr>
              <a:t>KALİTE YÖNETİM</a:t>
            </a:r>
            <a:r>
              <a:rPr kumimoji="0" lang="tr-TR" sz="3600" b="1" i="0" u="none" strike="noStrike" kern="1200" cap="none" spc="0" normalizeH="0" noProof="0" dirty="0" smtClean="0">
                <a:ln>
                  <a:noFill/>
                </a:ln>
                <a:solidFill>
                  <a:srgbClr val="002F8E"/>
                </a:solidFill>
                <a:effectLst/>
                <a:uLnTx/>
                <a:uFillTx/>
                <a:latin typeface="+mj-lt"/>
                <a:ea typeface="+mj-ea"/>
                <a:cs typeface="+mj-cs"/>
              </a:rPr>
              <a:t> </a:t>
            </a:r>
            <a:r>
              <a:rPr lang="tr-TR" sz="3600" b="1" dirty="0" smtClean="0">
                <a:solidFill>
                  <a:schemeClr val="accent1">
                    <a:lumMod val="75000"/>
                  </a:schemeClr>
                </a:solidFill>
                <a:latin typeface="+mj-lt"/>
                <a:ea typeface="+mj-ea"/>
                <a:cs typeface="+mj-cs"/>
              </a:rPr>
              <a:t>SİSTEMİ YAKLAŞIMLARI  </a:t>
            </a:r>
          </a:p>
          <a:p>
            <a:pPr marL="0" marR="0" lvl="0" indent="0" algn="ctr" defTabSz="914400" rtl="0" eaLnBrk="1" fontAlgn="auto" latinLnBrk="0" hangingPunct="1">
              <a:lnSpc>
                <a:spcPct val="100000"/>
              </a:lnSpc>
              <a:spcBef>
                <a:spcPct val="0"/>
              </a:spcBef>
              <a:spcAft>
                <a:spcPts val="0"/>
              </a:spcAft>
              <a:buClrTx/>
              <a:buSzTx/>
              <a:buFontTx/>
              <a:buNone/>
              <a:tabLst/>
              <a:defRPr/>
            </a:pPr>
            <a:r>
              <a:rPr lang="tr-TR" sz="3600" b="1" dirty="0" smtClean="0">
                <a:solidFill>
                  <a:schemeClr val="accent1">
                    <a:lumMod val="75000"/>
                  </a:schemeClr>
                </a:solidFill>
                <a:latin typeface="+mj-lt"/>
                <a:ea typeface="+mj-ea"/>
                <a:cs typeface="+mj-cs"/>
              </a:rPr>
              <a:t>VE İYİ UYGULAMA ÖRNEKLERİ</a:t>
            </a:r>
            <a:endParaRPr lang="tr-TR" sz="3600" b="1" dirty="0">
              <a:solidFill>
                <a:schemeClr val="accent1">
                  <a:lumMod val="75000"/>
                </a:schemeClr>
              </a:solidFill>
              <a:latin typeface="+mj-lt"/>
              <a:ea typeface="+mj-ea"/>
              <a:cs typeface="+mj-cs"/>
            </a:endParaRPr>
          </a:p>
        </p:txBody>
      </p:sp>
      <p:sp>
        <p:nvSpPr>
          <p:cNvPr id="9" name="2 Alt Başlık"/>
          <p:cNvSpPr txBox="1">
            <a:spLocks/>
          </p:cNvSpPr>
          <p:nvPr/>
        </p:nvSpPr>
        <p:spPr>
          <a:xfrm>
            <a:off x="1187624" y="3861048"/>
            <a:ext cx="6953200" cy="648072"/>
          </a:xfrm>
          <a:prstGeom prst="rect">
            <a:avLst/>
          </a:prstGeom>
        </p:spPr>
        <p:txBody>
          <a:bodyPr vert="horz">
            <a:noAutofit/>
          </a:bodyPr>
          <a:lstStyle/>
          <a:p>
            <a:pPr marL="0" marR="0" lvl="0" indent="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tr-TR" b="1" i="0" u="none" strike="noStrike" kern="1200" cap="none" spc="0" normalizeH="0" baseline="0" noProof="0" dirty="0" smtClean="0">
                <a:ln>
                  <a:noFill/>
                </a:ln>
                <a:solidFill>
                  <a:schemeClr val="accent1">
                    <a:lumMod val="75000"/>
                  </a:schemeClr>
                </a:solidFill>
                <a:effectLst/>
                <a:uLnTx/>
                <a:uFillTx/>
                <a:latin typeface="+mj-lt"/>
                <a:ea typeface="+mj-ea"/>
                <a:cs typeface="+mj-cs"/>
              </a:rPr>
              <a:t>ELİF YILMAZ</a:t>
            </a:r>
          </a:p>
          <a:p>
            <a:pPr marL="0" marR="0" lvl="0" indent="0" algn="ctr" defTabSz="914400" rtl="0" eaLnBrk="1" fontAlgn="auto" latinLnBrk="0" hangingPunct="1">
              <a:lnSpc>
                <a:spcPct val="100000"/>
              </a:lnSpc>
              <a:spcBef>
                <a:spcPts val="600"/>
              </a:spcBef>
              <a:spcAft>
                <a:spcPts val="0"/>
              </a:spcAft>
              <a:buClr>
                <a:schemeClr val="accent1"/>
              </a:buClr>
              <a:buSzPct val="76000"/>
              <a:buFont typeface="Wingdings 3"/>
              <a:buNone/>
              <a:tabLst/>
              <a:defRPr/>
            </a:pPr>
            <a:r>
              <a:rPr kumimoji="0" lang="tr-TR" b="1" i="0" u="none" strike="noStrike" kern="1200" cap="none" spc="0" normalizeH="0" baseline="0" noProof="0" dirty="0" smtClean="0">
                <a:ln>
                  <a:noFill/>
                </a:ln>
                <a:solidFill>
                  <a:schemeClr val="accent1">
                    <a:lumMod val="75000"/>
                  </a:schemeClr>
                </a:solidFill>
                <a:effectLst/>
                <a:uLnTx/>
                <a:uFillTx/>
                <a:latin typeface="+mj-lt"/>
                <a:ea typeface="+mj-ea"/>
                <a:cs typeface="+mj-cs"/>
              </a:rPr>
              <a:t>İNSAN KAYNAKLARI VE KALİTE SORUMLUSU</a:t>
            </a:r>
            <a:endParaRPr kumimoji="0" lang="tr-TR" b="1" i="0" u="none" strike="noStrike" kern="1200" cap="none" spc="0" normalizeH="0" baseline="0" noProof="0" dirty="0">
              <a:ln>
                <a:noFill/>
              </a:ln>
              <a:solidFill>
                <a:schemeClr val="accent1">
                  <a:lumMod val="75000"/>
                </a:schemeClr>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Metin Yer Tutucusu"/>
          <p:cNvSpPr>
            <a:spLocks noGrp="1"/>
          </p:cNvSpPr>
          <p:nvPr>
            <p:ph type="body" idx="1"/>
          </p:nvPr>
        </p:nvSpPr>
        <p:spPr>
          <a:xfrm>
            <a:off x="354012" y="1340768"/>
            <a:ext cx="4040188" cy="842460"/>
          </a:xfrm>
        </p:spPr>
        <p:txBody>
          <a:bodyPr/>
          <a:lstStyle/>
          <a:p>
            <a:pPr lvl="0"/>
            <a:endParaRPr lang="tr-TR" dirty="0" smtClean="0"/>
          </a:p>
          <a:p>
            <a:pPr lvl="0">
              <a:spcBef>
                <a:spcPts val="0"/>
              </a:spcBef>
              <a:tabLst>
                <a:tab pos="1314450" algn="l"/>
              </a:tabLst>
            </a:pPr>
            <a:r>
              <a:rPr lang="tr-TR" dirty="0" smtClean="0">
                <a:solidFill>
                  <a:schemeClr val="accent1">
                    <a:lumMod val="75000"/>
                  </a:schemeClr>
                </a:solidFill>
                <a:ea typeface="+mj-ea"/>
                <a:cs typeface="+mj-cs"/>
              </a:rPr>
              <a:t>Olayın ortaya çıkma olasılığı 		(Olasılık)</a:t>
            </a:r>
            <a:endParaRPr lang="tr-TR" dirty="0"/>
          </a:p>
        </p:txBody>
      </p:sp>
      <p:sp>
        <p:nvSpPr>
          <p:cNvPr id="10" name="9 Metin Yer Tutucusu"/>
          <p:cNvSpPr>
            <a:spLocks noGrp="1"/>
          </p:cNvSpPr>
          <p:nvPr>
            <p:ph type="body" sz="half" idx="3"/>
          </p:nvPr>
        </p:nvSpPr>
        <p:spPr>
          <a:xfrm>
            <a:off x="4644008" y="1340768"/>
            <a:ext cx="3962399" cy="854843"/>
          </a:xfrm>
        </p:spPr>
        <p:txBody>
          <a:bodyPr>
            <a:noAutofit/>
          </a:bodyPr>
          <a:lstStyle/>
          <a:p>
            <a:r>
              <a:rPr lang="tr-TR" dirty="0" smtClean="0">
                <a:solidFill>
                  <a:schemeClr val="accent1">
                    <a:lumMod val="75000"/>
                  </a:schemeClr>
                </a:solidFill>
                <a:ea typeface="+mj-ea"/>
                <a:cs typeface="+mj-cs"/>
              </a:rPr>
              <a:t>Olayın etkileme derecesi </a:t>
            </a:r>
          </a:p>
          <a:p>
            <a:pPr>
              <a:spcBef>
                <a:spcPts val="0"/>
              </a:spcBef>
              <a:tabLst>
                <a:tab pos="1257300" algn="l"/>
                <a:tab pos="1314450" algn="l"/>
              </a:tabLst>
            </a:pPr>
            <a:r>
              <a:rPr lang="tr-TR" dirty="0" smtClean="0">
                <a:solidFill>
                  <a:schemeClr val="accent1">
                    <a:lumMod val="75000"/>
                  </a:schemeClr>
                </a:solidFill>
                <a:ea typeface="+mj-ea"/>
                <a:cs typeface="+mj-cs"/>
              </a:rPr>
              <a:t>	(Etki)</a:t>
            </a:r>
          </a:p>
        </p:txBody>
      </p:sp>
      <p:sp>
        <p:nvSpPr>
          <p:cNvPr id="51" name="1 Başlık"/>
          <p:cNvSpPr txBox="1">
            <a:spLocks/>
          </p:cNvSpPr>
          <p:nvPr/>
        </p:nvSpPr>
        <p:spPr>
          <a:xfrm>
            <a:off x="457200" y="152400"/>
            <a:ext cx="8229600" cy="990600"/>
          </a:xfrm>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3200" b="1" dirty="0" smtClean="0">
                <a:solidFill>
                  <a:srgbClr val="002F8E"/>
                </a:solidFill>
                <a:latin typeface="+mj-lt"/>
                <a:ea typeface="+mj-ea"/>
                <a:cs typeface="+mj-cs"/>
              </a:rPr>
              <a:t>RİSK DEĞERLENDİRME</a:t>
            </a:r>
            <a:endParaRPr kumimoji="0" lang="tr-TR" sz="3200" b="1" i="0" u="none" strike="noStrike" kern="1200" cap="none" spc="0" normalizeH="0" baseline="0" noProof="0" dirty="0" smtClean="0">
              <a:ln>
                <a:noFill/>
              </a:ln>
              <a:solidFill>
                <a:srgbClr val="002F8E"/>
              </a:solidFill>
              <a:effectLst/>
              <a:uLnTx/>
              <a:uFillTx/>
              <a:latin typeface="+mj-lt"/>
              <a:ea typeface="+mj-ea"/>
              <a:cs typeface="+mj-cs"/>
            </a:endParaRPr>
          </a:p>
        </p:txBody>
      </p:sp>
      <p:graphicFrame>
        <p:nvGraphicFramePr>
          <p:cNvPr id="53" name="52 Tablo"/>
          <p:cNvGraphicFramePr>
            <a:graphicFrameLocks noGrp="1"/>
          </p:cNvGraphicFramePr>
          <p:nvPr/>
        </p:nvGraphicFramePr>
        <p:xfrm>
          <a:off x="323528" y="2420888"/>
          <a:ext cx="4176464" cy="2520281"/>
        </p:xfrm>
        <a:graphic>
          <a:graphicData uri="http://schemas.openxmlformats.org/drawingml/2006/table">
            <a:tbl>
              <a:tblPr firstRow="1" bandRow="1">
                <a:tableStyleId>{5C22544A-7EE6-4342-B048-85BDC9FD1C3A}</a:tableStyleId>
              </a:tblPr>
              <a:tblGrid>
                <a:gridCol w="1224136"/>
                <a:gridCol w="2952328"/>
              </a:tblGrid>
              <a:tr h="599816">
                <a:tc>
                  <a:txBody>
                    <a:bodyPr/>
                    <a:lstStyle/>
                    <a:p>
                      <a:r>
                        <a:rPr lang="tr-TR" dirty="0" smtClean="0"/>
                        <a:t>Olasılık</a:t>
                      </a:r>
                      <a:endParaRPr lang="tr-TR" dirty="0"/>
                    </a:p>
                  </a:txBody>
                  <a:tcPr/>
                </a:tc>
                <a:tc>
                  <a:txBody>
                    <a:bodyPr/>
                    <a:lstStyle/>
                    <a:p>
                      <a:r>
                        <a:rPr lang="tr-TR" sz="1600" dirty="0" smtClean="0"/>
                        <a:t>Ortaya Çıkma Olasılığı /</a:t>
                      </a:r>
                      <a:r>
                        <a:rPr lang="tr-TR" sz="1600" baseline="0" dirty="0" smtClean="0"/>
                        <a:t> frekans için derecelendirme basamakları</a:t>
                      </a:r>
                      <a:endParaRPr lang="tr-TR" sz="1600" dirty="0"/>
                    </a:p>
                  </a:txBody>
                  <a:tcPr/>
                </a:tc>
              </a:tr>
              <a:tr h="384093">
                <a:tc>
                  <a:txBody>
                    <a:bodyPr/>
                    <a:lstStyle/>
                    <a:p>
                      <a:r>
                        <a:rPr lang="tr-TR" dirty="0" smtClean="0">
                          <a:solidFill>
                            <a:schemeClr val="tx2"/>
                          </a:solidFill>
                        </a:rPr>
                        <a:t>Çok Küçük </a:t>
                      </a:r>
                      <a:endParaRPr lang="tr-TR" dirty="0">
                        <a:solidFill>
                          <a:schemeClr val="tx2"/>
                        </a:solidFill>
                      </a:endParaRPr>
                    </a:p>
                  </a:txBody>
                  <a:tcPr/>
                </a:tc>
                <a:tc>
                  <a:txBody>
                    <a:bodyPr/>
                    <a:lstStyle/>
                    <a:p>
                      <a:r>
                        <a:rPr lang="tr-TR" dirty="0" smtClean="0">
                          <a:solidFill>
                            <a:schemeClr val="tx2"/>
                          </a:solidFill>
                        </a:rPr>
                        <a:t>4 yıl veya daha</a:t>
                      </a:r>
                      <a:r>
                        <a:rPr lang="tr-TR" baseline="0" dirty="0" smtClean="0">
                          <a:solidFill>
                            <a:schemeClr val="tx2"/>
                          </a:solidFill>
                        </a:rPr>
                        <a:t> fazla</a:t>
                      </a:r>
                      <a:endParaRPr lang="tr-TR" dirty="0">
                        <a:solidFill>
                          <a:schemeClr val="tx2"/>
                        </a:solidFill>
                      </a:endParaRPr>
                    </a:p>
                  </a:txBody>
                  <a:tcPr/>
                </a:tc>
              </a:tr>
              <a:tr h="384093">
                <a:tc>
                  <a:txBody>
                    <a:bodyPr/>
                    <a:lstStyle/>
                    <a:p>
                      <a:r>
                        <a:rPr lang="tr-TR" dirty="0" smtClean="0">
                          <a:solidFill>
                            <a:schemeClr val="tx2"/>
                          </a:solidFill>
                        </a:rPr>
                        <a:t>Küçük</a:t>
                      </a:r>
                      <a:endParaRPr lang="tr-TR" dirty="0">
                        <a:solidFill>
                          <a:schemeClr val="tx2"/>
                        </a:solidFill>
                      </a:endParaRPr>
                    </a:p>
                  </a:txBody>
                  <a:tcPr/>
                </a:tc>
                <a:tc>
                  <a:txBody>
                    <a:bodyPr/>
                    <a:lstStyle/>
                    <a:p>
                      <a:r>
                        <a:rPr lang="tr-TR" dirty="0" smtClean="0">
                          <a:solidFill>
                            <a:schemeClr val="tx2"/>
                          </a:solidFill>
                        </a:rPr>
                        <a:t>Yılda bir</a:t>
                      </a:r>
                      <a:endParaRPr lang="tr-TR" dirty="0">
                        <a:solidFill>
                          <a:schemeClr val="tx2"/>
                        </a:solidFill>
                      </a:endParaRPr>
                    </a:p>
                  </a:txBody>
                  <a:tcPr/>
                </a:tc>
              </a:tr>
              <a:tr h="384093">
                <a:tc>
                  <a:txBody>
                    <a:bodyPr/>
                    <a:lstStyle/>
                    <a:p>
                      <a:r>
                        <a:rPr lang="tr-TR" dirty="0" smtClean="0">
                          <a:solidFill>
                            <a:schemeClr val="tx2"/>
                          </a:solidFill>
                        </a:rPr>
                        <a:t>Orta</a:t>
                      </a:r>
                      <a:endParaRPr lang="tr-TR" dirty="0">
                        <a:solidFill>
                          <a:schemeClr val="tx2"/>
                        </a:solidFill>
                      </a:endParaRPr>
                    </a:p>
                  </a:txBody>
                  <a:tcPr/>
                </a:tc>
                <a:tc>
                  <a:txBody>
                    <a:bodyPr/>
                    <a:lstStyle/>
                    <a:p>
                      <a:r>
                        <a:rPr lang="tr-TR" dirty="0" smtClean="0">
                          <a:solidFill>
                            <a:schemeClr val="tx2"/>
                          </a:solidFill>
                        </a:rPr>
                        <a:t>Üç ayda</a:t>
                      </a:r>
                      <a:r>
                        <a:rPr lang="tr-TR" baseline="0" dirty="0" smtClean="0">
                          <a:solidFill>
                            <a:schemeClr val="tx2"/>
                          </a:solidFill>
                        </a:rPr>
                        <a:t> bir</a:t>
                      </a:r>
                      <a:endParaRPr lang="tr-TR" dirty="0">
                        <a:solidFill>
                          <a:schemeClr val="tx2"/>
                        </a:solidFill>
                      </a:endParaRPr>
                    </a:p>
                  </a:txBody>
                  <a:tcPr/>
                </a:tc>
              </a:tr>
              <a:tr h="384093">
                <a:tc>
                  <a:txBody>
                    <a:bodyPr/>
                    <a:lstStyle/>
                    <a:p>
                      <a:r>
                        <a:rPr lang="tr-TR" dirty="0" smtClean="0">
                          <a:solidFill>
                            <a:schemeClr val="tx2"/>
                          </a:solidFill>
                        </a:rPr>
                        <a:t>Yüksek</a:t>
                      </a:r>
                      <a:endParaRPr lang="tr-TR" dirty="0">
                        <a:solidFill>
                          <a:schemeClr val="tx2"/>
                        </a:solidFill>
                      </a:endParaRPr>
                    </a:p>
                  </a:txBody>
                  <a:tcPr/>
                </a:tc>
                <a:tc>
                  <a:txBody>
                    <a:bodyPr/>
                    <a:lstStyle/>
                    <a:p>
                      <a:r>
                        <a:rPr lang="tr-TR" dirty="0" smtClean="0">
                          <a:solidFill>
                            <a:schemeClr val="tx2"/>
                          </a:solidFill>
                        </a:rPr>
                        <a:t>Haftada bir</a:t>
                      </a:r>
                      <a:endParaRPr lang="tr-TR" dirty="0">
                        <a:solidFill>
                          <a:schemeClr val="tx2"/>
                        </a:solidFill>
                      </a:endParaRPr>
                    </a:p>
                  </a:txBody>
                  <a:tcPr/>
                </a:tc>
              </a:tr>
              <a:tr h="384093">
                <a:tc>
                  <a:txBody>
                    <a:bodyPr/>
                    <a:lstStyle/>
                    <a:p>
                      <a:r>
                        <a:rPr lang="tr-TR" dirty="0" smtClean="0">
                          <a:solidFill>
                            <a:schemeClr val="tx2"/>
                          </a:solidFill>
                        </a:rPr>
                        <a:t>Çok</a:t>
                      </a:r>
                      <a:r>
                        <a:rPr lang="tr-TR" baseline="0" dirty="0" smtClean="0">
                          <a:solidFill>
                            <a:schemeClr val="tx2"/>
                          </a:solidFill>
                        </a:rPr>
                        <a:t> Yüksek</a:t>
                      </a:r>
                      <a:endParaRPr lang="tr-TR" dirty="0">
                        <a:solidFill>
                          <a:schemeClr val="tx2"/>
                        </a:solidFill>
                      </a:endParaRPr>
                    </a:p>
                  </a:txBody>
                  <a:tcPr/>
                </a:tc>
                <a:tc>
                  <a:txBody>
                    <a:bodyPr/>
                    <a:lstStyle/>
                    <a:p>
                      <a:r>
                        <a:rPr lang="tr-TR" dirty="0" smtClean="0">
                          <a:solidFill>
                            <a:schemeClr val="tx2"/>
                          </a:solidFill>
                        </a:rPr>
                        <a:t>Her gün</a:t>
                      </a:r>
                      <a:endParaRPr lang="tr-TR" dirty="0">
                        <a:solidFill>
                          <a:schemeClr val="tx2"/>
                        </a:solidFill>
                      </a:endParaRPr>
                    </a:p>
                  </a:txBody>
                  <a:tcPr/>
                </a:tc>
              </a:tr>
            </a:tbl>
          </a:graphicData>
        </a:graphic>
      </p:graphicFrame>
      <p:graphicFrame>
        <p:nvGraphicFramePr>
          <p:cNvPr id="54" name="53 Tablo"/>
          <p:cNvGraphicFramePr>
            <a:graphicFrameLocks noGrp="1"/>
          </p:cNvGraphicFramePr>
          <p:nvPr/>
        </p:nvGraphicFramePr>
        <p:xfrm>
          <a:off x="4644008" y="2420888"/>
          <a:ext cx="4104456" cy="2507975"/>
        </p:xfrm>
        <a:graphic>
          <a:graphicData uri="http://schemas.openxmlformats.org/drawingml/2006/table">
            <a:tbl>
              <a:tblPr firstRow="1" bandRow="1">
                <a:tableStyleId>{5C22544A-7EE6-4342-B048-85BDC9FD1C3A}</a:tableStyleId>
              </a:tblPr>
              <a:tblGrid>
                <a:gridCol w="1080120"/>
                <a:gridCol w="3024336"/>
              </a:tblGrid>
              <a:tr h="373579">
                <a:tc>
                  <a:txBody>
                    <a:bodyPr/>
                    <a:lstStyle/>
                    <a:p>
                      <a:r>
                        <a:rPr lang="tr-TR" dirty="0" smtClean="0"/>
                        <a:t>Sonuç</a:t>
                      </a:r>
                      <a:endParaRPr lang="tr-TR" dirty="0"/>
                    </a:p>
                  </a:txBody>
                  <a:tcPr/>
                </a:tc>
                <a:tc>
                  <a:txBody>
                    <a:bodyPr/>
                    <a:lstStyle/>
                    <a:p>
                      <a:r>
                        <a:rPr lang="tr-TR" dirty="0" smtClean="0"/>
                        <a:t>Derecelendirme</a:t>
                      </a:r>
                      <a:endParaRPr lang="tr-TR" dirty="0"/>
                    </a:p>
                  </a:txBody>
                  <a:tcPr/>
                </a:tc>
              </a:tr>
              <a:tr h="373579">
                <a:tc>
                  <a:txBody>
                    <a:bodyPr/>
                    <a:lstStyle/>
                    <a:p>
                      <a:r>
                        <a:rPr lang="tr-TR" dirty="0" smtClean="0">
                          <a:solidFill>
                            <a:schemeClr val="tx2"/>
                          </a:solidFill>
                        </a:rPr>
                        <a:t>Çok Az</a:t>
                      </a:r>
                      <a:endParaRPr lang="tr-TR" dirty="0">
                        <a:solidFill>
                          <a:schemeClr val="tx2"/>
                        </a:solidFill>
                      </a:endParaRPr>
                    </a:p>
                  </a:txBody>
                  <a:tcPr/>
                </a:tc>
                <a:tc>
                  <a:txBody>
                    <a:bodyPr/>
                    <a:lstStyle/>
                    <a:p>
                      <a:r>
                        <a:rPr lang="tr-TR" dirty="0" smtClean="0">
                          <a:solidFill>
                            <a:schemeClr val="tx2"/>
                          </a:solidFill>
                        </a:rPr>
                        <a:t>Destek Süreçlere Etki</a:t>
                      </a:r>
                      <a:endParaRPr lang="tr-TR" dirty="0">
                        <a:solidFill>
                          <a:schemeClr val="tx2"/>
                        </a:solidFill>
                      </a:endParaRPr>
                    </a:p>
                  </a:txBody>
                  <a:tcPr/>
                </a:tc>
              </a:tr>
              <a:tr h="373579">
                <a:tc>
                  <a:txBody>
                    <a:bodyPr/>
                    <a:lstStyle/>
                    <a:p>
                      <a:r>
                        <a:rPr lang="tr-TR" dirty="0" smtClean="0">
                          <a:solidFill>
                            <a:schemeClr val="tx2"/>
                          </a:solidFill>
                        </a:rPr>
                        <a:t>Az</a:t>
                      </a:r>
                      <a:endParaRPr lang="tr-TR" dirty="0">
                        <a:solidFill>
                          <a:schemeClr val="tx2"/>
                        </a:solidFill>
                      </a:endParaRPr>
                    </a:p>
                  </a:txBody>
                  <a:tcPr/>
                </a:tc>
                <a:tc>
                  <a:txBody>
                    <a:bodyPr/>
                    <a:lstStyle/>
                    <a:p>
                      <a:r>
                        <a:rPr lang="tr-TR" dirty="0" smtClean="0">
                          <a:solidFill>
                            <a:schemeClr val="tx2"/>
                          </a:solidFill>
                        </a:rPr>
                        <a:t>Kilit Süreçlere</a:t>
                      </a:r>
                      <a:r>
                        <a:rPr lang="tr-TR" baseline="0" dirty="0" smtClean="0">
                          <a:solidFill>
                            <a:schemeClr val="tx2"/>
                          </a:solidFill>
                        </a:rPr>
                        <a:t> Etki</a:t>
                      </a:r>
                      <a:endParaRPr lang="tr-TR" dirty="0">
                        <a:solidFill>
                          <a:schemeClr val="tx2"/>
                        </a:solidFill>
                      </a:endParaRPr>
                    </a:p>
                  </a:txBody>
                  <a:tcPr/>
                </a:tc>
              </a:tr>
              <a:tr h="373579">
                <a:tc>
                  <a:txBody>
                    <a:bodyPr/>
                    <a:lstStyle/>
                    <a:p>
                      <a:r>
                        <a:rPr lang="tr-TR" dirty="0" smtClean="0">
                          <a:solidFill>
                            <a:schemeClr val="tx2"/>
                          </a:solidFill>
                        </a:rPr>
                        <a:t>Orta </a:t>
                      </a:r>
                      <a:endParaRPr lang="tr-TR" dirty="0">
                        <a:solidFill>
                          <a:schemeClr val="tx2"/>
                        </a:solidFill>
                      </a:endParaRPr>
                    </a:p>
                  </a:txBody>
                  <a:tcPr/>
                </a:tc>
                <a:tc>
                  <a:txBody>
                    <a:bodyPr/>
                    <a:lstStyle/>
                    <a:p>
                      <a:r>
                        <a:rPr lang="tr-TR" dirty="0" smtClean="0">
                          <a:solidFill>
                            <a:schemeClr val="tx2"/>
                          </a:solidFill>
                        </a:rPr>
                        <a:t>Stratejik Hedeflere</a:t>
                      </a:r>
                      <a:r>
                        <a:rPr lang="tr-TR" baseline="0" dirty="0" smtClean="0">
                          <a:solidFill>
                            <a:schemeClr val="tx2"/>
                          </a:solidFill>
                        </a:rPr>
                        <a:t> Etki</a:t>
                      </a:r>
                      <a:endParaRPr lang="tr-TR" dirty="0">
                        <a:solidFill>
                          <a:schemeClr val="tx2"/>
                        </a:solidFill>
                      </a:endParaRPr>
                    </a:p>
                  </a:txBody>
                  <a:tcPr/>
                </a:tc>
              </a:tr>
              <a:tr h="373579">
                <a:tc>
                  <a:txBody>
                    <a:bodyPr/>
                    <a:lstStyle/>
                    <a:p>
                      <a:r>
                        <a:rPr lang="tr-TR" dirty="0" smtClean="0">
                          <a:solidFill>
                            <a:schemeClr val="tx2"/>
                          </a:solidFill>
                        </a:rPr>
                        <a:t>Fazla</a:t>
                      </a:r>
                      <a:endParaRPr lang="tr-TR" dirty="0">
                        <a:solidFill>
                          <a:schemeClr val="tx2"/>
                        </a:solidFill>
                      </a:endParaRPr>
                    </a:p>
                  </a:txBody>
                  <a:tcPr/>
                </a:tc>
                <a:tc>
                  <a:txBody>
                    <a:bodyPr/>
                    <a:lstStyle/>
                    <a:p>
                      <a:r>
                        <a:rPr lang="tr-TR" dirty="0" smtClean="0">
                          <a:solidFill>
                            <a:schemeClr val="tx2"/>
                          </a:solidFill>
                        </a:rPr>
                        <a:t>Ana Stratejilere Etki</a:t>
                      </a:r>
                      <a:endParaRPr lang="tr-TR" dirty="0">
                        <a:solidFill>
                          <a:schemeClr val="tx2"/>
                        </a:solidFill>
                      </a:endParaRPr>
                    </a:p>
                  </a:txBody>
                  <a:tcPr/>
                </a:tc>
              </a:tr>
              <a:tr h="580379">
                <a:tc>
                  <a:txBody>
                    <a:bodyPr/>
                    <a:lstStyle/>
                    <a:p>
                      <a:r>
                        <a:rPr lang="tr-TR" dirty="0" smtClean="0">
                          <a:solidFill>
                            <a:schemeClr val="tx2"/>
                          </a:solidFill>
                        </a:rPr>
                        <a:t>Çok Fazla</a:t>
                      </a:r>
                      <a:endParaRPr lang="tr-TR" dirty="0">
                        <a:solidFill>
                          <a:schemeClr val="tx2"/>
                        </a:solidFill>
                      </a:endParaRPr>
                    </a:p>
                  </a:txBody>
                  <a:tcPr/>
                </a:tc>
                <a:tc>
                  <a:txBody>
                    <a:bodyPr/>
                    <a:lstStyle/>
                    <a:p>
                      <a:r>
                        <a:rPr lang="tr-TR" dirty="0" smtClean="0">
                          <a:solidFill>
                            <a:schemeClr val="tx2"/>
                          </a:solidFill>
                        </a:rPr>
                        <a:t>Kurum Kültürü, Misyon, Vizyon ve Politikalara</a:t>
                      </a:r>
                      <a:r>
                        <a:rPr lang="tr-TR" baseline="0" dirty="0" smtClean="0">
                          <a:solidFill>
                            <a:schemeClr val="tx2"/>
                          </a:solidFill>
                        </a:rPr>
                        <a:t> Etki</a:t>
                      </a:r>
                      <a:endParaRPr lang="tr-TR" dirty="0">
                        <a:solidFill>
                          <a:schemeClr val="tx2"/>
                        </a:solidFill>
                      </a:endParaRPr>
                    </a:p>
                  </a:txBody>
                  <a:tcPr/>
                </a:tc>
              </a:tr>
            </a:tbl>
          </a:graphicData>
        </a:graphic>
      </p:graphicFrame>
      <p:sp>
        <p:nvSpPr>
          <p:cNvPr id="7" name="6 Metin kutusu"/>
          <p:cNvSpPr txBox="1"/>
          <p:nvPr/>
        </p:nvSpPr>
        <p:spPr>
          <a:xfrm>
            <a:off x="3275856" y="5589240"/>
            <a:ext cx="2432076" cy="400110"/>
          </a:xfrm>
          <a:prstGeom prst="rect">
            <a:avLst/>
          </a:prstGeom>
          <a:noFill/>
        </p:spPr>
        <p:txBody>
          <a:bodyPr wrap="none" rtlCol="0">
            <a:spAutoFit/>
          </a:bodyPr>
          <a:lstStyle/>
          <a:p>
            <a:r>
              <a:rPr lang="tr-TR" sz="2000" b="1" dirty="0" smtClean="0">
                <a:solidFill>
                  <a:schemeClr val="tx2"/>
                </a:solidFill>
              </a:rPr>
              <a:t>RİSK: OLASILIK x ETKİ</a:t>
            </a:r>
            <a:endParaRPr lang="tr-TR" sz="2000" b="1" dirty="0">
              <a:solidFill>
                <a:schemeClr val="tx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p:txBody>
          <a:bodyPr>
            <a:normAutofit/>
          </a:bodyPr>
          <a:lstStyle/>
          <a:p>
            <a:r>
              <a:rPr lang="tr-TR" b="1" dirty="0" smtClean="0">
                <a:solidFill>
                  <a:srgbClr val="002F8E"/>
                </a:solidFill>
              </a:rPr>
              <a:t>RİSK DERECELERİ </a:t>
            </a:r>
          </a:p>
        </p:txBody>
      </p:sp>
      <p:graphicFrame>
        <p:nvGraphicFramePr>
          <p:cNvPr id="9" name="8 Tablo"/>
          <p:cNvGraphicFramePr>
            <a:graphicFrameLocks noGrp="1"/>
          </p:cNvGraphicFramePr>
          <p:nvPr/>
        </p:nvGraphicFramePr>
        <p:xfrm>
          <a:off x="1001218" y="1874441"/>
          <a:ext cx="7488833" cy="3747439"/>
        </p:xfrm>
        <a:graphic>
          <a:graphicData uri="http://schemas.openxmlformats.org/drawingml/2006/table">
            <a:tbl>
              <a:tblPr firstRow="1" bandRow="1">
                <a:tableStyleId>{5C22544A-7EE6-4342-B048-85BDC9FD1C3A}</a:tableStyleId>
              </a:tblPr>
              <a:tblGrid>
                <a:gridCol w="1404156"/>
                <a:gridCol w="1092121"/>
                <a:gridCol w="1248139"/>
                <a:gridCol w="1248139"/>
                <a:gridCol w="1248139"/>
                <a:gridCol w="1248139"/>
              </a:tblGrid>
              <a:tr h="8647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tr-TR" sz="1600" b="1" kern="1200" dirty="0" smtClean="0">
                        <a:solidFill>
                          <a:schemeClr val="tx2"/>
                        </a:solidFill>
                        <a:latin typeface="+mn-lt"/>
                        <a:ea typeface="+mn-ea"/>
                        <a:cs typeface="+mn-cs"/>
                      </a:endParaRPr>
                    </a:p>
                  </a:txBody>
                  <a:tcPr marL="68580" marR="68580" marT="0" marB="0" anchor="ctr">
                    <a:solidFill>
                      <a:schemeClr val="bg1">
                        <a:lumMod val="85000"/>
                      </a:schemeClr>
                    </a:solidFill>
                  </a:tcPr>
                </a:tc>
                <a:tc>
                  <a:txBody>
                    <a:bodyPr/>
                    <a:lstStyle/>
                    <a:p>
                      <a:pPr algn="ctr">
                        <a:spcAft>
                          <a:spcPts val="0"/>
                        </a:spcAft>
                      </a:pPr>
                      <a:r>
                        <a:rPr lang="en-US" sz="1600" b="1" dirty="0">
                          <a:solidFill>
                            <a:schemeClr val="tx2"/>
                          </a:solidFill>
                          <a:latin typeface="+mn-lt"/>
                          <a:ea typeface="Times New Roman"/>
                          <a:cs typeface="Arial"/>
                        </a:rPr>
                        <a:t>ÇOK CİDDİ</a:t>
                      </a:r>
                      <a:endParaRPr lang="tr-TR" sz="1600"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5</a:t>
                      </a:r>
                      <a:endParaRPr lang="tr-TR" sz="1600" dirty="0">
                        <a:solidFill>
                          <a:schemeClr val="tx2"/>
                        </a:solidFill>
                        <a:latin typeface="+mn-lt"/>
                        <a:ea typeface="Times New Roman"/>
                        <a:cs typeface="Times New Roman"/>
                      </a:endParaRPr>
                    </a:p>
                  </a:txBody>
                  <a:tcPr marL="68580" marR="68580" marT="0" marB="0" anchor="ctr">
                    <a:solidFill>
                      <a:schemeClr val="bg1">
                        <a:lumMod val="85000"/>
                      </a:schemeClr>
                    </a:solidFill>
                  </a:tcPr>
                </a:tc>
                <a:tc>
                  <a:txBody>
                    <a:bodyPr/>
                    <a:lstStyle/>
                    <a:p>
                      <a:pPr algn="ctr">
                        <a:spcAft>
                          <a:spcPts val="0"/>
                        </a:spcAft>
                      </a:pPr>
                      <a:r>
                        <a:rPr lang="en-US" sz="1600" b="1" dirty="0">
                          <a:solidFill>
                            <a:schemeClr val="tx2"/>
                          </a:solidFill>
                          <a:latin typeface="+mn-lt"/>
                          <a:ea typeface="Times New Roman"/>
                          <a:cs typeface="Arial"/>
                        </a:rPr>
                        <a:t>CİDDİ</a:t>
                      </a:r>
                      <a:endParaRPr lang="tr-TR" sz="1600"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4</a:t>
                      </a:r>
                      <a:endParaRPr lang="tr-TR" sz="1600" dirty="0">
                        <a:solidFill>
                          <a:schemeClr val="tx2"/>
                        </a:solidFill>
                        <a:latin typeface="+mn-lt"/>
                        <a:ea typeface="Times New Roman"/>
                        <a:cs typeface="Times New Roman"/>
                      </a:endParaRPr>
                    </a:p>
                  </a:txBody>
                  <a:tcPr marL="68580" marR="68580" marT="0" marB="0" anchor="ctr">
                    <a:solidFill>
                      <a:schemeClr val="bg1">
                        <a:lumMod val="85000"/>
                      </a:schemeClr>
                    </a:solidFill>
                  </a:tcPr>
                </a:tc>
                <a:tc>
                  <a:txBody>
                    <a:bodyPr/>
                    <a:lstStyle/>
                    <a:p>
                      <a:pPr algn="ctr">
                        <a:spcAft>
                          <a:spcPts val="0"/>
                        </a:spcAft>
                      </a:pPr>
                      <a:r>
                        <a:rPr lang="en-US" sz="1600" b="1" dirty="0">
                          <a:solidFill>
                            <a:schemeClr val="tx2"/>
                          </a:solidFill>
                          <a:latin typeface="+mn-lt"/>
                          <a:ea typeface="Times New Roman"/>
                          <a:cs typeface="Arial"/>
                        </a:rPr>
                        <a:t>ORTA</a:t>
                      </a:r>
                      <a:endParaRPr lang="tr-TR" sz="1600"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3</a:t>
                      </a:r>
                      <a:endParaRPr lang="tr-TR" sz="1600" dirty="0">
                        <a:solidFill>
                          <a:schemeClr val="tx2"/>
                        </a:solidFill>
                        <a:latin typeface="+mn-lt"/>
                        <a:ea typeface="Times New Roman"/>
                        <a:cs typeface="Times New Roman"/>
                      </a:endParaRPr>
                    </a:p>
                  </a:txBody>
                  <a:tcPr marL="68580" marR="68580" marT="0" marB="0" anchor="ctr">
                    <a:solidFill>
                      <a:schemeClr val="bg1">
                        <a:lumMod val="85000"/>
                      </a:schemeClr>
                    </a:solidFill>
                  </a:tcPr>
                </a:tc>
                <a:tc>
                  <a:txBody>
                    <a:bodyPr/>
                    <a:lstStyle/>
                    <a:p>
                      <a:pPr algn="ctr">
                        <a:spcAft>
                          <a:spcPts val="0"/>
                        </a:spcAft>
                      </a:pPr>
                      <a:r>
                        <a:rPr lang="en-US" sz="1600" b="1" dirty="0">
                          <a:solidFill>
                            <a:schemeClr val="tx2"/>
                          </a:solidFill>
                          <a:latin typeface="+mn-lt"/>
                          <a:ea typeface="Times New Roman"/>
                          <a:cs typeface="Arial"/>
                        </a:rPr>
                        <a:t>HAFİF</a:t>
                      </a:r>
                      <a:endParaRPr lang="tr-TR" sz="1600"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2</a:t>
                      </a:r>
                      <a:endParaRPr lang="tr-TR" sz="1600" dirty="0">
                        <a:solidFill>
                          <a:schemeClr val="tx2"/>
                        </a:solidFill>
                        <a:latin typeface="+mn-lt"/>
                        <a:ea typeface="Times New Roman"/>
                        <a:cs typeface="Times New Roman"/>
                      </a:endParaRPr>
                    </a:p>
                  </a:txBody>
                  <a:tcPr marL="68580" marR="68580" marT="0" marB="0" anchor="ctr">
                    <a:solidFill>
                      <a:schemeClr val="bg1">
                        <a:lumMod val="85000"/>
                      </a:schemeClr>
                    </a:solidFill>
                  </a:tcPr>
                </a:tc>
                <a:tc>
                  <a:txBody>
                    <a:bodyPr/>
                    <a:lstStyle/>
                    <a:p>
                      <a:pPr algn="ctr">
                        <a:spcAft>
                          <a:spcPts val="0"/>
                        </a:spcAft>
                      </a:pPr>
                      <a:r>
                        <a:rPr lang="en-US" sz="1600" b="1" dirty="0">
                          <a:solidFill>
                            <a:schemeClr val="tx2"/>
                          </a:solidFill>
                          <a:latin typeface="+mn-lt"/>
                          <a:ea typeface="Times New Roman"/>
                          <a:cs typeface="Arial"/>
                        </a:rPr>
                        <a:t>ÇOK HAFİF</a:t>
                      </a:r>
                      <a:endParaRPr lang="tr-TR" sz="1600"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1</a:t>
                      </a:r>
                      <a:endParaRPr lang="tr-TR" sz="1600" dirty="0">
                        <a:solidFill>
                          <a:schemeClr val="tx2"/>
                        </a:solidFill>
                        <a:latin typeface="+mn-lt"/>
                        <a:ea typeface="Times New Roman"/>
                        <a:cs typeface="Times New Roman"/>
                      </a:endParaRPr>
                    </a:p>
                  </a:txBody>
                  <a:tcPr marL="68580" marR="68580" marT="0" marB="0" anchor="ctr">
                    <a:solidFill>
                      <a:schemeClr val="bg1">
                        <a:lumMod val="85000"/>
                      </a:schemeClr>
                    </a:solidFill>
                  </a:tcPr>
                </a:tc>
              </a:tr>
              <a:tr h="576529">
                <a:tc>
                  <a:txBody>
                    <a:bodyPr/>
                    <a:lstStyle/>
                    <a:p>
                      <a:pPr algn="ctr">
                        <a:spcAft>
                          <a:spcPts val="0"/>
                        </a:spcAft>
                      </a:pPr>
                      <a:r>
                        <a:rPr lang="en-US" sz="1600" b="1" dirty="0">
                          <a:solidFill>
                            <a:schemeClr val="tx2"/>
                          </a:solidFill>
                          <a:latin typeface="+mn-lt"/>
                          <a:ea typeface="Times New Roman"/>
                          <a:cs typeface="Arial"/>
                        </a:rPr>
                        <a:t>ÇOK YÜKSEK</a:t>
                      </a:r>
                      <a:endParaRPr lang="tr-TR" sz="1600"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5</a:t>
                      </a:r>
                      <a:endParaRPr lang="tr-TR" sz="1600" dirty="0">
                        <a:solidFill>
                          <a:schemeClr val="tx2"/>
                        </a:solidFill>
                        <a:latin typeface="+mn-lt"/>
                        <a:ea typeface="Times New Roman"/>
                        <a:cs typeface="Times New Roman"/>
                      </a:endParaRPr>
                    </a:p>
                  </a:txBody>
                  <a:tcPr marL="68580" marR="68580" marT="0" marB="0" anchor="ctr">
                    <a:solidFill>
                      <a:schemeClr val="bg1">
                        <a:lumMod val="85000"/>
                      </a:schemeClr>
                    </a:solidFill>
                  </a:tcPr>
                </a:tc>
                <a:tc>
                  <a:txBody>
                    <a:bodyPr/>
                    <a:lstStyle/>
                    <a:p>
                      <a:pPr algn="ctr">
                        <a:spcAft>
                          <a:spcPts val="0"/>
                        </a:spcAft>
                      </a:pPr>
                      <a:r>
                        <a:rPr lang="en-US" sz="1600" b="1" dirty="0">
                          <a:solidFill>
                            <a:schemeClr val="bg1"/>
                          </a:solidFill>
                          <a:latin typeface="+mn-lt"/>
                          <a:ea typeface="Times New Roman"/>
                          <a:cs typeface="Arial"/>
                        </a:rPr>
                        <a:t>YÜKSEK</a:t>
                      </a:r>
                      <a:endParaRPr lang="tr-TR" sz="1600" b="1" dirty="0">
                        <a:solidFill>
                          <a:schemeClr val="bg1"/>
                        </a:solidFill>
                        <a:latin typeface="+mn-lt"/>
                        <a:ea typeface="Times New Roman"/>
                        <a:cs typeface="Times New Roman"/>
                      </a:endParaRPr>
                    </a:p>
                    <a:p>
                      <a:pPr algn="ctr">
                        <a:spcAft>
                          <a:spcPts val="0"/>
                        </a:spcAft>
                      </a:pPr>
                      <a:r>
                        <a:rPr lang="en-US" sz="1600" b="1" dirty="0">
                          <a:solidFill>
                            <a:schemeClr val="bg1"/>
                          </a:solidFill>
                          <a:latin typeface="+mn-lt"/>
                          <a:ea typeface="Times New Roman"/>
                          <a:cs typeface="Arial"/>
                        </a:rPr>
                        <a:t>25</a:t>
                      </a:r>
                      <a:endParaRPr lang="tr-TR" sz="1600" b="1" dirty="0">
                        <a:solidFill>
                          <a:schemeClr val="bg1"/>
                        </a:solidFill>
                        <a:latin typeface="+mn-lt"/>
                        <a:ea typeface="Times New Roman"/>
                        <a:cs typeface="Times New Roman"/>
                      </a:endParaRPr>
                    </a:p>
                  </a:txBody>
                  <a:tcPr marL="68580" marR="68580" marT="0" marB="0" anchor="ctr">
                    <a:solidFill>
                      <a:srgbClr val="C00000"/>
                    </a:solidFill>
                  </a:tcPr>
                </a:tc>
                <a:tc>
                  <a:txBody>
                    <a:bodyPr/>
                    <a:lstStyle/>
                    <a:p>
                      <a:pPr algn="ctr">
                        <a:spcAft>
                          <a:spcPts val="0"/>
                        </a:spcAft>
                      </a:pPr>
                      <a:r>
                        <a:rPr lang="en-US" sz="1600" b="1" dirty="0">
                          <a:solidFill>
                            <a:schemeClr val="bg1"/>
                          </a:solidFill>
                          <a:latin typeface="+mn-lt"/>
                          <a:ea typeface="Times New Roman"/>
                          <a:cs typeface="Arial"/>
                        </a:rPr>
                        <a:t>YÜKSEK</a:t>
                      </a:r>
                      <a:endParaRPr lang="tr-TR" sz="1600" b="1" dirty="0">
                        <a:solidFill>
                          <a:schemeClr val="bg1"/>
                        </a:solidFill>
                        <a:latin typeface="+mn-lt"/>
                        <a:ea typeface="Times New Roman"/>
                        <a:cs typeface="Times New Roman"/>
                      </a:endParaRPr>
                    </a:p>
                    <a:p>
                      <a:pPr algn="ctr">
                        <a:spcAft>
                          <a:spcPts val="0"/>
                        </a:spcAft>
                      </a:pPr>
                      <a:r>
                        <a:rPr lang="en-US" sz="1600" b="1" dirty="0">
                          <a:solidFill>
                            <a:schemeClr val="bg1"/>
                          </a:solidFill>
                          <a:latin typeface="+mn-lt"/>
                          <a:ea typeface="Times New Roman"/>
                          <a:cs typeface="Arial"/>
                        </a:rPr>
                        <a:t>20</a:t>
                      </a:r>
                      <a:endParaRPr lang="tr-TR" sz="1600" b="1" dirty="0">
                        <a:solidFill>
                          <a:schemeClr val="bg1"/>
                        </a:solidFill>
                        <a:latin typeface="+mn-lt"/>
                        <a:ea typeface="Times New Roman"/>
                        <a:cs typeface="Times New Roman"/>
                      </a:endParaRPr>
                    </a:p>
                  </a:txBody>
                  <a:tcPr marL="68580" marR="68580" marT="0" marB="0" anchor="ctr">
                    <a:solidFill>
                      <a:srgbClr val="C00000"/>
                    </a:solidFill>
                  </a:tcPr>
                </a:tc>
                <a:tc>
                  <a:txBody>
                    <a:bodyPr/>
                    <a:lstStyle/>
                    <a:p>
                      <a:pPr algn="ctr">
                        <a:spcAft>
                          <a:spcPts val="0"/>
                        </a:spcAft>
                      </a:pPr>
                      <a:r>
                        <a:rPr lang="en-US" sz="1600" b="1" dirty="0">
                          <a:solidFill>
                            <a:schemeClr val="bg1"/>
                          </a:solidFill>
                          <a:latin typeface="+mn-lt"/>
                          <a:ea typeface="Times New Roman"/>
                          <a:cs typeface="Arial"/>
                        </a:rPr>
                        <a:t>YÜKSEK</a:t>
                      </a:r>
                      <a:endParaRPr lang="tr-TR" sz="1600" b="1" dirty="0">
                        <a:solidFill>
                          <a:schemeClr val="bg1"/>
                        </a:solidFill>
                        <a:latin typeface="+mn-lt"/>
                        <a:ea typeface="Times New Roman"/>
                        <a:cs typeface="Times New Roman"/>
                      </a:endParaRPr>
                    </a:p>
                    <a:p>
                      <a:pPr algn="ctr">
                        <a:spcAft>
                          <a:spcPts val="0"/>
                        </a:spcAft>
                      </a:pPr>
                      <a:r>
                        <a:rPr lang="en-US" sz="1600" b="1" dirty="0">
                          <a:solidFill>
                            <a:schemeClr val="bg1"/>
                          </a:solidFill>
                          <a:latin typeface="+mn-lt"/>
                          <a:ea typeface="Times New Roman"/>
                          <a:cs typeface="Arial"/>
                        </a:rPr>
                        <a:t>15</a:t>
                      </a:r>
                      <a:endParaRPr lang="tr-TR" sz="1600" b="1" dirty="0">
                        <a:solidFill>
                          <a:schemeClr val="bg1"/>
                        </a:solidFill>
                        <a:latin typeface="+mn-lt"/>
                        <a:ea typeface="Times New Roman"/>
                        <a:cs typeface="Times New Roman"/>
                      </a:endParaRPr>
                    </a:p>
                  </a:txBody>
                  <a:tcPr marL="68580" marR="68580" marT="0" marB="0" anchor="ctr">
                    <a:solidFill>
                      <a:srgbClr val="C00000"/>
                    </a:solidFill>
                  </a:tcPr>
                </a:tc>
                <a:tc>
                  <a:txBody>
                    <a:bodyPr/>
                    <a:lstStyle/>
                    <a:p>
                      <a:pPr algn="ctr">
                        <a:spcAft>
                          <a:spcPts val="0"/>
                        </a:spcAft>
                      </a:pPr>
                      <a:r>
                        <a:rPr lang="en-US" sz="1600" b="1" dirty="0">
                          <a:solidFill>
                            <a:schemeClr val="tx2"/>
                          </a:solidFill>
                          <a:latin typeface="+mn-lt"/>
                          <a:ea typeface="Times New Roman"/>
                          <a:cs typeface="Arial"/>
                        </a:rPr>
                        <a:t>ORTA</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10</a:t>
                      </a:r>
                      <a:endParaRPr lang="tr-TR" sz="1600" b="1" dirty="0">
                        <a:solidFill>
                          <a:schemeClr val="tx2"/>
                        </a:solidFill>
                        <a:latin typeface="+mn-lt"/>
                        <a:ea typeface="Times New Roman"/>
                        <a:cs typeface="Times New Roman"/>
                      </a:endParaRPr>
                    </a:p>
                  </a:txBody>
                  <a:tcPr marL="68580" marR="68580" marT="0" marB="0" anchor="ctr">
                    <a:solidFill>
                      <a:srgbClr val="FFFF99"/>
                    </a:solidFill>
                  </a:tcPr>
                </a:tc>
                <a:tc>
                  <a:txBody>
                    <a:bodyPr/>
                    <a:lstStyle/>
                    <a:p>
                      <a:pPr algn="ctr">
                        <a:spcAft>
                          <a:spcPts val="0"/>
                        </a:spcAft>
                      </a:pPr>
                      <a:r>
                        <a:rPr lang="en-US" sz="1600" b="1" dirty="0">
                          <a:solidFill>
                            <a:schemeClr val="tx2"/>
                          </a:solidFill>
                          <a:latin typeface="+mn-lt"/>
                          <a:ea typeface="Times New Roman"/>
                          <a:cs typeface="Arial"/>
                        </a:rPr>
                        <a:t>DÜŞÜK</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5</a:t>
                      </a:r>
                      <a:endParaRPr lang="tr-TR" sz="1600" b="1" dirty="0">
                        <a:solidFill>
                          <a:schemeClr val="tx2"/>
                        </a:solidFill>
                        <a:latin typeface="+mn-lt"/>
                        <a:ea typeface="Times New Roman"/>
                        <a:cs typeface="Times New Roman"/>
                      </a:endParaRPr>
                    </a:p>
                  </a:txBody>
                  <a:tcPr marL="68580" marR="68580" marT="0" marB="0" anchor="ctr">
                    <a:solidFill>
                      <a:schemeClr val="accent3">
                        <a:lumMod val="75000"/>
                      </a:schemeClr>
                    </a:solidFill>
                  </a:tcPr>
                </a:tc>
              </a:tr>
              <a:tr h="576529">
                <a:tc>
                  <a:txBody>
                    <a:bodyPr/>
                    <a:lstStyle/>
                    <a:p>
                      <a:pPr algn="ctr">
                        <a:spcAft>
                          <a:spcPts val="0"/>
                        </a:spcAft>
                      </a:pPr>
                      <a:r>
                        <a:rPr lang="en-US" sz="1600" b="1" dirty="0">
                          <a:solidFill>
                            <a:schemeClr val="tx2"/>
                          </a:solidFill>
                          <a:latin typeface="+mn-lt"/>
                          <a:ea typeface="Times New Roman"/>
                          <a:cs typeface="Arial"/>
                        </a:rPr>
                        <a:t>YÜKSEK</a:t>
                      </a:r>
                      <a:endParaRPr lang="tr-TR" sz="1600"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4</a:t>
                      </a:r>
                      <a:endParaRPr lang="tr-TR" sz="1600" dirty="0">
                        <a:solidFill>
                          <a:schemeClr val="tx2"/>
                        </a:solidFill>
                        <a:latin typeface="+mn-lt"/>
                        <a:ea typeface="Times New Roman"/>
                        <a:cs typeface="Times New Roman"/>
                      </a:endParaRPr>
                    </a:p>
                  </a:txBody>
                  <a:tcPr marL="68580" marR="68580" marT="0" marB="0" anchor="ctr">
                    <a:solidFill>
                      <a:schemeClr val="bg1">
                        <a:lumMod val="85000"/>
                      </a:schemeClr>
                    </a:solidFill>
                  </a:tcPr>
                </a:tc>
                <a:tc>
                  <a:txBody>
                    <a:bodyPr/>
                    <a:lstStyle/>
                    <a:p>
                      <a:pPr algn="ctr">
                        <a:spcAft>
                          <a:spcPts val="0"/>
                        </a:spcAft>
                      </a:pPr>
                      <a:r>
                        <a:rPr lang="en-US" sz="1600" b="1" dirty="0">
                          <a:solidFill>
                            <a:schemeClr val="bg1"/>
                          </a:solidFill>
                          <a:latin typeface="+mn-lt"/>
                          <a:ea typeface="Times New Roman"/>
                          <a:cs typeface="Arial"/>
                        </a:rPr>
                        <a:t>YÜKSEK</a:t>
                      </a:r>
                      <a:endParaRPr lang="tr-TR" sz="1600" b="1" dirty="0">
                        <a:solidFill>
                          <a:schemeClr val="bg1"/>
                        </a:solidFill>
                        <a:latin typeface="+mn-lt"/>
                        <a:ea typeface="Times New Roman"/>
                        <a:cs typeface="Times New Roman"/>
                      </a:endParaRPr>
                    </a:p>
                    <a:p>
                      <a:pPr algn="ctr">
                        <a:spcAft>
                          <a:spcPts val="0"/>
                        </a:spcAft>
                      </a:pPr>
                      <a:r>
                        <a:rPr lang="en-US" sz="1600" b="1" dirty="0">
                          <a:solidFill>
                            <a:schemeClr val="bg1"/>
                          </a:solidFill>
                          <a:latin typeface="+mn-lt"/>
                          <a:ea typeface="Times New Roman"/>
                          <a:cs typeface="Arial"/>
                        </a:rPr>
                        <a:t>20</a:t>
                      </a:r>
                      <a:endParaRPr lang="tr-TR" sz="1600" b="1" dirty="0">
                        <a:solidFill>
                          <a:schemeClr val="bg1"/>
                        </a:solidFill>
                        <a:latin typeface="+mn-lt"/>
                        <a:ea typeface="Times New Roman"/>
                        <a:cs typeface="Times New Roman"/>
                      </a:endParaRPr>
                    </a:p>
                  </a:txBody>
                  <a:tcPr marL="68580" marR="68580" marT="0" marB="0" anchor="ctr">
                    <a:solidFill>
                      <a:srgbClr val="C00000"/>
                    </a:solidFill>
                  </a:tcPr>
                </a:tc>
                <a:tc>
                  <a:txBody>
                    <a:bodyPr/>
                    <a:lstStyle/>
                    <a:p>
                      <a:pPr algn="ctr">
                        <a:spcAft>
                          <a:spcPts val="0"/>
                        </a:spcAft>
                      </a:pPr>
                      <a:r>
                        <a:rPr lang="en-US" sz="1600" b="1" dirty="0">
                          <a:solidFill>
                            <a:schemeClr val="bg1"/>
                          </a:solidFill>
                          <a:latin typeface="+mn-lt"/>
                          <a:ea typeface="Times New Roman"/>
                          <a:cs typeface="Arial"/>
                        </a:rPr>
                        <a:t>YÜKSEK</a:t>
                      </a:r>
                      <a:endParaRPr lang="tr-TR" sz="1600" b="1" dirty="0">
                        <a:solidFill>
                          <a:schemeClr val="bg1"/>
                        </a:solidFill>
                        <a:latin typeface="+mn-lt"/>
                        <a:ea typeface="Times New Roman"/>
                        <a:cs typeface="Times New Roman"/>
                      </a:endParaRPr>
                    </a:p>
                    <a:p>
                      <a:pPr algn="ctr">
                        <a:spcAft>
                          <a:spcPts val="0"/>
                        </a:spcAft>
                      </a:pPr>
                      <a:r>
                        <a:rPr lang="en-US" sz="1600" b="1" dirty="0">
                          <a:solidFill>
                            <a:schemeClr val="bg1"/>
                          </a:solidFill>
                          <a:latin typeface="+mn-lt"/>
                          <a:ea typeface="Times New Roman"/>
                          <a:cs typeface="Arial"/>
                        </a:rPr>
                        <a:t>16</a:t>
                      </a:r>
                      <a:endParaRPr lang="tr-TR" sz="1600" b="1" dirty="0">
                        <a:solidFill>
                          <a:schemeClr val="bg1"/>
                        </a:solidFill>
                        <a:latin typeface="+mn-lt"/>
                        <a:ea typeface="Times New Roman"/>
                        <a:cs typeface="Times New Roman"/>
                      </a:endParaRPr>
                    </a:p>
                  </a:txBody>
                  <a:tcPr marL="68580" marR="68580" marT="0" marB="0" anchor="ctr">
                    <a:solidFill>
                      <a:srgbClr val="C00000"/>
                    </a:solidFill>
                  </a:tcPr>
                </a:tc>
                <a:tc>
                  <a:txBody>
                    <a:bodyPr/>
                    <a:lstStyle/>
                    <a:p>
                      <a:pPr algn="ctr">
                        <a:spcAft>
                          <a:spcPts val="0"/>
                        </a:spcAft>
                      </a:pPr>
                      <a:r>
                        <a:rPr lang="en-US" sz="1600" b="1" dirty="0">
                          <a:solidFill>
                            <a:schemeClr val="tx2"/>
                          </a:solidFill>
                          <a:latin typeface="+mn-lt"/>
                          <a:ea typeface="Times New Roman"/>
                          <a:cs typeface="Arial"/>
                        </a:rPr>
                        <a:t>ORTA</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12</a:t>
                      </a:r>
                      <a:endParaRPr lang="tr-TR" sz="1600" b="1" dirty="0">
                        <a:solidFill>
                          <a:schemeClr val="tx2"/>
                        </a:solidFill>
                        <a:latin typeface="+mn-lt"/>
                        <a:ea typeface="Times New Roman"/>
                        <a:cs typeface="Times New Roman"/>
                      </a:endParaRPr>
                    </a:p>
                  </a:txBody>
                  <a:tcPr marL="68580" marR="68580" marT="0" marB="0" anchor="ctr">
                    <a:solidFill>
                      <a:srgbClr val="FFFF99"/>
                    </a:solidFill>
                  </a:tcPr>
                </a:tc>
                <a:tc>
                  <a:txBody>
                    <a:bodyPr/>
                    <a:lstStyle/>
                    <a:p>
                      <a:pPr algn="ctr">
                        <a:spcAft>
                          <a:spcPts val="0"/>
                        </a:spcAft>
                      </a:pPr>
                      <a:r>
                        <a:rPr lang="en-US" sz="1600" b="1" dirty="0">
                          <a:solidFill>
                            <a:schemeClr val="tx2"/>
                          </a:solidFill>
                          <a:latin typeface="+mn-lt"/>
                          <a:ea typeface="Times New Roman"/>
                          <a:cs typeface="Arial"/>
                        </a:rPr>
                        <a:t>ORTA</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8</a:t>
                      </a:r>
                      <a:endParaRPr lang="tr-TR" sz="1600" b="1" dirty="0">
                        <a:solidFill>
                          <a:schemeClr val="tx2"/>
                        </a:solidFill>
                        <a:latin typeface="+mn-lt"/>
                        <a:ea typeface="Times New Roman"/>
                        <a:cs typeface="Times New Roman"/>
                      </a:endParaRPr>
                    </a:p>
                  </a:txBody>
                  <a:tcPr marL="68580" marR="68580" marT="0" marB="0" anchor="ctr">
                    <a:solidFill>
                      <a:srgbClr val="FFFF99"/>
                    </a:solidFill>
                  </a:tcPr>
                </a:tc>
                <a:tc>
                  <a:txBody>
                    <a:bodyPr/>
                    <a:lstStyle/>
                    <a:p>
                      <a:pPr algn="ctr">
                        <a:spcAft>
                          <a:spcPts val="0"/>
                        </a:spcAft>
                      </a:pPr>
                      <a:r>
                        <a:rPr lang="en-US" sz="1600" b="1" dirty="0">
                          <a:solidFill>
                            <a:schemeClr val="tx2"/>
                          </a:solidFill>
                          <a:latin typeface="+mn-lt"/>
                          <a:ea typeface="Times New Roman"/>
                          <a:cs typeface="Arial"/>
                        </a:rPr>
                        <a:t>DÜŞÜK</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4</a:t>
                      </a:r>
                      <a:endParaRPr lang="tr-TR" sz="1600" b="1" dirty="0">
                        <a:solidFill>
                          <a:schemeClr val="tx2"/>
                        </a:solidFill>
                        <a:latin typeface="+mn-lt"/>
                        <a:ea typeface="Times New Roman"/>
                        <a:cs typeface="Times New Roman"/>
                      </a:endParaRPr>
                    </a:p>
                  </a:txBody>
                  <a:tcPr marL="68580" marR="68580" marT="0" marB="0" anchor="ctr">
                    <a:solidFill>
                      <a:schemeClr val="accent3">
                        <a:lumMod val="75000"/>
                      </a:schemeClr>
                    </a:solidFill>
                  </a:tcPr>
                </a:tc>
              </a:tr>
              <a:tr h="576529">
                <a:tc>
                  <a:txBody>
                    <a:bodyPr/>
                    <a:lstStyle/>
                    <a:p>
                      <a:pPr algn="ctr">
                        <a:spcAft>
                          <a:spcPts val="0"/>
                        </a:spcAft>
                      </a:pPr>
                      <a:r>
                        <a:rPr lang="en-US" sz="1600" b="1" dirty="0">
                          <a:solidFill>
                            <a:schemeClr val="tx2"/>
                          </a:solidFill>
                          <a:latin typeface="+mn-lt"/>
                          <a:ea typeface="Times New Roman"/>
                          <a:cs typeface="Arial"/>
                        </a:rPr>
                        <a:t>ORTA</a:t>
                      </a:r>
                      <a:endParaRPr lang="tr-TR" sz="1600"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3</a:t>
                      </a:r>
                      <a:endParaRPr lang="tr-TR" sz="1600" dirty="0">
                        <a:solidFill>
                          <a:schemeClr val="tx2"/>
                        </a:solidFill>
                        <a:latin typeface="+mn-lt"/>
                        <a:ea typeface="Times New Roman"/>
                        <a:cs typeface="Times New Roman"/>
                      </a:endParaRPr>
                    </a:p>
                  </a:txBody>
                  <a:tcPr marL="68580" marR="68580" marT="0" marB="0" anchor="ctr">
                    <a:solidFill>
                      <a:schemeClr val="bg1">
                        <a:lumMod val="85000"/>
                      </a:schemeClr>
                    </a:solidFill>
                  </a:tcPr>
                </a:tc>
                <a:tc>
                  <a:txBody>
                    <a:bodyPr/>
                    <a:lstStyle/>
                    <a:p>
                      <a:pPr algn="ctr">
                        <a:spcAft>
                          <a:spcPts val="0"/>
                        </a:spcAft>
                      </a:pPr>
                      <a:r>
                        <a:rPr lang="en-US" sz="1600" b="1" dirty="0">
                          <a:solidFill>
                            <a:schemeClr val="bg1"/>
                          </a:solidFill>
                          <a:latin typeface="+mn-lt"/>
                          <a:ea typeface="Times New Roman"/>
                          <a:cs typeface="Arial"/>
                        </a:rPr>
                        <a:t>YÜKSEK</a:t>
                      </a:r>
                      <a:endParaRPr lang="tr-TR" sz="1600" b="1" dirty="0">
                        <a:solidFill>
                          <a:schemeClr val="bg1"/>
                        </a:solidFill>
                        <a:latin typeface="+mn-lt"/>
                        <a:ea typeface="Times New Roman"/>
                        <a:cs typeface="Times New Roman"/>
                      </a:endParaRPr>
                    </a:p>
                    <a:p>
                      <a:pPr algn="ctr">
                        <a:spcAft>
                          <a:spcPts val="0"/>
                        </a:spcAft>
                      </a:pPr>
                      <a:r>
                        <a:rPr lang="en-US" sz="1600" b="1" dirty="0">
                          <a:solidFill>
                            <a:schemeClr val="bg1"/>
                          </a:solidFill>
                          <a:latin typeface="+mn-lt"/>
                          <a:ea typeface="Times New Roman"/>
                          <a:cs typeface="Arial"/>
                        </a:rPr>
                        <a:t>15</a:t>
                      </a:r>
                      <a:endParaRPr lang="tr-TR" sz="1600" b="1" dirty="0">
                        <a:solidFill>
                          <a:schemeClr val="bg1"/>
                        </a:solidFill>
                        <a:latin typeface="+mn-lt"/>
                        <a:ea typeface="Times New Roman"/>
                        <a:cs typeface="Times New Roman"/>
                      </a:endParaRPr>
                    </a:p>
                  </a:txBody>
                  <a:tcPr marL="68580" marR="68580" marT="0" marB="0" anchor="ctr">
                    <a:solidFill>
                      <a:srgbClr val="C00000"/>
                    </a:solidFill>
                  </a:tcPr>
                </a:tc>
                <a:tc>
                  <a:txBody>
                    <a:bodyPr/>
                    <a:lstStyle/>
                    <a:p>
                      <a:pPr algn="ctr">
                        <a:spcAft>
                          <a:spcPts val="0"/>
                        </a:spcAft>
                      </a:pPr>
                      <a:r>
                        <a:rPr lang="en-US" sz="1600" b="1" dirty="0">
                          <a:solidFill>
                            <a:schemeClr val="tx2"/>
                          </a:solidFill>
                          <a:latin typeface="+mn-lt"/>
                          <a:ea typeface="Times New Roman"/>
                          <a:cs typeface="Arial"/>
                        </a:rPr>
                        <a:t>ORTA</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12</a:t>
                      </a:r>
                      <a:endParaRPr lang="tr-TR" sz="1600" b="1" dirty="0">
                        <a:solidFill>
                          <a:schemeClr val="tx2"/>
                        </a:solidFill>
                        <a:latin typeface="+mn-lt"/>
                        <a:ea typeface="Times New Roman"/>
                        <a:cs typeface="Times New Roman"/>
                      </a:endParaRPr>
                    </a:p>
                  </a:txBody>
                  <a:tcPr marL="68580" marR="68580" marT="0" marB="0" anchor="ctr">
                    <a:solidFill>
                      <a:srgbClr val="FFFF99"/>
                    </a:solidFill>
                  </a:tcPr>
                </a:tc>
                <a:tc>
                  <a:txBody>
                    <a:bodyPr/>
                    <a:lstStyle/>
                    <a:p>
                      <a:pPr algn="ctr">
                        <a:spcAft>
                          <a:spcPts val="0"/>
                        </a:spcAft>
                      </a:pPr>
                      <a:r>
                        <a:rPr lang="en-US" sz="1600" b="1" dirty="0">
                          <a:solidFill>
                            <a:schemeClr val="tx2"/>
                          </a:solidFill>
                          <a:latin typeface="+mn-lt"/>
                          <a:ea typeface="Times New Roman"/>
                          <a:cs typeface="Arial"/>
                        </a:rPr>
                        <a:t>ORTA</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9</a:t>
                      </a:r>
                      <a:endParaRPr lang="tr-TR" sz="1600" b="1" dirty="0">
                        <a:solidFill>
                          <a:schemeClr val="tx2"/>
                        </a:solidFill>
                        <a:latin typeface="+mn-lt"/>
                        <a:ea typeface="Times New Roman"/>
                        <a:cs typeface="Times New Roman"/>
                      </a:endParaRPr>
                    </a:p>
                  </a:txBody>
                  <a:tcPr marL="68580" marR="68580" marT="0" marB="0" anchor="ctr">
                    <a:solidFill>
                      <a:srgbClr val="FFFF99"/>
                    </a:solidFill>
                  </a:tcPr>
                </a:tc>
                <a:tc>
                  <a:txBody>
                    <a:bodyPr/>
                    <a:lstStyle/>
                    <a:p>
                      <a:pPr algn="ctr">
                        <a:spcAft>
                          <a:spcPts val="0"/>
                        </a:spcAft>
                      </a:pPr>
                      <a:r>
                        <a:rPr lang="en-US" sz="1600" b="1" dirty="0">
                          <a:solidFill>
                            <a:schemeClr val="tx2"/>
                          </a:solidFill>
                          <a:latin typeface="+mn-lt"/>
                          <a:ea typeface="Times New Roman"/>
                          <a:cs typeface="Arial"/>
                        </a:rPr>
                        <a:t>DÜŞÜK</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6</a:t>
                      </a:r>
                      <a:endParaRPr lang="tr-TR" sz="1600" b="1" dirty="0">
                        <a:solidFill>
                          <a:schemeClr val="tx2"/>
                        </a:solidFill>
                        <a:latin typeface="+mn-lt"/>
                        <a:ea typeface="Times New Roman"/>
                        <a:cs typeface="Times New Roman"/>
                      </a:endParaRPr>
                    </a:p>
                  </a:txBody>
                  <a:tcPr marL="68580" marR="68580" marT="0" marB="0" anchor="ctr">
                    <a:solidFill>
                      <a:schemeClr val="accent3">
                        <a:lumMod val="75000"/>
                      </a:schemeClr>
                    </a:solidFill>
                  </a:tcPr>
                </a:tc>
                <a:tc>
                  <a:txBody>
                    <a:bodyPr/>
                    <a:lstStyle/>
                    <a:p>
                      <a:pPr algn="ctr">
                        <a:spcAft>
                          <a:spcPts val="0"/>
                        </a:spcAft>
                      </a:pPr>
                      <a:r>
                        <a:rPr lang="en-US" sz="1600" b="1" dirty="0">
                          <a:solidFill>
                            <a:schemeClr val="tx2"/>
                          </a:solidFill>
                          <a:latin typeface="+mn-lt"/>
                          <a:ea typeface="Times New Roman"/>
                          <a:cs typeface="Arial"/>
                        </a:rPr>
                        <a:t>DÜŞÜK</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3</a:t>
                      </a:r>
                      <a:endParaRPr lang="tr-TR" sz="1600" b="1" dirty="0">
                        <a:solidFill>
                          <a:schemeClr val="tx2"/>
                        </a:solidFill>
                        <a:latin typeface="+mn-lt"/>
                        <a:ea typeface="Times New Roman"/>
                        <a:cs typeface="Times New Roman"/>
                      </a:endParaRPr>
                    </a:p>
                  </a:txBody>
                  <a:tcPr marL="68580" marR="68580" marT="0" marB="0" anchor="ctr">
                    <a:solidFill>
                      <a:schemeClr val="accent3">
                        <a:lumMod val="75000"/>
                      </a:schemeClr>
                    </a:solidFill>
                  </a:tcPr>
                </a:tc>
              </a:tr>
              <a:tr h="576529">
                <a:tc>
                  <a:txBody>
                    <a:bodyPr/>
                    <a:lstStyle/>
                    <a:p>
                      <a:pPr algn="ctr">
                        <a:spcAft>
                          <a:spcPts val="0"/>
                        </a:spcAft>
                      </a:pPr>
                      <a:r>
                        <a:rPr lang="en-US" sz="1600" b="1" dirty="0">
                          <a:solidFill>
                            <a:schemeClr val="tx2"/>
                          </a:solidFill>
                          <a:latin typeface="+mn-lt"/>
                          <a:ea typeface="Times New Roman"/>
                          <a:cs typeface="Arial"/>
                        </a:rPr>
                        <a:t>KÜÇÜK</a:t>
                      </a:r>
                      <a:endParaRPr lang="tr-TR" sz="1600"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2</a:t>
                      </a:r>
                      <a:endParaRPr lang="tr-TR" sz="1600" dirty="0">
                        <a:solidFill>
                          <a:schemeClr val="tx2"/>
                        </a:solidFill>
                        <a:latin typeface="+mn-lt"/>
                        <a:ea typeface="Times New Roman"/>
                        <a:cs typeface="Times New Roman"/>
                      </a:endParaRPr>
                    </a:p>
                  </a:txBody>
                  <a:tcPr marL="68580" marR="68580" marT="0" marB="0" anchor="ctr">
                    <a:solidFill>
                      <a:schemeClr val="bg1">
                        <a:lumMod val="85000"/>
                      </a:schemeClr>
                    </a:solidFill>
                  </a:tcPr>
                </a:tc>
                <a:tc>
                  <a:txBody>
                    <a:bodyPr/>
                    <a:lstStyle/>
                    <a:p>
                      <a:pPr algn="ctr">
                        <a:spcAft>
                          <a:spcPts val="0"/>
                        </a:spcAft>
                      </a:pPr>
                      <a:r>
                        <a:rPr lang="en-US" sz="1600" b="1" dirty="0">
                          <a:solidFill>
                            <a:schemeClr val="tx2"/>
                          </a:solidFill>
                          <a:latin typeface="+mn-lt"/>
                          <a:ea typeface="Times New Roman"/>
                          <a:cs typeface="Arial"/>
                        </a:rPr>
                        <a:t>ORTA</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10</a:t>
                      </a:r>
                      <a:endParaRPr lang="tr-TR" sz="1600" b="1" dirty="0">
                        <a:solidFill>
                          <a:schemeClr val="tx2"/>
                        </a:solidFill>
                        <a:latin typeface="+mn-lt"/>
                        <a:ea typeface="Times New Roman"/>
                        <a:cs typeface="Times New Roman"/>
                      </a:endParaRPr>
                    </a:p>
                  </a:txBody>
                  <a:tcPr marL="68580" marR="68580" marT="0" marB="0" anchor="ctr">
                    <a:solidFill>
                      <a:srgbClr val="FFFF99"/>
                    </a:solidFill>
                  </a:tcPr>
                </a:tc>
                <a:tc>
                  <a:txBody>
                    <a:bodyPr/>
                    <a:lstStyle/>
                    <a:p>
                      <a:pPr algn="ctr">
                        <a:spcAft>
                          <a:spcPts val="0"/>
                        </a:spcAft>
                      </a:pPr>
                      <a:r>
                        <a:rPr lang="en-US" sz="1600" b="1" dirty="0">
                          <a:solidFill>
                            <a:schemeClr val="tx2"/>
                          </a:solidFill>
                          <a:latin typeface="+mn-lt"/>
                          <a:ea typeface="Times New Roman"/>
                          <a:cs typeface="Arial"/>
                        </a:rPr>
                        <a:t>ORTA</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8</a:t>
                      </a:r>
                      <a:endParaRPr lang="tr-TR" sz="1600" b="1" dirty="0">
                        <a:solidFill>
                          <a:schemeClr val="tx2"/>
                        </a:solidFill>
                        <a:latin typeface="+mn-lt"/>
                        <a:ea typeface="Times New Roman"/>
                        <a:cs typeface="Times New Roman"/>
                      </a:endParaRPr>
                    </a:p>
                  </a:txBody>
                  <a:tcPr marL="68580" marR="68580" marT="0" marB="0" anchor="ctr">
                    <a:solidFill>
                      <a:srgbClr val="FFFF99"/>
                    </a:solidFill>
                  </a:tcPr>
                </a:tc>
                <a:tc>
                  <a:txBody>
                    <a:bodyPr/>
                    <a:lstStyle/>
                    <a:p>
                      <a:pPr algn="ctr">
                        <a:spcAft>
                          <a:spcPts val="0"/>
                        </a:spcAft>
                      </a:pPr>
                      <a:r>
                        <a:rPr lang="en-US" sz="1600" b="1" dirty="0">
                          <a:solidFill>
                            <a:schemeClr val="tx2"/>
                          </a:solidFill>
                          <a:latin typeface="+mn-lt"/>
                          <a:ea typeface="Times New Roman"/>
                          <a:cs typeface="Arial"/>
                        </a:rPr>
                        <a:t>DÜŞÜK</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6</a:t>
                      </a:r>
                      <a:endParaRPr lang="tr-TR" sz="1600" b="1" dirty="0">
                        <a:solidFill>
                          <a:schemeClr val="tx2"/>
                        </a:solidFill>
                        <a:latin typeface="+mn-lt"/>
                        <a:ea typeface="Times New Roman"/>
                        <a:cs typeface="Times New Roman"/>
                      </a:endParaRPr>
                    </a:p>
                  </a:txBody>
                  <a:tcPr marL="68580" marR="68580" marT="0" marB="0" anchor="ctr">
                    <a:solidFill>
                      <a:schemeClr val="accent3">
                        <a:lumMod val="75000"/>
                      </a:schemeClr>
                    </a:solidFill>
                  </a:tcPr>
                </a:tc>
                <a:tc>
                  <a:txBody>
                    <a:bodyPr/>
                    <a:lstStyle/>
                    <a:p>
                      <a:pPr algn="ctr">
                        <a:spcAft>
                          <a:spcPts val="0"/>
                        </a:spcAft>
                      </a:pPr>
                      <a:r>
                        <a:rPr lang="en-US" sz="1600" b="1" dirty="0">
                          <a:solidFill>
                            <a:schemeClr val="tx2"/>
                          </a:solidFill>
                          <a:latin typeface="+mn-lt"/>
                          <a:ea typeface="Times New Roman"/>
                          <a:cs typeface="Arial"/>
                        </a:rPr>
                        <a:t>DÜŞÜK</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4</a:t>
                      </a:r>
                      <a:endParaRPr lang="tr-TR" sz="1600" b="1" dirty="0">
                        <a:solidFill>
                          <a:schemeClr val="tx2"/>
                        </a:solidFill>
                        <a:latin typeface="+mn-lt"/>
                        <a:ea typeface="Times New Roman"/>
                        <a:cs typeface="Times New Roman"/>
                      </a:endParaRPr>
                    </a:p>
                  </a:txBody>
                  <a:tcPr marL="68580" marR="68580" marT="0" marB="0" anchor="ctr">
                    <a:solidFill>
                      <a:schemeClr val="accent3">
                        <a:lumMod val="75000"/>
                      </a:schemeClr>
                    </a:solidFill>
                  </a:tcPr>
                </a:tc>
                <a:tc>
                  <a:txBody>
                    <a:bodyPr/>
                    <a:lstStyle/>
                    <a:p>
                      <a:pPr algn="ctr">
                        <a:spcAft>
                          <a:spcPts val="0"/>
                        </a:spcAft>
                      </a:pPr>
                      <a:r>
                        <a:rPr lang="en-US" sz="1600" b="1" dirty="0">
                          <a:solidFill>
                            <a:schemeClr val="tx2"/>
                          </a:solidFill>
                          <a:latin typeface="+mn-lt"/>
                          <a:ea typeface="Times New Roman"/>
                          <a:cs typeface="Arial"/>
                        </a:rPr>
                        <a:t>DÜŞÜK</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2</a:t>
                      </a:r>
                      <a:endParaRPr lang="tr-TR" sz="1600" b="1" dirty="0">
                        <a:solidFill>
                          <a:schemeClr val="tx2"/>
                        </a:solidFill>
                        <a:latin typeface="+mn-lt"/>
                        <a:ea typeface="Times New Roman"/>
                        <a:cs typeface="Times New Roman"/>
                      </a:endParaRPr>
                    </a:p>
                  </a:txBody>
                  <a:tcPr marL="68580" marR="68580" marT="0" marB="0" anchor="ctr">
                    <a:solidFill>
                      <a:schemeClr val="accent3">
                        <a:lumMod val="75000"/>
                      </a:schemeClr>
                    </a:solidFill>
                  </a:tcPr>
                </a:tc>
              </a:tr>
              <a:tr h="576529">
                <a:tc>
                  <a:txBody>
                    <a:bodyPr/>
                    <a:lstStyle/>
                    <a:p>
                      <a:pPr algn="ctr">
                        <a:spcAft>
                          <a:spcPts val="0"/>
                        </a:spcAft>
                      </a:pPr>
                      <a:r>
                        <a:rPr lang="en-US" sz="1600" b="1" dirty="0">
                          <a:solidFill>
                            <a:schemeClr val="tx2"/>
                          </a:solidFill>
                          <a:latin typeface="+mn-lt"/>
                          <a:ea typeface="Times New Roman"/>
                          <a:cs typeface="Arial"/>
                        </a:rPr>
                        <a:t>ÇOK KÜÇÜK</a:t>
                      </a:r>
                      <a:endParaRPr lang="tr-TR" sz="1600"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1</a:t>
                      </a:r>
                      <a:endParaRPr lang="tr-TR" sz="1600" dirty="0">
                        <a:solidFill>
                          <a:schemeClr val="tx2"/>
                        </a:solidFill>
                        <a:latin typeface="+mn-lt"/>
                        <a:ea typeface="Times New Roman"/>
                        <a:cs typeface="Times New Roman"/>
                      </a:endParaRPr>
                    </a:p>
                  </a:txBody>
                  <a:tcPr marL="68580" marR="68580" marT="0" marB="0" anchor="ctr">
                    <a:solidFill>
                      <a:schemeClr val="bg1">
                        <a:lumMod val="85000"/>
                      </a:schemeClr>
                    </a:solidFill>
                  </a:tcPr>
                </a:tc>
                <a:tc>
                  <a:txBody>
                    <a:bodyPr/>
                    <a:lstStyle/>
                    <a:p>
                      <a:pPr algn="ctr">
                        <a:spcAft>
                          <a:spcPts val="0"/>
                        </a:spcAft>
                      </a:pPr>
                      <a:r>
                        <a:rPr lang="en-US" sz="1600" b="1" dirty="0">
                          <a:solidFill>
                            <a:schemeClr val="tx2"/>
                          </a:solidFill>
                          <a:latin typeface="+mn-lt"/>
                          <a:ea typeface="Times New Roman"/>
                          <a:cs typeface="Arial"/>
                        </a:rPr>
                        <a:t>DÜŞÜK</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5</a:t>
                      </a:r>
                      <a:endParaRPr lang="tr-TR" sz="1600" b="1" dirty="0">
                        <a:solidFill>
                          <a:schemeClr val="tx2"/>
                        </a:solidFill>
                        <a:latin typeface="+mn-lt"/>
                        <a:ea typeface="Times New Roman"/>
                        <a:cs typeface="Times New Roman"/>
                      </a:endParaRPr>
                    </a:p>
                  </a:txBody>
                  <a:tcPr marL="68580" marR="68580" marT="0" marB="0" anchor="ctr">
                    <a:solidFill>
                      <a:schemeClr val="accent3">
                        <a:lumMod val="75000"/>
                      </a:schemeClr>
                    </a:solidFill>
                  </a:tcPr>
                </a:tc>
                <a:tc>
                  <a:txBody>
                    <a:bodyPr/>
                    <a:lstStyle/>
                    <a:p>
                      <a:pPr algn="ctr">
                        <a:spcAft>
                          <a:spcPts val="0"/>
                        </a:spcAft>
                      </a:pPr>
                      <a:r>
                        <a:rPr lang="en-US" sz="1600" b="1" dirty="0">
                          <a:solidFill>
                            <a:schemeClr val="tx2"/>
                          </a:solidFill>
                          <a:latin typeface="+mn-lt"/>
                          <a:ea typeface="Times New Roman"/>
                          <a:cs typeface="Arial"/>
                        </a:rPr>
                        <a:t>DÜŞÜK</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4</a:t>
                      </a:r>
                      <a:endParaRPr lang="tr-TR" sz="1600" b="1" dirty="0">
                        <a:solidFill>
                          <a:schemeClr val="tx2"/>
                        </a:solidFill>
                        <a:latin typeface="+mn-lt"/>
                        <a:ea typeface="Times New Roman"/>
                        <a:cs typeface="Times New Roman"/>
                      </a:endParaRPr>
                    </a:p>
                  </a:txBody>
                  <a:tcPr marL="68580" marR="68580" marT="0" marB="0" anchor="ctr">
                    <a:solidFill>
                      <a:schemeClr val="accent3">
                        <a:lumMod val="75000"/>
                      </a:schemeClr>
                    </a:solidFill>
                  </a:tcPr>
                </a:tc>
                <a:tc>
                  <a:txBody>
                    <a:bodyPr/>
                    <a:lstStyle/>
                    <a:p>
                      <a:pPr algn="ctr">
                        <a:spcAft>
                          <a:spcPts val="0"/>
                        </a:spcAft>
                      </a:pPr>
                      <a:r>
                        <a:rPr lang="en-US" sz="1600" b="1" dirty="0">
                          <a:solidFill>
                            <a:schemeClr val="tx2"/>
                          </a:solidFill>
                          <a:latin typeface="+mn-lt"/>
                          <a:ea typeface="Times New Roman"/>
                          <a:cs typeface="Arial"/>
                        </a:rPr>
                        <a:t>DÜŞÜK</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3</a:t>
                      </a:r>
                      <a:endParaRPr lang="tr-TR" sz="1600" b="1" dirty="0">
                        <a:solidFill>
                          <a:schemeClr val="tx2"/>
                        </a:solidFill>
                        <a:latin typeface="+mn-lt"/>
                        <a:ea typeface="Times New Roman"/>
                        <a:cs typeface="Times New Roman"/>
                      </a:endParaRPr>
                    </a:p>
                  </a:txBody>
                  <a:tcPr marL="68580" marR="68580" marT="0" marB="0" anchor="ctr">
                    <a:solidFill>
                      <a:schemeClr val="accent3">
                        <a:lumMod val="75000"/>
                      </a:schemeClr>
                    </a:solidFill>
                  </a:tcPr>
                </a:tc>
                <a:tc>
                  <a:txBody>
                    <a:bodyPr/>
                    <a:lstStyle/>
                    <a:p>
                      <a:pPr algn="ctr">
                        <a:spcAft>
                          <a:spcPts val="0"/>
                        </a:spcAft>
                      </a:pPr>
                      <a:r>
                        <a:rPr lang="en-US" sz="1600" b="1" dirty="0">
                          <a:solidFill>
                            <a:schemeClr val="tx2"/>
                          </a:solidFill>
                          <a:latin typeface="+mn-lt"/>
                          <a:ea typeface="Times New Roman"/>
                          <a:cs typeface="Arial"/>
                        </a:rPr>
                        <a:t>DÜŞÜK</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2</a:t>
                      </a:r>
                      <a:endParaRPr lang="tr-TR" sz="1600" b="1" dirty="0">
                        <a:solidFill>
                          <a:schemeClr val="tx2"/>
                        </a:solidFill>
                        <a:latin typeface="+mn-lt"/>
                        <a:ea typeface="Times New Roman"/>
                        <a:cs typeface="Times New Roman"/>
                      </a:endParaRPr>
                    </a:p>
                  </a:txBody>
                  <a:tcPr marL="68580" marR="68580" marT="0" marB="0" anchor="ctr">
                    <a:solidFill>
                      <a:schemeClr val="accent3">
                        <a:lumMod val="75000"/>
                      </a:schemeClr>
                    </a:solidFill>
                  </a:tcPr>
                </a:tc>
                <a:tc>
                  <a:txBody>
                    <a:bodyPr/>
                    <a:lstStyle/>
                    <a:p>
                      <a:pPr algn="ctr">
                        <a:spcAft>
                          <a:spcPts val="0"/>
                        </a:spcAft>
                      </a:pPr>
                      <a:r>
                        <a:rPr lang="en-US" sz="1600" b="1" dirty="0">
                          <a:solidFill>
                            <a:schemeClr val="tx2"/>
                          </a:solidFill>
                          <a:latin typeface="+mn-lt"/>
                          <a:ea typeface="Times New Roman"/>
                          <a:cs typeface="Arial"/>
                        </a:rPr>
                        <a:t>DÜŞÜK</a:t>
                      </a:r>
                      <a:endParaRPr lang="tr-TR" sz="1600" b="1" dirty="0">
                        <a:solidFill>
                          <a:schemeClr val="tx2"/>
                        </a:solidFill>
                        <a:latin typeface="+mn-lt"/>
                        <a:ea typeface="Times New Roman"/>
                        <a:cs typeface="Times New Roman"/>
                      </a:endParaRPr>
                    </a:p>
                    <a:p>
                      <a:pPr algn="ctr">
                        <a:spcAft>
                          <a:spcPts val="0"/>
                        </a:spcAft>
                      </a:pPr>
                      <a:r>
                        <a:rPr lang="en-US" sz="1600" b="1" dirty="0">
                          <a:solidFill>
                            <a:schemeClr val="tx2"/>
                          </a:solidFill>
                          <a:latin typeface="+mn-lt"/>
                          <a:ea typeface="Times New Roman"/>
                          <a:cs typeface="Arial"/>
                        </a:rPr>
                        <a:t>1</a:t>
                      </a:r>
                      <a:endParaRPr lang="tr-TR" sz="1600" b="1" dirty="0">
                        <a:solidFill>
                          <a:schemeClr val="tx2"/>
                        </a:solidFill>
                        <a:latin typeface="+mn-lt"/>
                        <a:ea typeface="Times New Roman"/>
                        <a:cs typeface="Times New Roman"/>
                      </a:endParaRPr>
                    </a:p>
                  </a:txBody>
                  <a:tcPr marL="68580" marR="68580" marT="0" marB="0" anchor="ctr">
                    <a:solidFill>
                      <a:schemeClr val="accent3">
                        <a:lumMod val="75000"/>
                      </a:schemeClr>
                    </a:solidFill>
                  </a:tcPr>
                </a:tc>
              </a:tr>
            </a:tbl>
          </a:graphicData>
        </a:graphic>
      </p:graphicFrame>
      <p:sp>
        <p:nvSpPr>
          <p:cNvPr id="10" name="9 Metin kutusu"/>
          <p:cNvSpPr txBox="1"/>
          <p:nvPr/>
        </p:nvSpPr>
        <p:spPr>
          <a:xfrm>
            <a:off x="4792972" y="1340768"/>
            <a:ext cx="1320814" cy="461665"/>
          </a:xfrm>
          <a:prstGeom prst="rect">
            <a:avLst/>
          </a:prstGeom>
          <a:noFill/>
        </p:spPr>
        <p:txBody>
          <a:bodyPr wrap="square" rtlCol="0">
            <a:spAutoFit/>
          </a:bodyPr>
          <a:lstStyle/>
          <a:p>
            <a:r>
              <a:rPr lang="tr-TR" sz="2400" b="1" dirty="0" smtClean="0">
                <a:solidFill>
                  <a:schemeClr val="tx2"/>
                </a:solidFill>
              </a:rPr>
              <a:t>SONUÇ</a:t>
            </a:r>
            <a:endParaRPr lang="tr-TR" sz="2400" b="1" dirty="0">
              <a:solidFill>
                <a:schemeClr val="tx2"/>
              </a:solidFill>
            </a:endParaRPr>
          </a:p>
        </p:txBody>
      </p:sp>
      <p:sp>
        <p:nvSpPr>
          <p:cNvPr id="11" name="10 Metin kutusu"/>
          <p:cNvSpPr txBox="1"/>
          <p:nvPr/>
        </p:nvSpPr>
        <p:spPr>
          <a:xfrm rot="16200000">
            <a:off x="-17666" y="3655796"/>
            <a:ext cx="1432087" cy="461665"/>
          </a:xfrm>
          <a:prstGeom prst="rect">
            <a:avLst/>
          </a:prstGeom>
          <a:noFill/>
        </p:spPr>
        <p:txBody>
          <a:bodyPr wrap="square" rtlCol="0">
            <a:spAutoFit/>
          </a:bodyPr>
          <a:lstStyle/>
          <a:p>
            <a:r>
              <a:rPr lang="tr-TR" sz="2400" b="1" dirty="0" smtClean="0">
                <a:solidFill>
                  <a:schemeClr val="tx2"/>
                </a:solidFill>
              </a:rPr>
              <a:t>OLASILIK</a:t>
            </a:r>
            <a:endParaRPr lang="tr-TR" sz="2400" b="1" dirty="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Başlık"/>
          <p:cNvSpPr txBox="1">
            <a:spLocks/>
          </p:cNvSpPr>
          <p:nvPr/>
        </p:nvSpPr>
        <p:spPr>
          <a:xfrm>
            <a:off x="457200" y="152400"/>
            <a:ext cx="8229600" cy="990600"/>
          </a:xfrm>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3200" b="1" dirty="0" smtClean="0">
                <a:solidFill>
                  <a:srgbClr val="002F8E"/>
                </a:solidFill>
                <a:latin typeface="+mj-lt"/>
                <a:ea typeface="+mj-ea"/>
                <a:cs typeface="+mj-cs"/>
              </a:rPr>
              <a:t>RİSK DEĞERLENDİRME</a:t>
            </a:r>
            <a:endParaRPr kumimoji="0" lang="tr-TR" sz="3200" b="1" i="0" u="none" strike="noStrike" kern="1200" cap="none" spc="0" normalizeH="0" baseline="0" noProof="0" dirty="0" smtClean="0">
              <a:ln>
                <a:noFill/>
              </a:ln>
              <a:solidFill>
                <a:srgbClr val="002F8E"/>
              </a:solidFill>
              <a:effectLst/>
              <a:uLnTx/>
              <a:uFillTx/>
              <a:latin typeface="+mj-lt"/>
              <a:ea typeface="+mj-ea"/>
              <a:cs typeface="+mj-cs"/>
            </a:endParaRPr>
          </a:p>
        </p:txBody>
      </p:sp>
      <p:sp>
        <p:nvSpPr>
          <p:cNvPr id="7" name="6 İçerik Yer Tutucusu"/>
          <p:cNvSpPr>
            <a:spLocks noGrp="1"/>
          </p:cNvSpPr>
          <p:nvPr>
            <p:ph sz="quarter" idx="1"/>
          </p:nvPr>
        </p:nvSpPr>
        <p:spPr/>
        <p:txBody>
          <a:bodyPr>
            <a:normAutofit fontScale="85000" lnSpcReduction="20000"/>
          </a:bodyPr>
          <a:lstStyle/>
          <a:p>
            <a:pPr algn="just"/>
            <a:r>
              <a:rPr lang="tr-TR" sz="2800" dirty="0" smtClean="0">
                <a:solidFill>
                  <a:schemeClr val="tx2"/>
                </a:solidFill>
              </a:rPr>
              <a:t>Sonucu 1,2,3,4,5,6 olanlar </a:t>
            </a:r>
            <a:r>
              <a:rPr lang="tr-TR" sz="2800" b="1" dirty="0" smtClean="0">
                <a:solidFill>
                  <a:schemeClr val="tx2"/>
                </a:solidFill>
              </a:rPr>
              <a:t>kabul edilebilir risklerdir</a:t>
            </a:r>
            <a:r>
              <a:rPr lang="tr-TR" sz="2800" dirty="0" smtClean="0">
                <a:solidFill>
                  <a:schemeClr val="tx2"/>
                </a:solidFill>
              </a:rPr>
              <a:t> ve acil tedbir gerektirmeyebilir.</a:t>
            </a:r>
          </a:p>
          <a:p>
            <a:pPr algn="just">
              <a:buNone/>
            </a:pPr>
            <a:endParaRPr lang="tr-TR" sz="2800" dirty="0" smtClean="0">
              <a:solidFill>
                <a:schemeClr val="tx2"/>
              </a:solidFill>
            </a:endParaRPr>
          </a:p>
          <a:p>
            <a:pPr algn="just"/>
            <a:r>
              <a:rPr lang="tr-TR" sz="2800" dirty="0" smtClean="0">
                <a:solidFill>
                  <a:schemeClr val="tx2"/>
                </a:solidFill>
              </a:rPr>
              <a:t> 8,9,10,12,15 olanlar dikkate değer, 15,16,20,25 olanlar ise </a:t>
            </a:r>
            <a:r>
              <a:rPr lang="tr-TR" sz="2800" b="1" dirty="0" smtClean="0">
                <a:solidFill>
                  <a:schemeClr val="tx2"/>
                </a:solidFill>
              </a:rPr>
              <a:t>kabul edilemez risklerdir</a:t>
            </a:r>
            <a:r>
              <a:rPr lang="tr-TR" sz="2800" dirty="0" smtClean="0">
                <a:solidFill>
                  <a:schemeClr val="tx2"/>
                </a:solidFill>
              </a:rPr>
              <a:t>  ve bu risklere mümkün olduğu kadar çabuk müdahale edilmelidir. </a:t>
            </a:r>
          </a:p>
          <a:p>
            <a:pPr algn="just">
              <a:buNone/>
            </a:pPr>
            <a:endParaRPr lang="tr-TR" sz="2800" dirty="0" smtClean="0">
              <a:solidFill>
                <a:schemeClr val="tx2"/>
              </a:solidFill>
            </a:endParaRPr>
          </a:p>
          <a:p>
            <a:pPr algn="just"/>
            <a:r>
              <a:rPr lang="tr-TR" sz="2800" dirty="0" smtClean="0">
                <a:solidFill>
                  <a:schemeClr val="tx2"/>
                </a:solidFill>
              </a:rPr>
              <a:t>Ancak matriste kabul  edilebilir olarak çıkan bir risk, </a:t>
            </a:r>
            <a:r>
              <a:rPr lang="tr-TR" sz="2800" b="1" dirty="0" smtClean="0">
                <a:solidFill>
                  <a:schemeClr val="tx2"/>
                </a:solidFill>
              </a:rPr>
              <a:t>yasal yükümlülük veya vizyon üzerinde etkisi (Şiddeti&gt;2)</a:t>
            </a:r>
            <a:r>
              <a:rPr lang="tr-TR" sz="2800" dirty="0" smtClean="0">
                <a:solidFill>
                  <a:schemeClr val="tx2"/>
                </a:solidFill>
              </a:rPr>
              <a:t> var ise değerlendirmeye tabi tutulur.  </a:t>
            </a:r>
          </a:p>
          <a:p>
            <a:pPr algn="just">
              <a:buNone/>
            </a:pPr>
            <a:endParaRPr lang="tr-TR" sz="2800" dirty="0" smtClean="0">
              <a:solidFill>
                <a:schemeClr val="tx2"/>
              </a:solidFill>
            </a:endParaRPr>
          </a:p>
          <a:p>
            <a:pPr algn="just"/>
            <a:r>
              <a:rPr lang="tr-TR" sz="2800" b="1" dirty="0" smtClean="0">
                <a:solidFill>
                  <a:schemeClr val="tx2"/>
                </a:solidFill>
              </a:rPr>
              <a:t>Dikkate değer ve kabul edilemez riskler</a:t>
            </a:r>
            <a:r>
              <a:rPr lang="tr-TR" sz="2800" dirty="0" smtClean="0">
                <a:solidFill>
                  <a:schemeClr val="tx2"/>
                </a:solidFill>
              </a:rPr>
              <a:t> için mevcut performansı korumak üzere kontrol önlemleri alınır ve/veya performansın iyileştirilmesi için  eylem planları  yapılır. </a:t>
            </a:r>
          </a:p>
          <a:p>
            <a:pPr marL="342900" indent="-342900" algn="just" fontAlgn="base">
              <a:spcBef>
                <a:spcPct val="20000"/>
              </a:spcBef>
              <a:spcAft>
                <a:spcPct val="0"/>
              </a:spcAft>
              <a:tabLst>
                <a:tab pos="539750" algn="l"/>
              </a:tabLst>
            </a:pPr>
            <a:endParaRPr lang="tr-TR" dirty="0">
              <a:solidFill>
                <a:schemeClr val="tx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5"/>
          <p:cNvSpPr>
            <a:spLocks noChangeArrowheads="1"/>
          </p:cNvSpPr>
          <p:nvPr/>
        </p:nvSpPr>
        <p:spPr bwMode="auto">
          <a:xfrm>
            <a:off x="152400" y="2246530"/>
            <a:ext cx="8686800" cy="57800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tabLst>
                <a:tab pos="539750" algn="l"/>
              </a:tabLst>
            </a:pPr>
            <a:endParaRPr lang="tr-TR" sz="2400" dirty="0" smtClean="0">
              <a:latin typeface="+mj-lt"/>
            </a:endParaRPr>
          </a:p>
          <a:p>
            <a:pPr eaLnBrk="0" fontAlgn="base" hangingPunct="0">
              <a:spcBef>
                <a:spcPct val="0"/>
              </a:spcBef>
              <a:spcAft>
                <a:spcPct val="0"/>
              </a:spcAft>
              <a:tabLst>
                <a:tab pos="539750" algn="l"/>
              </a:tabLst>
            </a:pPr>
            <a:endParaRPr lang="tr-TR" sz="2400" dirty="0" smtClean="0">
              <a:latin typeface="+mj-lt"/>
            </a:endParaRPr>
          </a:p>
          <a:p>
            <a:pPr eaLnBrk="0" fontAlgn="base" hangingPunct="0">
              <a:spcBef>
                <a:spcPct val="0"/>
              </a:spcBef>
              <a:spcAft>
                <a:spcPct val="0"/>
              </a:spcAft>
              <a:tabLst>
                <a:tab pos="539750" algn="l"/>
              </a:tabLst>
            </a:pPr>
            <a:endParaRPr lang="tr-TR" sz="2400" dirty="0" smtClean="0">
              <a:latin typeface="+mj-lt"/>
            </a:endParaRPr>
          </a:p>
          <a:p>
            <a:pPr marL="0" lvl="1" eaLnBrk="0" fontAlgn="base" hangingPunct="0">
              <a:spcBef>
                <a:spcPct val="0"/>
              </a:spcBef>
              <a:spcAft>
                <a:spcPct val="0"/>
              </a:spcAft>
              <a:tabLst>
                <a:tab pos="539750" algn="l"/>
              </a:tabLst>
            </a:pPr>
            <a:endParaRPr lang="tr-TR" sz="2400" dirty="0" smtClean="0">
              <a:latin typeface="+mj-lt"/>
            </a:endParaRPr>
          </a:p>
          <a:p>
            <a:pPr eaLnBrk="0" fontAlgn="base" hangingPunct="0">
              <a:spcBef>
                <a:spcPct val="0"/>
              </a:spcBef>
              <a:spcAft>
                <a:spcPct val="0"/>
              </a:spcAft>
              <a:tabLst>
                <a:tab pos="539750" algn="l"/>
              </a:tabLst>
            </a:pPr>
            <a:endParaRPr lang="tr-TR" sz="2400" dirty="0" smtClean="0">
              <a:latin typeface="+mj-lt"/>
            </a:endParaRPr>
          </a:p>
          <a:p>
            <a:pPr marL="0" lvl="1" indent="-342900" fontAlgn="base">
              <a:spcBef>
                <a:spcPct val="20000"/>
              </a:spcBef>
              <a:spcAft>
                <a:spcPct val="0"/>
              </a:spcAft>
              <a:tabLst>
                <a:tab pos="539750" algn="l"/>
              </a:tabLst>
            </a:pPr>
            <a:endParaRPr lang="tr-TR" sz="2800" b="1" dirty="0" smtClean="0">
              <a:latin typeface="+mj-lt"/>
            </a:endParaRPr>
          </a:p>
          <a:p>
            <a:pPr marL="0" lvl="1" indent="-342900" fontAlgn="base">
              <a:spcBef>
                <a:spcPct val="20000"/>
              </a:spcBef>
              <a:spcAft>
                <a:spcPct val="0"/>
              </a:spcAft>
              <a:tabLst>
                <a:tab pos="539750" algn="l"/>
              </a:tabLst>
            </a:pPr>
            <a:endParaRPr lang="tr-TR" sz="2800" b="1" dirty="0" smtClean="0">
              <a:latin typeface="+mj-lt"/>
            </a:endParaRPr>
          </a:p>
          <a:p>
            <a:pPr marL="0" lvl="1" indent="-342900" fontAlgn="base">
              <a:spcBef>
                <a:spcPct val="20000"/>
              </a:spcBef>
              <a:spcAft>
                <a:spcPct val="0"/>
              </a:spcAft>
              <a:tabLst>
                <a:tab pos="539750" algn="l"/>
              </a:tabLst>
            </a:pPr>
            <a:endParaRPr lang="tr-TR" sz="2800" b="1" dirty="0" smtClean="0">
              <a:latin typeface="+mj-lt"/>
            </a:endParaRPr>
          </a:p>
          <a:p>
            <a:pPr marL="0" lvl="1" indent="-342900" fontAlgn="base">
              <a:spcBef>
                <a:spcPct val="20000"/>
              </a:spcBef>
              <a:spcAft>
                <a:spcPct val="0"/>
              </a:spcAft>
              <a:tabLst>
                <a:tab pos="539750" algn="l"/>
              </a:tabLst>
            </a:pPr>
            <a:endParaRPr lang="tr-TR" sz="2800" b="1" dirty="0" smtClean="0">
              <a:latin typeface="+mj-lt"/>
            </a:endParaRPr>
          </a:p>
          <a:p>
            <a:pPr marL="0" lvl="1" indent="-342900" fontAlgn="base">
              <a:spcBef>
                <a:spcPct val="20000"/>
              </a:spcBef>
              <a:spcAft>
                <a:spcPct val="0"/>
              </a:spcAft>
              <a:tabLst>
                <a:tab pos="539750" algn="l"/>
              </a:tabLst>
            </a:pPr>
            <a:endParaRPr lang="tr-TR" sz="2800" b="1" dirty="0" smtClean="0">
              <a:latin typeface="+mj-lt"/>
            </a:endParaRPr>
          </a:p>
          <a:p>
            <a:pPr marL="0" marR="0" lvl="0" indent="0" algn="l" defTabSz="914400" rtl="0" eaLnBrk="0" fontAlgn="base" latinLnBrk="0" hangingPunct="0">
              <a:spcBef>
                <a:spcPct val="0"/>
              </a:spcBef>
              <a:spcAft>
                <a:spcPct val="0"/>
              </a:spcAft>
              <a:buClrTx/>
              <a:buSzTx/>
              <a:buFontTx/>
              <a:buNone/>
              <a:tabLst>
                <a:tab pos="539750" algn="l"/>
              </a:tabLst>
            </a:pPr>
            <a:endParaRPr kumimoji="0" lang="tr-TR" sz="2400" b="0" i="0" u="none" strike="noStrike" cap="none" normalizeH="0" baseline="0" dirty="0" smtClean="0">
              <a:ln>
                <a:noFill/>
              </a:ln>
              <a:solidFill>
                <a:schemeClr val="tx1"/>
              </a:solidFill>
              <a:effectLst/>
            </a:endParaRPr>
          </a:p>
          <a:p>
            <a:pPr marL="342900" marR="0" lvl="0" indent="-342900" fontAlgn="base">
              <a:spcBef>
                <a:spcPct val="20000"/>
              </a:spcBef>
              <a:spcAft>
                <a:spcPct val="0"/>
              </a:spcAft>
              <a:buClrTx/>
              <a:buSzTx/>
              <a:tabLst>
                <a:tab pos="539750" algn="l"/>
              </a:tabLst>
            </a:pPr>
            <a:endParaRPr lang="tr-TR" sz="2800" b="1" dirty="0" smtClean="0">
              <a:latin typeface="+mj-lt"/>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tr-TR" sz="2400" b="0" i="0" u="none" strike="noStrike" cap="none" normalizeH="0" baseline="0" dirty="0" smtClean="0">
              <a:ln>
                <a:noFill/>
              </a:ln>
              <a:solidFill>
                <a:schemeClr val="tx1"/>
              </a:solidFill>
              <a:effectLst/>
            </a:endParaRPr>
          </a:p>
        </p:txBody>
      </p:sp>
      <p:sp>
        <p:nvSpPr>
          <p:cNvPr id="8" name="1 Başlık"/>
          <p:cNvSpPr txBox="1">
            <a:spLocks/>
          </p:cNvSpPr>
          <p:nvPr/>
        </p:nvSpPr>
        <p:spPr>
          <a:xfrm>
            <a:off x="457200" y="152400"/>
            <a:ext cx="8229600" cy="990600"/>
          </a:xfrm>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3200" b="1" dirty="0" smtClean="0">
                <a:solidFill>
                  <a:srgbClr val="002F8E"/>
                </a:solidFill>
                <a:latin typeface="+mj-lt"/>
                <a:ea typeface="+mj-ea"/>
                <a:cs typeface="+mj-cs"/>
              </a:rPr>
              <a:t>RİSK DEĞERLENDİRME</a:t>
            </a:r>
            <a:endParaRPr kumimoji="0" lang="tr-TR" sz="3200" b="1" i="0" u="none" strike="noStrike" kern="1200" cap="none" spc="0" normalizeH="0" baseline="0" noProof="0" dirty="0" smtClean="0">
              <a:ln>
                <a:noFill/>
              </a:ln>
              <a:solidFill>
                <a:srgbClr val="002F8E"/>
              </a:solidFill>
              <a:effectLst/>
              <a:uLnTx/>
              <a:uFillTx/>
              <a:latin typeface="+mj-lt"/>
              <a:ea typeface="+mj-ea"/>
              <a:cs typeface="+mj-cs"/>
            </a:endParaRPr>
          </a:p>
        </p:txBody>
      </p:sp>
      <p:sp>
        <p:nvSpPr>
          <p:cNvPr id="12" name="11 İçerik Yer Tutucusu"/>
          <p:cNvSpPr>
            <a:spLocks noGrp="1"/>
          </p:cNvSpPr>
          <p:nvPr>
            <p:ph sz="quarter" idx="1"/>
          </p:nvPr>
        </p:nvSpPr>
        <p:spPr/>
        <p:txBody>
          <a:bodyPr>
            <a:noAutofit/>
          </a:bodyPr>
          <a:lstStyle/>
          <a:p>
            <a:pPr marL="0" marR="0" lvl="1" indent="-342900" algn="just" eaLnBrk="0" fontAlgn="base" hangingPunct="0">
              <a:spcBef>
                <a:spcPct val="0"/>
              </a:spcBef>
              <a:spcAft>
                <a:spcPct val="0"/>
              </a:spcAft>
              <a:buClrTx/>
              <a:buSzTx/>
              <a:tabLst>
                <a:tab pos="539750" algn="l"/>
              </a:tabLst>
            </a:pPr>
            <a:r>
              <a:rPr lang="tr-TR" sz="2000" b="1" dirty="0" smtClean="0"/>
              <a:t>KABUL EDİLEBİLİR RİSK </a:t>
            </a:r>
          </a:p>
          <a:p>
            <a:pPr marL="342900" marR="0" lvl="1" indent="-685800" algn="just" eaLnBrk="0" fontAlgn="base" hangingPunct="0">
              <a:spcBef>
                <a:spcPct val="0"/>
              </a:spcBef>
              <a:spcAft>
                <a:spcPct val="0"/>
              </a:spcAft>
              <a:buClrTx/>
              <a:buSzTx/>
              <a:buNone/>
              <a:tabLst>
                <a:tab pos="355600" algn="l"/>
              </a:tabLst>
            </a:pPr>
            <a:r>
              <a:rPr lang="tr-TR" sz="2000" dirty="0" smtClean="0">
                <a:latin typeface="Calibri" pitchFamily="34" charset="0"/>
              </a:rPr>
              <a:t>	Yasal gereklilikler ve Kurum Kültürü,misyon, vizyon, politika  ve hedeflere   göre taşıyabileceğimiz seviyeye kadar azaltılmış olan risktir. Risk Haritasında yeşil renkte bulunan risklerdir. </a:t>
            </a:r>
          </a:p>
          <a:p>
            <a:pPr marL="342900" marR="0" lvl="1" indent="-685800" algn="just" eaLnBrk="0" fontAlgn="base" hangingPunct="0">
              <a:spcBef>
                <a:spcPct val="0"/>
              </a:spcBef>
              <a:spcAft>
                <a:spcPct val="0"/>
              </a:spcAft>
              <a:buClrTx/>
              <a:buSzTx/>
              <a:buNone/>
              <a:tabLst>
                <a:tab pos="355600" algn="l"/>
              </a:tabLst>
            </a:pPr>
            <a:endParaRPr lang="tr-TR" sz="2000" b="1" dirty="0" smtClean="0"/>
          </a:p>
          <a:p>
            <a:pPr marL="0" marR="0" lvl="1" indent="-342900" algn="just" eaLnBrk="0" fontAlgn="base" hangingPunct="0">
              <a:spcBef>
                <a:spcPct val="0"/>
              </a:spcBef>
              <a:spcAft>
                <a:spcPct val="0"/>
              </a:spcAft>
              <a:buClrTx/>
              <a:buSzTx/>
              <a:tabLst>
                <a:tab pos="539750" algn="l"/>
              </a:tabLst>
            </a:pPr>
            <a:r>
              <a:rPr lang="tr-TR" sz="2000" b="1" dirty="0" smtClean="0"/>
              <a:t>DİKKATE DEĞER RİSK</a:t>
            </a:r>
          </a:p>
          <a:p>
            <a:pPr marL="355600" indent="-355600" algn="just" eaLnBrk="0" fontAlgn="base" hangingPunct="0">
              <a:spcBef>
                <a:spcPct val="0"/>
              </a:spcBef>
              <a:spcAft>
                <a:spcPct val="0"/>
              </a:spcAft>
              <a:buNone/>
              <a:tabLst>
                <a:tab pos="539750" algn="l"/>
              </a:tabLst>
            </a:pPr>
            <a:r>
              <a:rPr lang="tr-TR" sz="2000" dirty="0" smtClean="0">
                <a:solidFill>
                  <a:schemeClr val="tx2"/>
                </a:solidFill>
                <a:latin typeface="Calibri" pitchFamily="34" charset="0"/>
              </a:rPr>
              <a:t>	Yasal gereklilikler ve Kurum Kültürü,misyon, vizyon, politika ve hedeflere   göre, taşıyabilmek için belli  seviyeye kadar azaltılması gereken   risktir. Risk Haritasında, sarı renkli bölgede bulunan risklerdir. </a:t>
            </a:r>
          </a:p>
          <a:p>
            <a:pPr marL="0" marR="0" lvl="1" indent="-342900" algn="just" eaLnBrk="0" fontAlgn="base" hangingPunct="0">
              <a:spcBef>
                <a:spcPct val="0"/>
              </a:spcBef>
              <a:spcAft>
                <a:spcPct val="0"/>
              </a:spcAft>
              <a:buClrTx/>
              <a:buSzTx/>
              <a:tabLst>
                <a:tab pos="539750" algn="l"/>
              </a:tabLst>
            </a:pPr>
            <a:endParaRPr lang="tr-TR" sz="2000" b="1" dirty="0" smtClean="0"/>
          </a:p>
          <a:p>
            <a:pPr marL="0" marR="0" lvl="1" indent="-342900" algn="just" eaLnBrk="0" fontAlgn="base" hangingPunct="0">
              <a:spcBef>
                <a:spcPct val="0"/>
              </a:spcBef>
              <a:spcAft>
                <a:spcPct val="0"/>
              </a:spcAft>
              <a:buClrTx/>
              <a:buSzTx/>
              <a:tabLst>
                <a:tab pos="539750" algn="l"/>
              </a:tabLst>
            </a:pPr>
            <a:r>
              <a:rPr lang="tr-TR" sz="2000" b="1" dirty="0" smtClean="0"/>
              <a:t>KABUL EDİLEMEZ RİSK</a:t>
            </a:r>
          </a:p>
          <a:p>
            <a:pPr marL="336550" indent="-406400" algn="just" eaLnBrk="0" fontAlgn="base" hangingPunct="0">
              <a:spcBef>
                <a:spcPct val="0"/>
              </a:spcBef>
              <a:spcAft>
                <a:spcPct val="0"/>
              </a:spcAft>
              <a:buNone/>
              <a:tabLst>
                <a:tab pos="539750" algn="l"/>
              </a:tabLst>
            </a:pPr>
            <a:r>
              <a:rPr lang="tr-TR" sz="2000" dirty="0" smtClean="0">
                <a:solidFill>
                  <a:schemeClr val="tx2"/>
                </a:solidFill>
                <a:latin typeface="Calibri" pitchFamily="34" charset="0"/>
              </a:rPr>
              <a:t>	Yasal gereklilikler ve Kurum Kültürü,misyon, vizyon, politika ve hedeflere   göre, taşınamayacak ve mutlaka  belli  seviyeye kadar azaltılması için acil önlem gereken   risktir. Risk Haritasında, kırmızı renkli bölgede bulunan risklerdir. </a:t>
            </a:r>
          </a:p>
          <a:p>
            <a:pPr lvl="0" indent="-342900" algn="just" eaLnBrk="0" fontAlgn="base" hangingPunct="0">
              <a:spcBef>
                <a:spcPct val="0"/>
              </a:spcBef>
              <a:spcAft>
                <a:spcPct val="0"/>
              </a:spcAft>
              <a:buNone/>
              <a:tabLst>
                <a:tab pos="539750" algn="l"/>
              </a:tabLst>
            </a:pPr>
            <a:endParaRPr lang="tr-TR" sz="2000" dirty="0" smtClean="0">
              <a:solidFill>
                <a:schemeClr val="tx2"/>
              </a:solidFill>
              <a:latin typeface="Calibri" pitchFamily="34" charset="0"/>
            </a:endParaRPr>
          </a:p>
          <a:p>
            <a:pPr lvl="0" indent="-342900" algn="just" eaLnBrk="0" fontAlgn="base" hangingPunct="0">
              <a:spcBef>
                <a:spcPct val="0"/>
              </a:spcBef>
              <a:spcAft>
                <a:spcPct val="0"/>
              </a:spcAft>
              <a:buNone/>
              <a:tabLst>
                <a:tab pos="539750" algn="l"/>
              </a:tabLst>
            </a:pPr>
            <a:endParaRPr lang="tr-TR" sz="2000" dirty="0" smtClean="0">
              <a:solidFill>
                <a:schemeClr val="tx2"/>
              </a:solidFill>
              <a:latin typeface="Calibri" pitchFamily="34" charset="0"/>
            </a:endParaRPr>
          </a:p>
          <a:p>
            <a:pPr algn="just"/>
            <a:endParaRPr lang="tr-TR" sz="2000" dirty="0">
              <a:solidFill>
                <a:schemeClr val="tx2"/>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3" cstate="print"/>
          <a:srcRect/>
          <a:stretch>
            <a:fillRect/>
          </a:stretch>
        </p:blipFill>
        <p:spPr bwMode="auto">
          <a:xfrm>
            <a:off x="1115616" y="1196752"/>
            <a:ext cx="7416824" cy="5528756"/>
          </a:xfrm>
          <a:prstGeom prst="rect">
            <a:avLst/>
          </a:prstGeom>
          <a:noFill/>
          <a:ln w="9525">
            <a:noFill/>
            <a:miter lim="800000"/>
            <a:headEnd/>
            <a:tailEnd/>
          </a:ln>
          <a:effectLst/>
        </p:spPr>
      </p:pic>
      <p:sp>
        <p:nvSpPr>
          <p:cNvPr id="5" name="1 Başlık"/>
          <p:cNvSpPr txBox="1">
            <a:spLocks/>
          </p:cNvSpPr>
          <p:nvPr/>
        </p:nvSpPr>
        <p:spPr>
          <a:xfrm>
            <a:off x="457200" y="152400"/>
            <a:ext cx="8229600" cy="990600"/>
          </a:xfrm>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3200" b="1" dirty="0" smtClean="0">
                <a:solidFill>
                  <a:srgbClr val="002F8E"/>
                </a:solidFill>
                <a:latin typeface="+mj-lt"/>
                <a:ea typeface="+mj-ea"/>
                <a:cs typeface="+mj-cs"/>
              </a:rPr>
              <a:t>RİSK DEĞERLENDİRME</a:t>
            </a:r>
            <a:endParaRPr kumimoji="0" lang="tr-TR" sz="3200" b="1" i="0" u="none" strike="noStrike" kern="1200" cap="none" spc="0" normalizeH="0" baseline="0" noProof="0" dirty="0" smtClean="0">
              <a:ln>
                <a:noFill/>
              </a:ln>
              <a:solidFill>
                <a:srgbClr val="002F8E"/>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1 Başlık"/>
          <p:cNvSpPr txBox="1">
            <a:spLocks/>
          </p:cNvSpPr>
          <p:nvPr/>
        </p:nvSpPr>
        <p:spPr>
          <a:xfrm>
            <a:off x="302840" y="404664"/>
            <a:ext cx="8229600" cy="792088"/>
          </a:xfrm>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3200" b="1" noProof="0" dirty="0" smtClean="0">
                <a:solidFill>
                  <a:srgbClr val="002F8E"/>
                </a:solidFill>
                <a:latin typeface="+mj-lt"/>
                <a:ea typeface="+mj-ea"/>
                <a:cs typeface="+mj-cs"/>
              </a:rPr>
              <a:t>KSO RİSK DEĞERLENDİRME FORMU</a:t>
            </a:r>
            <a:endParaRPr kumimoji="0" lang="tr-TR" sz="3200" b="1" i="0" u="none" strike="noStrike" kern="1200" cap="none" spc="0" normalizeH="0" baseline="0" noProof="0" dirty="0" smtClean="0">
              <a:ln>
                <a:noFill/>
              </a:ln>
              <a:solidFill>
                <a:srgbClr val="002F8E"/>
              </a:solidFill>
              <a:effectLst/>
              <a:uLnTx/>
              <a:uFillTx/>
              <a:latin typeface="+mj-lt"/>
              <a:ea typeface="+mj-ea"/>
              <a:cs typeface="+mj-cs"/>
            </a:endParaRPr>
          </a:p>
        </p:txBody>
      </p:sp>
      <p:graphicFrame>
        <p:nvGraphicFramePr>
          <p:cNvPr id="6" name="5 Tablo"/>
          <p:cNvGraphicFramePr>
            <a:graphicFrameLocks noGrp="1"/>
          </p:cNvGraphicFramePr>
          <p:nvPr/>
        </p:nvGraphicFramePr>
        <p:xfrm>
          <a:off x="179512" y="1314088"/>
          <a:ext cx="8856984" cy="1021080"/>
        </p:xfrm>
        <a:graphic>
          <a:graphicData uri="http://schemas.openxmlformats.org/drawingml/2006/table">
            <a:tbl>
              <a:tblPr/>
              <a:tblGrid>
                <a:gridCol w="289814"/>
                <a:gridCol w="845947"/>
                <a:gridCol w="487594"/>
                <a:gridCol w="430807"/>
                <a:gridCol w="454304"/>
                <a:gridCol w="469971"/>
                <a:gridCol w="485636"/>
                <a:gridCol w="454304"/>
                <a:gridCol w="626628"/>
                <a:gridCol w="634459"/>
                <a:gridCol w="652084"/>
                <a:gridCol w="417099"/>
                <a:gridCol w="1480407"/>
                <a:gridCol w="650126"/>
                <a:gridCol w="477804"/>
              </a:tblGrid>
              <a:tr h="335819">
                <a:tc>
                  <a:txBody>
                    <a:bodyPr/>
                    <a:lstStyle/>
                    <a:p>
                      <a:pPr algn="ctr" fontAlgn="ctr"/>
                      <a:r>
                        <a:rPr lang="tr-TR" sz="600" b="1" i="0" u="none" strike="noStrike" dirty="0">
                          <a:latin typeface="Arial"/>
                        </a:rPr>
                        <a:t>NO</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600" b="1" i="0" u="none" strike="noStrike" dirty="0">
                          <a:latin typeface="Arial"/>
                        </a:rPr>
                        <a:t>RİSKLER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600" b="1" i="0" u="none" strike="noStrike" dirty="0">
                          <a:latin typeface="Arial"/>
                        </a:rPr>
                        <a:t>KONTROL ÖNCESİ OLASILIK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600" b="1" i="0" u="none" strike="noStrike" dirty="0">
                          <a:latin typeface="Arial"/>
                        </a:rPr>
                        <a:t>KONTROL ÖNCESİ ETKİ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600" b="1" i="0" u="none" strike="noStrike" dirty="0">
                          <a:latin typeface="Arial"/>
                        </a:rPr>
                        <a:t>KONTROL ÖNCESİ SONUÇ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600" b="1" i="0" u="none" strike="noStrike" dirty="0">
                          <a:latin typeface="Arial"/>
                        </a:rPr>
                        <a:t>KONTROL SONRASI İDEAL OLASILIK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600" b="1" i="0" u="none" strike="noStrike" dirty="0">
                          <a:latin typeface="Arial"/>
                        </a:rPr>
                        <a:t>KONTROL SONRASI İDEAL ETKİ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600" b="1" i="0" u="none" strike="noStrike" dirty="0">
                          <a:latin typeface="Arial"/>
                        </a:rPr>
                        <a:t>KONTROL SONRASI İDEAL SONUÇ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600" b="1" i="0" u="none" strike="noStrike" dirty="0">
                          <a:latin typeface="Arial"/>
                        </a:rPr>
                        <a:t>KONTROL SONRASI GERÇEKLEŞEN OLASILIK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600" b="1" i="0" u="none" strike="noStrike" dirty="0">
                          <a:latin typeface="Arial"/>
                        </a:rPr>
                        <a:t>KONTROL SONRASI GERÇEKLEŞEN ETKİ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600" b="1" i="0" u="none" strike="noStrike" dirty="0">
                          <a:latin typeface="Arial"/>
                        </a:rPr>
                        <a:t>KONTROL SONRASI GERÇEKLEŞEN SONUÇ</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600" b="1" i="0" u="none" strike="noStrike">
                          <a:latin typeface="Arial"/>
                        </a:rPr>
                        <a:t>FAALİYET NOTU</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fontAlgn="ctr"/>
                      <a:r>
                        <a:rPr lang="tr-TR" sz="600" b="1" i="0" u="none" strike="noStrike">
                          <a:latin typeface="Arial"/>
                        </a:rPr>
                        <a:t>ÖNLEYİCİ FAALİYET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ctr"/>
                      <a:r>
                        <a:rPr lang="tr-TR" sz="600" b="1" i="0" u="none" strike="noStrike">
                          <a:latin typeface="Arial"/>
                        </a:rPr>
                        <a:t>RİSK OLUŞMASI DURUMUNDA YAPILACAK EYLEM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l" fontAlgn="ctr"/>
                      <a:r>
                        <a:rPr lang="tr-TR" sz="600" b="1" i="0" u="none" strike="noStrike">
                          <a:latin typeface="Arial"/>
                        </a:rPr>
                        <a:t>SORUMLU BİRİM </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89012">
                <a:tc>
                  <a:txBody>
                    <a:bodyPr/>
                    <a:lstStyle/>
                    <a:p>
                      <a:pPr algn="ctr" fontAlgn="ctr"/>
                      <a:r>
                        <a:rPr lang="tr-TR" sz="700" b="1" i="0" u="none" strike="noStrike">
                          <a:latin typeface="Arial"/>
                        </a:rPr>
                        <a:t>1</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14">
                  <a:txBody>
                    <a:bodyPr/>
                    <a:lstStyle/>
                    <a:p>
                      <a:pPr algn="ctr" fontAlgn="ctr"/>
                      <a:r>
                        <a:rPr lang="tr-TR" sz="700" b="1" i="0" u="none" strike="noStrike" dirty="0">
                          <a:latin typeface="Arial"/>
                        </a:rPr>
                        <a:t>Finansal  Riskler</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69338">
                <a:tc>
                  <a:txBody>
                    <a:bodyPr/>
                    <a:lstStyle/>
                    <a:p>
                      <a:pPr algn="ctr" fontAlgn="ctr"/>
                      <a:r>
                        <a:rPr lang="tr-TR" sz="600" b="1" i="0" u="none" strike="noStrike">
                          <a:latin typeface="Arial"/>
                        </a:rPr>
                        <a:t>1,1</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latin typeface="Arial"/>
                        </a:rPr>
                        <a:t>Aylık Giderlerin gelirlerden %10 fazla 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Dikkate Değer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dirty="0">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Kabul Edilebilir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Kabul Edilebilir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90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latin typeface="Arial"/>
                        </a:rPr>
                        <a:t>1. İcmal tablolarının bir önceki yıla göre ve aylık karşılaştırılması. 2. Yönetim Kurulu gözden geçirmesi 3. Hesapları inceleme komisyonunun gözden geçirmesi 4. Meclis'in gözden geçirmesi 5. Tasarruf tedbirleri yapmak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latin typeface="Arial"/>
                        </a:rPr>
                        <a:t>Tasarruf tedbirlerinin uygulamaya 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latin typeface="Arial"/>
                        </a:rPr>
                        <a:t>GNS/ MSA</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7" name="6 Tablo"/>
          <p:cNvGraphicFramePr>
            <a:graphicFrameLocks noGrp="1"/>
          </p:cNvGraphicFramePr>
          <p:nvPr/>
        </p:nvGraphicFramePr>
        <p:xfrm>
          <a:off x="179511" y="2350775"/>
          <a:ext cx="8856984" cy="472440"/>
        </p:xfrm>
        <a:graphic>
          <a:graphicData uri="http://schemas.openxmlformats.org/drawingml/2006/table">
            <a:tbl>
              <a:tblPr/>
              <a:tblGrid>
                <a:gridCol w="290136"/>
                <a:gridCol w="846882"/>
                <a:gridCol w="488134"/>
                <a:gridCol w="429322"/>
                <a:gridCol w="454808"/>
                <a:gridCol w="470491"/>
                <a:gridCol w="482252"/>
                <a:gridCol w="454808"/>
                <a:gridCol w="623400"/>
                <a:gridCol w="635162"/>
                <a:gridCol w="652806"/>
                <a:gridCol w="417560"/>
                <a:gridCol w="1482045"/>
                <a:gridCol w="650846"/>
                <a:gridCol w="478332"/>
              </a:tblGrid>
              <a:tr h="89012">
                <a:tc>
                  <a:txBody>
                    <a:bodyPr/>
                    <a:lstStyle/>
                    <a:p>
                      <a:pPr algn="ctr" fontAlgn="ctr"/>
                      <a:r>
                        <a:rPr lang="tr-TR" sz="700" b="1" i="0" u="none" strike="noStrike" dirty="0">
                          <a:latin typeface="Arial"/>
                        </a:rPr>
                        <a:t>2</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14">
                  <a:txBody>
                    <a:bodyPr/>
                    <a:lstStyle/>
                    <a:p>
                      <a:pPr algn="ctr" fontAlgn="ctr"/>
                      <a:r>
                        <a:rPr lang="tr-TR" sz="700" b="1" i="0" u="none" strike="noStrike">
                          <a:latin typeface="Arial"/>
                        </a:rPr>
                        <a:t>Strateji Riski  </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275129">
                <a:tc>
                  <a:txBody>
                    <a:bodyPr/>
                    <a:lstStyle/>
                    <a:p>
                      <a:pPr algn="ctr" fontAlgn="ctr"/>
                      <a:r>
                        <a:rPr lang="tr-TR" sz="600" b="1" i="0" u="none" strike="noStrike">
                          <a:latin typeface="Arial"/>
                        </a:rPr>
                        <a:t>2,1</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Stratejik hedef Gerçekleşme Oranının %80 altına düşmesi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Dikkate Değer Risk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dirty="0">
                          <a:latin typeface="Arial"/>
                        </a:rPr>
                        <a:t>Dikkate Değer Risk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Dikkate Değer Risk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latin typeface="Arial"/>
                        </a:rPr>
                        <a:t>1- Stratejik hedeflerin 3 ayda bir süreç sahipleri ve YK ile gözden geçirilmesi ve gerekirse revizyonun yapılması 2- Aylık Faaliyet Raporları 3-Ekip çalışmaları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latin typeface="Arial"/>
                        </a:rPr>
                        <a:t>1- YK'na bilgi verilmesi 2- İyileştirme ekipleri kurulması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latin typeface="Arial"/>
                        </a:rPr>
                        <a:t>YK/GNS</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8" name="7 Tablo"/>
          <p:cNvGraphicFramePr>
            <a:graphicFrameLocks noGrp="1"/>
          </p:cNvGraphicFramePr>
          <p:nvPr/>
        </p:nvGraphicFramePr>
        <p:xfrm>
          <a:off x="179511" y="2835781"/>
          <a:ext cx="8856984" cy="543650"/>
        </p:xfrm>
        <a:graphic>
          <a:graphicData uri="http://schemas.openxmlformats.org/drawingml/2006/table">
            <a:tbl>
              <a:tblPr/>
              <a:tblGrid>
                <a:gridCol w="290136"/>
                <a:gridCol w="846882"/>
                <a:gridCol w="488134"/>
                <a:gridCol w="429322"/>
                <a:gridCol w="454808"/>
                <a:gridCol w="470491"/>
                <a:gridCol w="482252"/>
                <a:gridCol w="454808"/>
                <a:gridCol w="623400"/>
                <a:gridCol w="635162"/>
                <a:gridCol w="652806"/>
                <a:gridCol w="417560"/>
                <a:gridCol w="1482045"/>
                <a:gridCol w="650846"/>
                <a:gridCol w="478332"/>
              </a:tblGrid>
              <a:tr h="93058">
                <a:tc>
                  <a:txBody>
                    <a:bodyPr/>
                    <a:lstStyle/>
                    <a:p>
                      <a:pPr algn="ctr" fontAlgn="ctr"/>
                      <a:r>
                        <a:rPr lang="tr-TR" sz="700" b="1" i="0" u="none" strike="noStrike" dirty="0">
                          <a:latin typeface="Arial"/>
                        </a:rPr>
                        <a:t>3</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14">
                  <a:txBody>
                    <a:bodyPr/>
                    <a:lstStyle/>
                    <a:p>
                      <a:pPr algn="ctr" fontAlgn="ctr"/>
                      <a:r>
                        <a:rPr lang="tr-TR" sz="700" b="1" i="0" u="none" strike="noStrike" dirty="0">
                          <a:latin typeface="Arial"/>
                        </a:rPr>
                        <a:t>Pazar Riski </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36970">
                <a:tc>
                  <a:txBody>
                    <a:bodyPr/>
                    <a:lstStyle/>
                    <a:p>
                      <a:pPr algn="ctr" fontAlgn="ctr"/>
                      <a:r>
                        <a:rPr lang="tr-TR" sz="600" b="1" i="0" u="none" strike="noStrike">
                          <a:latin typeface="Arial"/>
                        </a:rPr>
                        <a:t>3,1</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Aktif Üye Sayısının kayıtlı üye sayısının %90'nin altına düşmesi</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Dikkate Değer Risk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Dikkate Değer Risk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Dikkate Değer Risk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80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latin typeface="Arial"/>
                        </a:rPr>
                        <a:t>1- Üye Ziyaretleri</a:t>
                      </a:r>
                      <a:r>
                        <a:rPr lang="tr-TR" sz="600" b="1" i="0" u="none" strike="noStrike">
                          <a:latin typeface="Arial"/>
                        </a:rPr>
                        <a:t>  </a:t>
                      </a:r>
                      <a:r>
                        <a:rPr lang="tr-TR" sz="600" b="0" i="0" u="none" strike="noStrike">
                          <a:latin typeface="Arial"/>
                        </a:rPr>
                        <a:t> 2- Gebze Temsilciliği'nin tanıtım faaliyetleri  3- İstihbarat ile üye kaydı 4-Yeni hizmetler 5- Askıdaki üyeleri faal statüsü kazandırmak</a:t>
                      </a:r>
                      <a:endParaRPr lang="tr-TR" sz="600" b="1" i="0" u="none" strike="noStrike">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latin typeface="Arial"/>
                        </a:rPr>
                        <a:t>1- İstihbarat ile üye kaydı   2- İcra yolu ile tahsilat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smtClean="0">
                          <a:latin typeface="Arial"/>
                        </a:rPr>
                        <a:t>DES/MSA</a:t>
                      </a:r>
                      <a:r>
                        <a:rPr lang="tr-TR" sz="600" b="0" i="0" u="none" strike="noStrike" dirty="0">
                          <a:latin typeface="Arial"/>
                        </a:rPr>
                        <a:t>/ HKD</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1" name="10 Tablo"/>
          <p:cNvGraphicFramePr>
            <a:graphicFrameLocks noGrp="1"/>
          </p:cNvGraphicFramePr>
          <p:nvPr/>
        </p:nvGraphicFramePr>
        <p:xfrm>
          <a:off x="179511" y="3402320"/>
          <a:ext cx="8856984" cy="838200"/>
        </p:xfrm>
        <a:graphic>
          <a:graphicData uri="http://schemas.openxmlformats.org/drawingml/2006/table">
            <a:tbl>
              <a:tblPr/>
              <a:tblGrid>
                <a:gridCol w="290136"/>
                <a:gridCol w="846882"/>
                <a:gridCol w="488134"/>
                <a:gridCol w="429322"/>
                <a:gridCol w="454808"/>
                <a:gridCol w="470491"/>
                <a:gridCol w="482252"/>
                <a:gridCol w="454808"/>
                <a:gridCol w="623400"/>
                <a:gridCol w="635162"/>
                <a:gridCol w="652806"/>
                <a:gridCol w="417560"/>
                <a:gridCol w="1482045"/>
                <a:gridCol w="650846"/>
                <a:gridCol w="478332"/>
              </a:tblGrid>
              <a:tr h="89012">
                <a:tc>
                  <a:txBody>
                    <a:bodyPr/>
                    <a:lstStyle/>
                    <a:p>
                      <a:pPr algn="ctr" fontAlgn="ctr"/>
                      <a:r>
                        <a:rPr lang="tr-TR" sz="700" b="1" i="0" u="none" strike="noStrike" dirty="0">
                          <a:latin typeface="Arial"/>
                        </a:rPr>
                        <a:t>6</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14">
                  <a:txBody>
                    <a:bodyPr/>
                    <a:lstStyle/>
                    <a:p>
                      <a:pPr algn="ctr" fontAlgn="ctr"/>
                      <a:r>
                        <a:rPr lang="tr-TR" sz="700" b="1" i="0" u="none" strike="noStrike" dirty="0" err="1">
                          <a:latin typeface="Arial"/>
                        </a:rPr>
                        <a:t>Operasyonel</a:t>
                      </a:r>
                      <a:r>
                        <a:rPr lang="tr-TR" sz="700" b="1" i="0" u="none" strike="noStrike" dirty="0">
                          <a:latin typeface="Arial"/>
                        </a:rPr>
                        <a:t> Risk</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623087">
                <a:tc>
                  <a:txBody>
                    <a:bodyPr/>
                    <a:lstStyle/>
                    <a:p>
                      <a:pPr algn="ctr" fontAlgn="ctr"/>
                      <a:r>
                        <a:rPr lang="tr-TR" sz="600" b="0" i="0" u="none" strike="noStrike">
                          <a:latin typeface="Arial"/>
                        </a:rPr>
                        <a:t>6,1</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Arşivdeki dosyaların zarar  görmesi - kaybolması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Dikkate Değer Risk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Kabul Edilebilir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Dikkate Değer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latin typeface="Arial"/>
                        </a:rPr>
                        <a:t>1-Çelik dolaplarda saklama 2- Arşiv evrak talep formu, Arşiv Evrak takip formu doldurulması ile ilgili personelin eğitilmesi 3-Yangın alarm sisteminin kurulması 4- sigortalama 5- Elektronik arşivin oluşturulması 6- Ek arşiv kiralanması (Dökümantasyon Merkezi) 7- Arşivin Oda binası dışına taşınması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latin typeface="Arial"/>
                        </a:rPr>
                        <a:t>Yönetimi bilgilendirme, ilgili resmi birimlere haber verme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latin typeface="Arial"/>
                        </a:rPr>
                        <a:t>DES</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2" name="11 Tablo"/>
          <p:cNvGraphicFramePr>
            <a:graphicFrameLocks noGrp="1"/>
          </p:cNvGraphicFramePr>
          <p:nvPr/>
        </p:nvGraphicFramePr>
        <p:xfrm>
          <a:off x="179511" y="4275941"/>
          <a:ext cx="8856984" cy="563880"/>
        </p:xfrm>
        <a:graphic>
          <a:graphicData uri="http://schemas.openxmlformats.org/drawingml/2006/table">
            <a:tbl>
              <a:tblPr/>
              <a:tblGrid>
                <a:gridCol w="290136"/>
                <a:gridCol w="846882"/>
                <a:gridCol w="488134"/>
                <a:gridCol w="429322"/>
                <a:gridCol w="454808"/>
                <a:gridCol w="470491"/>
                <a:gridCol w="482252"/>
                <a:gridCol w="454808"/>
                <a:gridCol w="623400"/>
                <a:gridCol w="635162"/>
                <a:gridCol w="652806"/>
                <a:gridCol w="417560"/>
                <a:gridCol w="1482045"/>
                <a:gridCol w="650846"/>
                <a:gridCol w="478332"/>
              </a:tblGrid>
              <a:tr h="89012">
                <a:tc>
                  <a:txBody>
                    <a:bodyPr/>
                    <a:lstStyle/>
                    <a:p>
                      <a:pPr algn="ctr" fontAlgn="ctr"/>
                      <a:r>
                        <a:rPr lang="tr-TR" sz="700" b="1" i="0" u="none" strike="noStrike" dirty="0">
                          <a:latin typeface="Arial"/>
                        </a:rPr>
                        <a:t>7</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14">
                  <a:txBody>
                    <a:bodyPr/>
                    <a:lstStyle/>
                    <a:p>
                      <a:pPr algn="ctr" fontAlgn="ctr"/>
                      <a:r>
                        <a:rPr lang="tr-TR" sz="700" b="1" i="0" u="none" strike="noStrike">
                          <a:latin typeface="Arial"/>
                        </a:rPr>
                        <a:t>Teknolojik Risk </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364142">
                <a:tc>
                  <a:txBody>
                    <a:bodyPr/>
                    <a:lstStyle/>
                    <a:p>
                      <a:pPr algn="ctr" fontAlgn="ctr"/>
                      <a:r>
                        <a:rPr lang="tr-TR" sz="600" b="1" i="0" u="none" strike="noStrike">
                          <a:latin typeface="Arial"/>
                        </a:rPr>
                        <a:t>7,1</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İç, Dış Müşteriler ve KSO'ya ait gizli Bilgilerin çalınması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Dikkate Değer Risk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Kabul Edilebilir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dirty="0">
                          <a:latin typeface="Arial"/>
                        </a:rPr>
                        <a:t>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Dikkate Değer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tr-TR" sz="600" b="0" i="0" u="none" strike="noStrike">
                          <a:latin typeface="Arial"/>
                        </a:rPr>
                        <a:t>50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l" fontAlgn="ctr"/>
                      <a:r>
                        <a:rPr lang="tr-TR" sz="600" b="0" i="0" u="none" strike="noStrike">
                          <a:latin typeface="Arial"/>
                        </a:rPr>
                        <a:t>1.Bina Güvenlik Sistemi(Kameralar, güvenlik elemanları,turnike girişi) ,          2.Bilgisayar şifresi,   3. Dolaplarda kilit olması 4. Şifre yazılımı 5. Bilgi Yönetimi sürecinin iyileştirlmesi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latin typeface="Arial"/>
                        </a:rPr>
                        <a:t>Güvenlik güçlerine ve Müşterilere haber vermek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latin typeface="Arial"/>
                        </a:rPr>
                        <a:t>DES</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3" name="12 Tablo"/>
          <p:cNvGraphicFramePr>
            <a:graphicFrameLocks noGrp="1"/>
          </p:cNvGraphicFramePr>
          <p:nvPr/>
        </p:nvGraphicFramePr>
        <p:xfrm>
          <a:off x="179511" y="4842480"/>
          <a:ext cx="8856982" cy="746760"/>
        </p:xfrm>
        <a:graphic>
          <a:graphicData uri="http://schemas.openxmlformats.org/drawingml/2006/table">
            <a:tbl>
              <a:tblPr/>
              <a:tblGrid>
                <a:gridCol w="290008"/>
                <a:gridCol w="846509"/>
                <a:gridCol w="487917"/>
                <a:gridCol w="431092"/>
                <a:gridCol w="454606"/>
                <a:gridCol w="470282"/>
                <a:gridCol w="485959"/>
                <a:gridCol w="454606"/>
                <a:gridCol w="623124"/>
                <a:gridCol w="634881"/>
                <a:gridCol w="652517"/>
                <a:gridCol w="417375"/>
                <a:gridCol w="1481389"/>
                <a:gridCol w="650557"/>
                <a:gridCol w="476160"/>
              </a:tblGrid>
              <a:tr h="89012">
                <a:tc>
                  <a:txBody>
                    <a:bodyPr/>
                    <a:lstStyle/>
                    <a:p>
                      <a:pPr algn="ctr" fontAlgn="ctr"/>
                      <a:r>
                        <a:rPr lang="tr-TR" sz="700" b="1" i="0" u="none" strike="noStrike" dirty="0">
                          <a:latin typeface="Arial"/>
                        </a:rPr>
                        <a:t>8</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14">
                  <a:txBody>
                    <a:bodyPr/>
                    <a:lstStyle/>
                    <a:p>
                      <a:pPr algn="ctr" fontAlgn="ctr"/>
                      <a:r>
                        <a:rPr lang="tr-TR" sz="700" b="1" i="0" u="none" strike="noStrike">
                          <a:latin typeface="Arial"/>
                        </a:rPr>
                        <a:t>İnsan Kaynakları </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481476">
                <a:tc>
                  <a:txBody>
                    <a:bodyPr/>
                    <a:lstStyle/>
                    <a:p>
                      <a:pPr algn="ctr" fontAlgn="ctr"/>
                      <a:r>
                        <a:rPr lang="tr-TR" sz="600" b="1" i="0" u="none" strike="noStrike">
                          <a:latin typeface="Arial"/>
                        </a:rPr>
                        <a:t>8,2</a:t>
                      </a:r>
                    </a:p>
                  </a:txBody>
                  <a:tcPr marL="0" marR="0" marT="0" marB="0" anchor="ctr">
                    <a:lnL w="25400" cap="flat" cmpd="dbl"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 Çalışan performans değerlendirme sonuçları&lt;60%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Dikkate Değer Risk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Dikkate Değer Risk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a:latin typeface="Arial"/>
                        </a:rPr>
                        <a:t>Dikkate Değer Risk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600" b="0" i="0" u="none" strike="noStrike" dirty="0">
                          <a:latin typeface="Arial"/>
                        </a:rPr>
                        <a:t>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r>
                        <a:rPr lang="tr-TR" sz="600" b="0" i="0" u="none" strike="noStrike">
                          <a:latin typeface="Arial"/>
                        </a:rPr>
                        <a:t>1. Yetkinliklerin kurum stratejilerine uygun olarak revize edilmesi                                                                    2. Bireysel hedeflerin somut, ölçülebilir hazırlanması ve ağırlıklandırılmasının yapılması  3. Eğitim- gelişim programlarının uygulanması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a:latin typeface="Arial"/>
                        </a:rPr>
                        <a:t>Yönetim bilgilendirme ve sonuçların çalışanlarla paylaşılması , eylem planları hazırlanması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tr-TR" sz="600" b="0" i="0" u="none" strike="noStrike" dirty="0">
                          <a:latin typeface="Arial"/>
                        </a:rPr>
                        <a:t>İNK/GNS</a:t>
                      </a:r>
                    </a:p>
                  </a:txBody>
                  <a:tcPr marL="0" marR="0" marT="0" marB="0" anchor="ctr">
                    <a:lnL w="6350" cap="flat" cmpd="sng" algn="ctr">
                      <a:solidFill>
                        <a:srgbClr val="000000"/>
                      </a:solidFill>
                      <a:prstDash val="solid"/>
                      <a:round/>
                      <a:headEnd type="none" w="med" len="med"/>
                      <a:tailEnd type="none" w="med" len="med"/>
                    </a:lnL>
                    <a:lnR w="25400" cap="flat" cmpd="dbl"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title"/>
          </p:nvPr>
        </p:nvSpPr>
        <p:spPr>
          <a:xfrm>
            <a:off x="251520" y="260648"/>
            <a:ext cx="8229600" cy="566936"/>
          </a:xfrm>
        </p:spPr>
        <p:txBody>
          <a:bodyPr>
            <a:normAutofit fontScale="90000"/>
          </a:bodyPr>
          <a:lstStyle/>
          <a:p>
            <a:r>
              <a:rPr lang="tr-TR" b="1" dirty="0" smtClean="0">
                <a:solidFill>
                  <a:srgbClr val="002F8E"/>
                </a:solidFill>
              </a:rPr>
              <a:t>RİSKLERİN</a:t>
            </a:r>
            <a:r>
              <a:rPr lang="tr-TR" sz="3200" b="1" dirty="0" smtClean="0">
                <a:solidFill>
                  <a:schemeClr val="accent1">
                    <a:lumMod val="75000"/>
                  </a:schemeClr>
                </a:solidFill>
              </a:rPr>
              <a:t> ÖNCELİKLENDİRİLMESİ </a:t>
            </a:r>
            <a:endParaRPr lang="tr-TR" sz="3200" b="1" dirty="0">
              <a:solidFill>
                <a:schemeClr val="accent1">
                  <a:lumMod val="75000"/>
                </a:schemeClr>
              </a:solidFill>
            </a:endParaRPr>
          </a:p>
        </p:txBody>
      </p:sp>
      <p:pic>
        <p:nvPicPr>
          <p:cNvPr id="2052" name="Picture 4"/>
          <p:cNvPicPr>
            <a:picLocks noChangeAspect="1" noChangeArrowheads="1"/>
          </p:cNvPicPr>
          <p:nvPr/>
        </p:nvPicPr>
        <p:blipFill>
          <a:blip r:embed="rId3" cstate="print"/>
          <a:srcRect/>
          <a:stretch>
            <a:fillRect/>
          </a:stretch>
        </p:blipFill>
        <p:spPr bwMode="auto">
          <a:xfrm>
            <a:off x="153484" y="914400"/>
            <a:ext cx="8761916" cy="563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2 İçerik Yer Tutucusu"/>
          <p:cNvSpPr txBox="1">
            <a:spLocks/>
          </p:cNvSpPr>
          <p:nvPr/>
        </p:nvSpPr>
        <p:spPr>
          <a:xfrm>
            <a:off x="395536" y="2996952"/>
            <a:ext cx="8229600" cy="4114800"/>
          </a:xfrm>
          <a:prstGeom prst="rect">
            <a:avLst/>
          </a:prstGeom>
        </p:spPr>
        <p:txBody>
          <a:bodyPr vert="horz" lIns="91440" tIns="45720" rIns="91440" bIns="45720" rtlCol="0">
            <a:normAutofit/>
          </a:bodyPr>
          <a:lstStyle/>
          <a:p>
            <a:pPr marL="274320" marR="0" lvl="0" indent="-274320" algn="just" defTabSz="914400" fontAlgn="base">
              <a:lnSpc>
                <a:spcPct val="100000"/>
              </a:lnSpc>
              <a:spcBef>
                <a:spcPct val="20000"/>
              </a:spcBef>
              <a:spcAft>
                <a:spcPct val="0"/>
              </a:spcAft>
              <a:buClr>
                <a:schemeClr val="accent3"/>
              </a:buClr>
              <a:buSzPct val="95000"/>
              <a:buFont typeface="Wingdings 2"/>
              <a:buChar char=""/>
              <a:tabLst>
                <a:tab pos="539750" algn="l"/>
              </a:tabLst>
              <a:defRPr/>
            </a:pPr>
            <a:endParaRPr lang="tr-TR" sz="2800" dirty="0" smtClean="0">
              <a:latin typeface="+mj-lt"/>
            </a:endParaRPr>
          </a:p>
          <a:p>
            <a:pPr marL="274320" marR="0" lvl="0" indent="-274320" algn="just" defTabSz="914400" fontAlgn="base">
              <a:lnSpc>
                <a:spcPct val="100000"/>
              </a:lnSpc>
              <a:spcBef>
                <a:spcPct val="20000"/>
              </a:spcBef>
              <a:spcAft>
                <a:spcPct val="0"/>
              </a:spcAft>
              <a:buClr>
                <a:schemeClr val="accent3"/>
              </a:buClr>
              <a:buSzPct val="95000"/>
              <a:tabLst>
                <a:tab pos="539750" algn="l"/>
              </a:tabLst>
              <a:defRPr/>
            </a:pPr>
            <a:endParaRPr lang="tr-TR" sz="2800" dirty="0" smtClean="0">
              <a:latin typeface="+mj-lt"/>
            </a:endParaRPr>
          </a:p>
        </p:txBody>
      </p:sp>
      <p:sp>
        <p:nvSpPr>
          <p:cNvPr id="6" name="1 Başlık"/>
          <p:cNvSpPr txBox="1">
            <a:spLocks/>
          </p:cNvSpPr>
          <p:nvPr/>
        </p:nvSpPr>
        <p:spPr>
          <a:xfrm>
            <a:off x="395536" y="116632"/>
            <a:ext cx="8229600" cy="990600"/>
          </a:xfrm>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3200" b="1" dirty="0" smtClean="0">
                <a:solidFill>
                  <a:srgbClr val="002F8E"/>
                </a:solidFill>
                <a:latin typeface="+mj-lt"/>
                <a:ea typeface="+mj-ea"/>
                <a:cs typeface="+mj-cs"/>
              </a:rPr>
              <a:t>RİSKLERİN VE ÖNLEMLERİN RAPORLANMASI</a:t>
            </a:r>
            <a:endParaRPr kumimoji="0" lang="tr-TR" sz="3200" b="1" i="0" u="none" strike="noStrike" kern="1200" cap="none" spc="0" normalizeH="0" baseline="0" noProof="0" dirty="0" smtClean="0">
              <a:ln>
                <a:noFill/>
              </a:ln>
              <a:solidFill>
                <a:srgbClr val="002F8E"/>
              </a:solidFill>
              <a:effectLst/>
              <a:uLnTx/>
              <a:uFillTx/>
              <a:latin typeface="+mj-lt"/>
              <a:ea typeface="+mj-ea"/>
              <a:cs typeface="+mj-cs"/>
            </a:endParaRPr>
          </a:p>
        </p:txBody>
      </p:sp>
      <p:sp>
        <p:nvSpPr>
          <p:cNvPr id="8" name="7 İçerik Yer Tutucusu"/>
          <p:cNvSpPr>
            <a:spLocks noGrp="1"/>
          </p:cNvSpPr>
          <p:nvPr>
            <p:ph sz="quarter" idx="1"/>
          </p:nvPr>
        </p:nvSpPr>
        <p:spPr/>
        <p:txBody>
          <a:bodyPr>
            <a:normAutofit fontScale="92500"/>
          </a:bodyPr>
          <a:lstStyle/>
          <a:p>
            <a:pPr algn="just"/>
            <a:r>
              <a:rPr lang="tr-TR" sz="2400" dirty="0" smtClean="0">
                <a:solidFill>
                  <a:schemeClr val="tx2"/>
                </a:solidFill>
              </a:rPr>
              <a:t>Stratejik Planlama sonrası Risk Yönetim Ekibi tarafından oluşturulan </a:t>
            </a:r>
            <a:r>
              <a:rPr lang="tr-TR" sz="2400" b="1" dirty="0" smtClean="0">
                <a:solidFill>
                  <a:schemeClr val="tx2"/>
                </a:solidFill>
              </a:rPr>
              <a:t>Risk Değerlendirme Formu ve Risk Haritası  </a:t>
            </a:r>
            <a:r>
              <a:rPr lang="tr-TR" sz="2400" dirty="0" smtClean="0">
                <a:solidFill>
                  <a:schemeClr val="tx2"/>
                </a:solidFill>
              </a:rPr>
              <a:t>Genel Sekreterliğe ve Yönetim Kuruluna sunulur. </a:t>
            </a:r>
          </a:p>
          <a:p>
            <a:pPr algn="just"/>
            <a:endParaRPr lang="tr-TR" sz="2400" dirty="0" smtClean="0">
              <a:solidFill>
                <a:schemeClr val="tx2"/>
              </a:solidFill>
            </a:endParaRPr>
          </a:p>
          <a:p>
            <a:pPr algn="just"/>
            <a:r>
              <a:rPr lang="tr-TR" sz="2400" dirty="0" smtClean="0">
                <a:solidFill>
                  <a:schemeClr val="tx2"/>
                </a:solidFill>
              </a:rPr>
              <a:t>Risk Haritasının Sarı (</a:t>
            </a:r>
            <a:r>
              <a:rPr lang="tr-TR" sz="2400" b="1" dirty="0" smtClean="0">
                <a:solidFill>
                  <a:schemeClr val="tx2"/>
                </a:solidFill>
              </a:rPr>
              <a:t>Dikkate Değer</a:t>
            </a:r>
            <a:r>
              <a:rPr lang="tr-TR" sz="2400" dirty="0" smtClean="0">
                <a:solidFill>
                  <a:schemeClr val="tx2"/>
                </a:solidFill>
              </a:rPr>
              <a:t>) ve Kırmızı (Kabul Edilemez) bölgelerinde yer alan mavi renkli (</a:t>
            </a:r>
            <a:r>
              <a:rPr lang="tr-TR" sz="2400" b="1" dirty="0" smtClean="0">
                <a:solidFill>
                  <a:schemeClr val="tx2"/>
                </a:solidFill>
              </a:rPr>
              <a:t>mevcut durum</a:t>
            </a:r>
            <a:r>
              <a:rPr lang="tr-TR" sz="2400" dirty="0" smtClean="0">
                <a:solidFill>
                  <a:schemeClr val="tx2"/>
                </a:solidFill>
              </a:rPr>
              <a:t>)  </a:t>
            </a:r>
            <a:r>
              <a:rPr lang="tr-TR" sz="2400" b="1" dirty="0" smtClean="0">
                <a:solidFill>
                  <a:schemeClr val="tx2"/>
                </a:solidFill>
              </a:rPr>
              <a:t>riskler öncelikli risklerdir. </a:t>
            </a:r>
          </a:p>
          <a:p>
            <a:pPr algn="just"/>
            <a:endParaRPr lang="tr-TR" sz="2400" dirty="0" smtClean="0">
              <a:solidFill>
                <a:schemeClr val="tx2"/>
              </a:solidFill>
            </a:endParaRPr>
          </a:p>
          <a:p>
            <a:pPr algn="just"/>
            <a:r>
              <a:rPr lang="tr-TR" sz="2400" dirty="0" smtClean="0">
                <a:solidFill>
                  <a:schemeClr val="tx2"/>
                </a:solidFill>
              </a:rPr>
              <a:t>Bu risklerin pembe renkli (</a:t>
            </a:r>
            <a:r>
              <a:rPr lang="tr-TR" sz="2400" b="1" dirty="0" smtClean="0">
                <a:solidFill>
                  <a:schemeClr val="tx2"/>
                </a:solidFill>
              </a:rPr>
              <a:t>hedef</a:t>
            </a:r>
            <a:r>
              <a:rPr lang="tr-TR" sz="2400" dirty="0" smtClean="0">
                <a:solidFill>
                  <a:schemeClr val="tx2"/>
                </a:solidFill>
              </a:rPr>
              <a:t>) bölgelerde yer alması için </a:t>
            </a:r>
            <a:r>
              <a:rPr lang="tr-TR" sz="2400" b="1" dirty="0" smtClean="0">
                <a:solidFill>
                  <a:schemeClr val="tx2"/>
                </a:solidFill>
              </a:rPr>
              <a:t>olasılığı veya etkiyi düşürecek gerekli önleyici faaliyetler belirlenir</a:t>
            </a:r>
            <a:r>
              <a:rPr lang="tr-TR" sz="2400" dirty="0" smtClean="0">
                <a:solidFill>
                  <a:schemeClr val="tx2"/>
                </a:solidFill>
              </a:rPr>
              <a:t>.</a:t>
            </a:r>
          </a:p>
          <a:p>
            <a:pPr algn="just"/>
            <a:endParaRPr lang="tr-TR" sz="2400" dirty="0" smtClean="0">
              <a:solidFill>
                <a:schemeClr val="tx2"/>
              </a:solidFill>
            </a:endParaRPr>
          </a:p>
          <a:p>
            <a:pPr algn="just"/>
            <a:r>
              <a:rPr lang="tr-TR" sz="2400" dirty="0" smtClean="0">
                <a:solidFill>
                  <a:schemeClr val="tx2"/>
                </a:solidFill>
              </a:rPr>
              <a:t>Risk İyileştirme  Tablosu ile tanımlanan  önleyici faaliyetlerin gerçekleşmesi, </a:t>
            </a:r>
            <a:r>
              <a:rPr lang="tr-TR" sz="2400" b="1" dirty="0" smtClean="0">
                <a:solidFill>
                  <a:schemeClr val="tx2"/>
                </a:solidFill>
              </a:rPr>
              <a:t>3 aylık gözden geçirmeler ile takip edilir</a:t>
            </a:r>
            <a:r>
              <a:rPr lang="tr-TR" sz="2400" dirty="0" smtClean="0">
                <a:solidFill>
                  <a:schemeClr val="tx2"/>
                </a:solidFill>
              </a:rPr>
              <a:t>. </a:t>
            </a:r>
          </a:p>
          <a:p>
            <a:pPr algn="just"/>
            <a:endParaRPr lang="tr-TR" dirty="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1615830" y="1787332"/>
            <a:ext cx="6083718" cy="1569660"/>
          </a:xfrm>
          <a:prstGeom prst="rect">
            <a:avLst/>
          </a:prstGeom>
          <a:noFill/>
        </p:spPr>
        <p:txBody>
          <a:bodyPr wrap="none" rtlCol="0">
            <a:spAutoFit/>
          </a:bodyPr>
          <a:lstStyle/>
          <a:p>
            <a:pPr algn="ctr"/>
            <a:r>
              <a:rPr lang="tr-TR" sz="3200" b="1" dirty="0" smtClean="0">
                <a:solidFill>
                  <a:srgbClr val="002F8E"/>
                </a:solidFill>
              </a:rPr>
              <a:t>MESLEK KOMİTELERİNİN </a:t>
            </a:r>
          </a:p>
          <a:p>
            <a:pPr algn="ctr"/>
            <a:r>
              <a:rPr lang="tr-TR" sz="3200" b="1" dirty="0" smtClean="0">
                <a:solidFill>
                  <a:srgbClr val="002F8E"/>
                </a:solidFill>
              </a:rPr>
              <a:t>ETKİN VE VERİMLİ ÇALIŞMASI İÇİN </a:t>
            </a:r>
          </a:p>
          <a:p>
            <a:pPr algn="ctr"/>
            <a:r>
              <a:rPr lang="tr-TR" sz="3200" b="1" dirty="0" smtClean="0">
                <a:solidFill>
                  <a:srgbClr val="002F8E"/>
                </a:solidFill>
              </a:rPr>
              <a:t>YENİDEN YAPILANDIRILMASI</a:t>
            </a:r>
            <a:endParaRPr lang="tr-TR" sz="32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spcBef>
                <a:spcPts val="0"/>
              </a:spcBef>
            </a:pPr>
            <a:r>
              <a:rPr lang="tr-TR" sz="2400" b="1" dirty="0" smtClean="0">
                <a:solidFill>
                  <a:schemeClr val="tx2"/>
                </a:solidFill>
              </a:rPr>
              <a:t>AMAÇ</a:t>
            </a:r>
          </a:p>
          <a:p>
            <a:pPr marL="273050" indent="0" algn="just">
              <a:spcBef>
                <a:spcPts val="0"/>
              </a:spcBef>
              <a:buNone/>
            </a:pPr>
            <a:r>
              <a:rPr lang="tr-TR" sz="2400" dirty="0" smtClean="0">
                <a:solidFill>
                  <a:schemeClr val="tx2"/>
                </a:solidFill>
              </a:rPr>
              <a:t>Meslek Komiteleri’nin etkin ve verimli çalışması ile </a:t>
            </a:r>
            <a:r>
              <a:rPr lang="tr-TR" sz="2400" dirty="0" err="1" smtClean="0">
                <a:solidFill>
                  <a:schemeClr val="tx2"/>
                </a:solidFill>
              </a:rPr>
              <a:t>KSO’nun</a:t>
            </a:r>
            <a:r>
              <a:rPr lang="tr-TR" sz="2400" dirty="0" smtClean="0">
                <a:solidFill>
                  <a:schemeClr val="tx2"/>
                </a:solidFill>
              </a:rPr>
              <a:t> yürütme organı olan Yönetim Kurulu’nun ve Meclis’in etkin ve verimli çalışmasını sağlamak amaçlanmıştır. Böylece KSO organlarının uyum içinde çalışmasını sağlayarak, sanayicilerimize (üyelerimize) özellikle KOBİ’lerimize destek olarak, somut çıktılar elde edilmesiyle, rekabet güçlerini artırmaya yönelik yeniden bir yapılanma modeli öngörülmüştür.</a:t>
            </a:r>
          </a:p>
          <a:p>
            <a:pPr>
              <a:spcBef>
                <a:spcPts val="0"/>
              </a:spcBef>
            </a:pPr>
            <a:endParaRPr lang="tr-TR" dirty="0" smtClean="0">
              <a:solidFill>
                <a:schemeClr val="tx2"/>
              </a:solidFill>
            </a:endParaRPr>
          </a:p>
          <a:p>
            <a:pPr>
              <a:spcBef>
                <a:spcPts val="0"/>
              </a:spcBef>
            </a:pPr>
            <a:endParaRPr lang="tr-TR" dirty="0" smtClean="0">
              <a:solidFill>
                <a:schemeClr val="tx2"/>
              </a:solidFill>
            </a:endParaRPr>
          </a:p>
          <a:p>
            <a:pPr>
              <a:spcBef>
                <a:spcPts val="0"/>
              </a:spcBef>
            </a:pPr>
            <a:endParaRPr lang="tr-TR" dirty="0" smtClean="0">
              <a:solidFill>
                <a:schemeClr val="tx2"/>
              </a:solidFill>
            </a:endParaRPr>
          </a:p>
          <a:p>
            <a:endParaRPr lang="tr-TR" dirty="0" smtClean="0"/>
          </a:p>
          <a:p>
            <a:endParaRPr lang="tr-TR" dirty="0"/>
          </a:p>
        </p:txBody>
      </p:sp>
      <p:sp>
        <p:nvSpPr>
          <p:cNvPr id="4" name="1 Başlık"/>
          <p:cNvSpPr txBox="1">
            <a:spLocks noGrp="1"/>
          </p:cNvSpPr>
          <p:nvPr>
            <p:ph type="title"/>
          </p:nvPr>
        </p:nvSpPr>
        <p:spPr>
          <a:xfrm>
            <a:off x="457200" y="152400"/>
            <a:ext cx="8435280" cy="990600"/>
          </a:xfrm>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2800" b="1" dirty="0" smtClean="0">
                <a:solidFill>
                  <a:srgbClr val="002F8E"/>
                </a:solidFill>
                <a:latin typeface="+mj-lt"/>
                <a:ea typeface="+mj-ea"/>
                <a:cs typeface="+mj-cs"/>
              </a:rPr>
              <a:t>MESLEK KOMİTELERİNİN ETKİN VE VERİMLİ ÇALIŞMASI İÇİN YENİDEN YAPILANDIRILMASI</a:t>
            </a:r>
            <a:endParaRPr kumimoji="0" lang="tr-TR" sz="2800" b="1" i="0" u="none" strike="noStrike" kern="1200" cap="none" spc="0" normalizeH="0" baseline="0" noProof="0" dirty="0" smtClean="0">
              <a:ln>
                <a:noFill/>
              </a:ln>
              <a:solidFill>
                <a:srgbClr val="002F8E"/>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02F8E"/>
                </a:solidFill>
              </a:rPr>
              <a:t>SUNUM İÇERİĞİ</a:t>
            </a:r>
            <a:endParaRPr lang="tr-TR" dirty="0"/>
          </a:p>
        </p:txBody>
      </p:sp>
      <p:sp>
        <p:nvSpPr>
          <p:cNvPr id="3" name="2 İçerik Yer Tutucusu"/>
          <p:cNvSpPr>
            <a:spLocks noGrp="1"/>
          </p:cNvSpPr>
          <p:nvPr>
            <p:ph sz="quarter" idx="1"/>
          </p:nvPr>
        </p:nvSpPr>
        <p:spPr/>
        <p:txBody>
          <a:bodyPr/>
          <a:lstStyle/>
          <a:p>
            <a:r>
              <a:rPr lang="tr-TR" b="1" dirty="0" smtClean="0">
                <a:solidFill>
                  <a:schemeClr val="tx2"/>
                </a:solidFill>
              </a:rPr>
              <a:t>KSO KALİTE YÖNETİM SİSTEMİ YAKLAŞIMLARI</a:t>
            </a:r>
          </a:p>
          <a:p>
            <a:r>
              <a:rPr lang="tr-TR" b="1" dirty="0" smtClean="0">
                <a:solidFill>
                  <a:schemeClr val="tx2"/>
                </a:solidFill>
              </a:rPr>
              <a:t>KSO İYİ UYGULAMA ÖRNEKLERİ</a:t>
            </a:r>
          </a:p>
          <a:p>
            <a:pPr lvl="1"/>
            <a:r>
              <a:rPr lang="tr-TR" dirty="0" smtClean="0"/>
              <a:t>KURUMSAL RİSK YÖNETİM SİSTEMİ</a:t>
            </a:r>
          </a:p>
          <a:p>
            <a:pPr lvl="1"/>
            <a:r>
              <a:rPr lang="tr-TR" dirty="0" smtClean="0">
                <a:solidFill>
                  <a:schemeClr val="tx2"/>
                </a:solidFill>
              </a:rPr>
              <a:t>MESLEK KOMİTELERİNİN YENİDEN YAPILANDIRILMASI</a:t>
            </a:r>
          </a:p>
          <a:p>
            <a:pPr lvl="1"/>
            <a:r>
              <a:rPr lang="tr-TR" dirty="0" smtClean="0">
                <a:solidFill>
                  <a:schemeClr val="tx2"/>
                </a:solidFill>
              </a:rPr>
              <a:t>PERFORMANS YÖNETİM SİSTEMİ</a:t>
            </a:r>
          </a:p>
          <a:p>
            <a:endParaRPr lang="tr-TR" dirty="0" smtClean="0">
              <a:solidFill>
                <a:schemeClr val="tx2"/>
              </a:solidFill>
            </a:endParaRPr>
          </a:p>
          <a:p>
            <a:endParaRPr lang="tr-TR" dirty="0" smtClean="0">
              <a:solidFill>
                <a:schemeClr val="tx2"/>
              </a:solidFill>
            </a:endParaRPr>
          </a:p>
          <a:p>
            <a:endParaRPr lang="tr-TR" dirty="0">
              <a:solidFill>
                <a:schemeClr val="tx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nSpc>
                <a:spcPct val="150000"/>
              </a:lnSpc>
              <a:spcBef>
                <a:spcPts val="0"/>
              </a:spcBef>
            </a:pPr>
            <a:r>
              <a:rPr lang="tr-TR" dirty="0" smtClean="0">
                <a:solidFill>
                  <a:schemeClr val="tx2"/>
                </a:solidFill>
              </a:rPr>
              <a:t>Meslek Komiteleri İzleme ve Takip Komitesi (YK üyeleri) </a:t>
            </a:r>
          </a:p>
          <a:p>
            <a:pPr>
              <a:lnSpc>
                <a:spcPct val="150000"/>
              </a:lnSpc>
              <a:spcBef>
                <a:spcPts val="0"/>
              </a:spcBef>
            </a:pPr>
            <a:r>
              <a:rPr lang="tr-TR" dirty="0" smtClean="0">
                <a:solidFill>
                  <a:schemeClr val="tx2"/>
                </a:solidFill>
              </a:rPr>
              <a:t>Yeni işbirlikleri kurmak (komite üyeleri ile üyeler arasında)</a:t>
            </a:r>
          </a:p>
          <a:p>
            <a:pPr>
              <a:lnSpc>
                <a:spcPct val="150000"/>
              </a:lnSpc>
              <a:spcBef>
                <a:spcPts val="0"/>
              </a:spcBef>
            </a:pPr>
            <a:r>
              <a:rPr lang="tr-TR" dirty="0" smtClean="0">
                <a:solidFill>
                  <a:schemeClr val="tx2"/>
                </a:solidFill>
              </a:rPr>
              <a:t>Her mecliste 2 komitenin sunum yapması</a:t>
            </a:r>
          </a:p>
          <a:p>
            <a:pPr>
              <a:lnSpc>
                <a:spcPct val="150000"/>
              </a:lnSpc>
              <a:spcBef>
                <a:spcPts val="0"/>
              </a:spcBef>
            </a:pPr>
            <a:r>
              <a:rPr lang="tr-TR" dirty="0" smtClean="0">
                <a:solidFill>
                  <a:schemeClr val="tx2"/>
                </a:solidFill>
              </a:rPr>
              <a:t>Hedef: Meslek grubunun %10’unu ziyaret etmek </a:t>
            </a:r>
          </a:p>
          <a:p>
            <a:pPr>
              <a:lnSpc>
                <a:spcPct val="150000"/>
              </a:lnSpc>
              <a:spcBef>
                <a:spcPts val="0"/>
              </a:spcBef>
            </a:pPr>
            <a:r>
              <a:rPr lang="tr-TR" dirty="0" smtClean="0">
                <a:solidFill>
                  <a:schemeClr val="tx2"/>
                </a:solidFill>
              </a:rPr>
              <a:t>İki yönlü bilgi akışını artırmak (Grup üyeleri – MK üyeleri)</a:t>
            </a:r>
          </a:p>
          <a:p>
            <a:pPr>
              <a:lnSpc>
                <a:spcPct val="150000"/>
              </a:lnSpc>
              <a:spcBef>
                <a:spcPts val="0"/>
              </a:spcBef>
            </a:pPr>
            <a:r>
              <a:rPr lang="tr-TR" dirty="0" err="1" smtClean="0">
                <a:solidFill>
                  <a:schemeClr val="tx2"/>
                </a:solidFill>
              </a:rPr>
              <a:t>Odavizyon</a:t>
            </a:r>
            <a:r>
              <a:rPr lang="tr-TR" dirty="0" smtClean="0">
                <a:solidFill>
                  <a:schemeClr val="tx2"/>
                </a:solidFill>
              </a:rPr>
              <a:t> dergisinde Meslek Komiteleri tanıtımı</a:t>
            </a:r>
          </a:p>
          <a:p>
            <a:pPr>
              <a:lnSpc>
                <a:spcPct val="150000"/>
              </a:lnSpc>
              <a:spcBef>
                <a:spcPts val="0"/>
              </a:spcBef>
            </a:pPr>
            <a:r>
              <a:rPr lang="tr-TR" dirty="0" smtClean="0">
                <a:solidFill>
                  <a:schemeClr val="tx2"/>
                </a:solidFill>
              </a:rPr>
              <a:t>Meslek Komitesi Temsilciliği </a:t>
            </a:r>
          </a:p>
          <a:p>
            <a:endParaRPr lang="tr-TR" dirty="0" smtClean="0"/>
          </a:p>
          <a:p>
            <a:endParaRPr lang="tr-TR" dirty="0"/>
          </a:p>
        </p:txBody>
      </p:sp>
      <p:sp>
        <p:nvSpPr>
          <p:cNvPr id="7" name="1 Başlık"/>
          <p:cNvSpPr txBox="1">
            <a:spLocks noGrp="1"/>
          </p:cNvSpPr>
          <p:nvPr>
            <p:ph type="title"/>
          </p:nvPr>
        </p:nvSpPr>
        <p:spPr>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2800" b="1" dirty="0" smtClean="0">
                <a:solidFill>
                  <a:srgbClr val="002F8E"/>
                </a:solidFill>
                <a:latin typeface="+mj-lt"/>
                <a:ea typeface="+mj-ea"/>
                <a:cs typeface="+mj-cs"/>
              </a:rPr>
              <a:t>MESLEK KOMİTELERİNİN ETKİN VE VERİMLİ ÇALIŞMASI İÇİN YENİDEN YAPILANDIRILMASI</a:t>
            </a:r>
            <a:endParaRPr kumimoji="0" lang="tr-TR" sz="2800" b="1" i="0" u="none" strike="noStrike" kern="1200" cap="none" spc="0" normalizeH="0" baseline="0" noProof="0" dirty="0" smtClean="0">
              <a:ln>
                <a:noFill/>
              </a:ln>
              <a:solidFill>
                <a:srgbClr val="002F8E"/>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13 Metin Yer Tutucusu"/>
          <p:cNvSpPr>
            <a:spLocks noGrp="1"/>
          </p:cNvSpPr>
          <p:nvPr>
            <p:ph type="body" idx="1"/>
          </p:nvPr>
        </p:nvSpPr>
        <p:spPr>
          <a:xfrm>
            <a:off x="405895" y="709861"/>
            <a:ext cx="4040188" cy="414883"/>
          </a:xfrm>
        </p:spPr>
        <p:txBody>
          <a:bodyPr/>
          <a:lstStyle/>
          <a:p>
            <a:r>
              <a:rPr lang="tr-TR" dirty="0" smtClean="0">
                <a:solidFill>
                  <a:srgbClr val="990033"/>
                </a:solidFill>
              </a:rPr>
              <a:t>ESKİ UYGULAMA</a:t>
            </a:r>
            <a:endParaRPr lang="tr-TR" dirty="0">
              <a:solidFill>
                <a:srgbClr val="990033"/>
              </a:solidFill>
            </a:endParaRPr>
          </a:p>
        </p:txBody>
      </p:sp>
      <p:sp>
        <p:nvSpPr>
          <p:cNvPr id="16" name="15 Metin Yer Tutucusu"/>
          <p:cNvSpPr>
            <a:spLocks noGrp="1"/>
          </p:cNvSpPr>
          <p:nvPr>
            <p:ph type="body" sz="half" idx="3"/>
          </p:nvPr>
        </p:nvSpPr>
        <p:spPr>
          <a:xfrm>
            <a:off x="4606867" y="692696"/>
            <a:ext cx="4041775" cy="424408"/>
          </a:xfrm>
        </p:spPr>
        <p:txBody>
          <a:bodyPr>
            <a:normAutofit lnSpcReduction="10000"/>
          </a:bodyPr>
          <a:lstStyle/>
          <a:p>
            <a:r>
              <a:rPr lang="tr-TR" dirty="0" smtClean="0">
                <a:solidFill>
                  <a:srgbClr val="990033"/>
                </a:solidFill>
              </a:rPr>
              <a:t>YENİ UYGULAMA</a:t>
            </a:r>
            <a:endParaRPr lang="tr-TR" dirty="0">
              <a:solidFill>
                <a:srgbClr val="990033"/>
              </a:solidFill>
            </a:endParaRPr>
          </a:p>
        </p:txBody>
      </p:sp>
      <p:sp>
        <p:nvSpPr>
          <p:cNvPr id="15" name="14 İçerik Yer Tutucusu"/>
          <p:cNvSpPr>
            <a:spLocks noGrp="1"/>
          </p:cNvSpPr>
          <p:nvPr>
            <p:ph sz="quarter" idx="2"/>
          </p:nvPr>
        </p:nvSpPr>
        <p:spPr>
          <a:xfrm>
            <a:off x="107504" y="1124744"/>
            <a:ext cx="4038600" cy="5184576"/>
          </a:xfrm>
        </p:spPr>
        <p:txBody>
          <a:bodyPr>
            <a:normAutofit/>
          </a:bodyPr>
          <a:lstStyle/>
          <a:p>
            <a:pPr lvl="0" algn="just"/>
            <a:r>
              <a:rPr lang="tr-TR" sz="2000" dirty="0" smtClean="0">
                <a:solidFill>
                  <a:schemeClr val="tx2"/>
                </a:solidFill>
              </a:rPr>
              <a:t>Görüş bildirme talebi ile kurum ve/veya kuruluşlardan gelen yazılar üzerine ilgili Meslek Komiteleri’nin gündemi oluşmakta idi.</a:t>
            </a:r>
          </a:p>
          <a:p>
            <a:pPr algn="just"/>
            <a:endParaRPr lang="tr-TR" sz="2000" dirty="0" smtClean="0">
              <a:solidFill>
                <a:schemeClr val="tx2"/>
              </a:solidFill>
            </a:endParaRPr>
          </a:p>
          <a:p>
            <a:pPr lvl="0" algn="just"/>
            <a:r>
              <a:rPr lang="tr-TR" sz="2000" dirty="0" smtClean="0">
                <a:solidFill>
                  <a:schemeClr val="tx2"/>
                </a:solidFill>
              </a:rPr>
              <a:t>Meslek Komite üyelerinden gelen bazı teklif ve öneriler üzerine de gündem oluşturulmakta idi.</a:t>
            </a:r>
          </a:p>
          <a:p>
            <a:pPr algn="just"/>
            <a:endParaRPr lang="tr-TR" sz="2000" dirty="0">
              <a:solidFill>
                <a:schemeClr val="tx2"/>
              </a:solidFill>
            </a:endParaRPr>
          </a:p>
        </p:txBody>
      </p:sp>
      <p:sp>
        <p:nvSpPr>
          <p:cNvPr id="17" name="16 İçerik Yer Tutucusu"/>
          <p:cNvSpPr>
            <a:spLocks noGrp="1"/>
          </p:cNvSpPr>
          <p:nvPr>
            <p:ph sz="quarter" idx="4"/>
          </p:nvPr>
        </p:nvSpPr>
        <p:spPr>
          <a:xfrm>
            <a:off x="4355976" y="1124744"/>
            <a:ext cx="4608512" cy="5544616"/>
          </a:xfrm>
        </p:spPr>
        <p:txBody>
          <a:bodyPr>
            <a:noAutofit/>
          </a:bodyPr>
          <a:lstStyle/>
          <a:p>
            <a:pPr lvl="0" algn="just"/>
            <a:r>
              <a:rPr lang="tr-TR" sz="1600" dirty="0" smtClean="0">
                <a:solidFill>
                  <a:schemeClr val="tx2"/>
                </a:solidFill>
              </a:rPr>
              <a:t>Eski şekilde oluşturulan gündem maddeleri korunacak.</a:t>
            </a:r>
          </a:p>
          <a:p>
            <a:pPr lvl="0" algn="just"/>
            <a:r>
              <a:rPr lang="tr-TR" sz="1600" b="1" dirty="0" smtClean="0">
                <a:solidFill>
                  <a:schemeClr val="tx2"/>
                </a:solidFill>
              </a:rPr>
              <a:t>Yeni şekli ile gündem oluşturmada;</a:t>
            </a:r>
          </a:p>
          <a:p>
            <a:pPr algn="just">
              <a:buNone/>
            </a:pPr>
            <a:r>
              <a:rPr lang="tr-TR" sz="1600" b="1" dirty="0" smtClean="0">
                <a:solidFill>
                  <a:schemeClr val="tx2"/>
                </a:solidFill>
              </a:rPr>
              <a:t>	a) </a:t>
            </a:r>
            <a:r>
              <a:rPr lang="tr-TR" sz="1600" dirty="0" smtClean="0">
                <a:solidFill>
                  <a:schemeClr val="tx2"/>
                </a:solidFill>
              </a:rPr>
              <a:t>Sanayicilerimizi yakından ilgilendiren güncel konular (Ekonomik gelişmeler, sanayicilerimiz ile ilgili çıkan kanun, yönetmelik ve diğer mevzuatlar) hakkında gündem oluşturulacak</a:t>
            </a:r>
          </a:p>
          <a:p>
            <a:pPr algn="just">
              <a:buNone/>
            </a:pPr>
            <a:r>
              <a:rPr lang="tr-TR" sz="1600" b="1" dirty="0" smtClean="0">
                <a:solidFill>
                  <a:schemeClr val="tx2"/>
                </a:solidFill>
              </a:rPr>
              <a:t>	b) </a:t>
            </a:r>
            <a:r>
              <a:rPr lang="tr-TR" sz="1600" dirty="0" err="1" smtClean="0">
                <a:solidFill>
                  <a:schemeClr val="tx2"/>
                </a:solidFill>
              </a:rPr>
              <a:t>Sektörel</a:t>
            </a:r>
            <a:r>
              <a:rPr lang="tr-TR" sz="1600" dirty="0" smtClean="0">
                <a:solidFill>
                  <a:schemeClr val="tx2"/>
                </a:solidFill>
              </a:rPr>
              <a:t> konularda, sorunların ve önerilerin yoğunluk kazanacağı gündem maddesi oluşturulacak.</a:t>
            </a:r>
          </a:p>
          <a:p>
            <a:pPr algn="just">
              <a:buNone/>
            </a:pPr>
            <a:r>
              <a:rPr lang="tr-TR" sz="1600" b="1" dirty="0" smtClean="0">
                <a:solidFill>
                  <a:schemeClr val="tx2"/>
                </a:solidFill>
              </a:rPr>
              <a:t>	c) </a:t>
            </a:r>
            <a:r>
              <a:rPr lang="tr-TR" sz="1600" dirty="0" smtClean="0">
                <a:solidFill>
                  <a:schemeClr val="tx2"/>
                </a:solidFill>
              </a:rPr>
              <a:t>Odamızın etkinlikleri (Toplantı, Seminer, Proje, Dış Ülke Ziyaretleri vb.) hakkında Meslek Komitesi üyelerini bilgilendirmek üzere gündem maddesi oluşturulacak</a:t>
            </a:r>
          </a:p>
          <a:p>
            <a:pPr algn="just">
              <a:buNone/>
            </a:pPr>
            <a:r>
              <a:rPr lang="tr-TR" sz="1600" b="1" dirty="0" smtClean="0">
                <a:solidFill>
                  <a:schemeClr val="tx2"/>
                </a:solidFill>
              </a:rPr>
              <a:t>	d) </a:t>
            </a:r>
            <a:r>
              <a:rPr lang="tr-TR" sz="1600" dirty="0" smtClean="0">
                <a:solidFill>
                  <a:schemeClr val="tx2"/>
                </a:solidFill>
              </a:rPr>
              <a:t>Yönetim Kurulu ve/veya Meclis toplantılarında sunum yapılacak konuların belirleneceği bir gündem maddesi oluşturulacak</a:t>
            </a:r>
          </a:p>
          <a:p>
            <a:pPr algn="just">
              <a:buNone/>
            </a:pPr>
            <a:r>
              <a:rPr lang="tr-TR" sz="1600" b="1" dirty="0" smtClean="0">
                <a:solidFill>
                  <a:schemeClr val="tx2"/>
                </a:solidFill>
              </a:rPr>
              <a:t>	e) </a:t>
            </a:r>
            <a:r>
              <a:rPr lang="tr-TR" sz="1600" dirty="0" smtClean="0">
                <a:solidFill>
                  <a:schemeClr val="tx2"/>
                </a:solidFill>
              </a:rPr>
              <a:t>Meslek Komitesi toplantılarında alınan kararların süreçleri ve sonuçları hakkında bilgi alınacağı bir gündem maddesi oluşturulacak</a:t>
            </a:r>
          </a:p>
          <a:p>
            <a:pPr algn="just"/>
            <a:endParaRPr lang="tr-TR" sz="1600" dirty="0">
              <a:solidFill>
                <a:schemeClr val="tx2"/>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Başlık"/>
          <p:cNvSpPr>
            <a:spLocks noGrp="1"/>
          </p:cNvSpPr>
          <p:nvPr>
            <p:ph type="title"/>
          </p:nvPr>
        </p:nvSpPr>
        <p:spPr/>
        <p:txBody>
          <a:bodyPr>
            <a:normAutofit/>
          </a:bodyPr>
          <a:lstStyle/>
          <a:p>
            <a:r>
              <a:rPr lang="tr-TR" sz="2800" b="1" dirty="0" smtClean="0">
                <a:solidFill>
                  <a:srgbClr val="002F8E"/>
                </a:solidFill>
              </a:rPr>
              <a:t>PROFESYONEL KADRONUN YENİDEN YAPILANMADAKİ YERİ VE GÖREVLERİ</a:t>
            </a:r>
          </a:p>
        </p:txBody>
      </p:sp>
      <p:sp>
        <p:nvSpPr>
          <p:cNvPr id="8" name="7 İçerik Yer Tutucusu"/>
          <p:cNvSpPr>
            <a:spLocks noGrp="1"/>
          </p:cNvSpPr>
          <p:nvPr>
            <p:ph sz="quarter" idx="1"/>
          </p:nvPr>
        </p:nvSpPr>
        <p:spPr>
          <a:xfrm>
            <a:off x="395536" y="1147192"/>
            <a:ext cx="8496944" cy="5450160"/>
          </a:xfrm>
        </p:spPr>
        <p:txBody>
          <a:bodyPr>
            <a:noAutofit/>
          </a:bodyPr>
          <a:lstStyle/>
          <a:p>
            <a:pPr lvl="0" algn="just">
              <a:buNone/>
            </a:pPr>
            <a:r>
              <a:rPr lang="tr-TR" sz="2000" b="1" dirty="0" smtClean="0">
                <a:solidFill>
                  <a:srgbClr val="990033"/>
                </a:solidFill>
              </a:rPr>
              <a:t>	MESLEK KOMİTESİ TEMSİLCİLİĞİ </a:t>
            </a:r>
          </a:p>
          <a:p>
            <a:pPr lvl="0" algn="just">
              <a:buNone/>
            </a:pPr>
            <a:r>
              <a:rPr lang="tr-TR" sz="2000" dirty="0" smtClean="0">
                <a:solidFill>
                  <a:schemeClr val="tx2"/>
                </a:solidFill>
              </a:rPr>
              <a:t>	Çalışanlarımıza mevcut görevlerine ilave olarak uzmanlık alanlarına göre  29 Meslek komitesi paylaştırılmıştır. </a:t>
            </a:r>
          </a:p>
          <a:p>
            <a:pPr lvl="0" algn="just">
              <a:buNone/>
            </a:pPr>
            <a:endParaRPr lang="tr-TR" sz="2000" dirty="0" smtClean="0">
              <a:solidFill>
                <a:schemeClr val="tx2"/>
              </a:solidFill>
            </a:endParaRPr>
          </a:p>
          <a:p>
            <a:pPr lvl="0" algn="just">
              <a:buNone/>
            </a:pPr>
            <a:r>
              <a:rPr lang="tr-TR" sz="2000" b="1" dirty="0" smtClean="0">
                <a:solidFill>
                  <a:srgbClr val="990033"/>
                </a:solidFill>
              </a:rPr>
              <a:t>	MESLEK KOMİTESİ TEMSİLCİLERİNİN GÖREVLERİ</a:t>
            </a:r>
          </a:p>
          <a:p>
            <a:pPr lvl="0" algn="just"/>
            <a:r>
              <a:rPr lang="tr-TR" sz="2000" dirty="0" smtClean="0">
                <a:solidFill>
                  <a:schemeClr val="tx2"/>
                </a:solidFill>
              </a:rPr>
              <a:t>Meslek Komitesi Başkanı ile yeni şekilde öngörülen çerçevede, birlikte gündem maddelerini oluşturmak</a:t>
            </a:r>
          </a:p>
          <a:p>
            <a:pPr algn="just"/>
            <a:r>
              <a:rPr lang="tr-TR" sz="2000" dirty="0" smtClean="0">
                <a:solidFill>
                  <a:schemeClr val="tx2"/>
                </a:solidFill>
              </a:rPr>
              <a:t>Gündem maddeleri ile ilgili uzman çalışanımızın Meslek Komitesi toplantısına katılımını sağlamak</a:t>
            </a:r>
          </a:p>
          <a:p>
            <a:pPr algn="just"/>
            <a:r>
              <a:rPr lang="tr-TR" sz="2000" dirty="0" smtClean="0">
                <a:solidFill>
                  <a:schemeClr val="tx2"/>
                </a:solidFill>
              </a:rPr>
              <a:t>Alınan kararlar ile ilgili gerekli prosedürü tamamlamak</a:t>
            </a:r>
          </a:p>
          <a:p>
            <a:pPr algn="just"/>
            <a:r>
              <a:rPr lang="tr-TR" sz="2000" dirty="0" smtClean="0">
                <a:solidFill>
                  <a:schemeClr val="tx2"/>
                </a:solidFill>
              </a:rPr>
              <a:t>Alınan kararların ve/veya görüşlerin sonuçlarını takip etmek, temsilcisi olduğu Meslek Komitelerini bilgilendirmek ve raporlamak</a:t>
            </a:r>
          </a:p>
          <a:p>
            <a:pPr algn="just"/>
            <a:r>
              <a:rPr lang="tr-TR" sz="2000" dirty="0" smtClean="0">
                <a:solidFill>
                  <a:schemeClr val="tx2"/>
                </a:solidFill>
              </a:rPr>
              <a:t>Diğer Meslek Komite temsilcileri ile en az üç ayda bir araya gelerek durum değerlendirmesi yapmak</a:t>
            </a:r>
          </a:p>
          <a:p>
            <a:pPr lvl="0" algn="just"/>
            <a:endParaRPr lang="tr-TR" sz="2000" b="1" dirty="0" smtClean="0">
              <a:solidFill>
                <a:schemeClr val="tx2"/>
              </a:solidFill>
            </a:endParaRPr>
          </a:p>
          <a:p>
            <a:pPr lvl="0" algn="just">
              <a:buNone/>
            </a:pPr>
            <a:r>
              <a:rPr lang="tr-TR" sz="2000" dirty="0" smtClean="0">
                <a:solidFill>
                  <a:schemeClr val="tx2"/>
                </a:solidFill>
              </a:rPr>
              <a:t>	</a:t>
            </a:r>
          </a:p>
          <a:p>
            <a:pPr lvl="0" algn="just">
              <a:buNone/>
            </a:pPr>
            <a:endParaRPr lang="tr-TR" sz="2000" dirty="0" smtClean="0">
              <a:solidFill>
                <a:schemeClr val="tx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3100" b="1" dirty="0" smtClean="0">
                <a:latin typeface="Calibri" pitchFamily="34" charset="0"/>
              </a:rPr>
              <a:t>MESLEK</a:t>
            </a:r>
            <a:r>
              <a:rPr lang="tr-TR" dirty="0" smtClean="0"/>
              <a:t> </a:t>
            </a:r>
            <a:r>
              <a:rPr lang="tr-TR" sz="3100" b="1" dirty="0" smtClean="0">
                <a:latin typeface="Calibri" pitchFamily="34" charset="0"/>
              </a:rPr>
              <a:t>KOMİTELERİ PERFORMANS TAKİP ŞEMASI</a:t>
            </a:r>
          </a:p>
        </p:txBody>
      </p:sp>
      <p:graphicFrame>
        <p:nvGraphicFramePr>
          <p:cNvPr id="4" name="3 Tablo"/>
          <p:cNvGraphicFramePr>
            <a:graphicFrameLocks noGrp="1"/>
          </p:cNvGraphicFramePr>
          <p:nvPr/>
        </p:nvGraphicFramePr>
        <p:xfrm>
          <a:off x="467544" y="1217960"/>
          <a:ext cx="8208912" cy="5498700"/>
        </p:xfrm>
        <a:graphic>
          <a:graphicData uri="http://schemas.openxmlformats.org/drawingml/2006/table">
            <a:tbl>
              <a:tblPr/>
              <a:tblGrid>
                <a:gridCol w="1819960"/>
                <a:gridCol w="903617"/>
                <a:gridCol w="903617"/>
                <a:gridCol w="903617"/>
                <a:gridCol w="903617"/>
                <a:gridCol w="903617"/>
                <a:gridCol w="967250"/>
                <a:gridCol w="903617"/>
              </a:tblGrid>
              <a:tr h="367870">
                <a:tc>
                  <a:txBody>
                    <a:bodyPr/>
                    <a:lstStyle/>
                    <a:p>
                      <a:pPr algn="l" fontAlgn="ctr"/>
                      <a:r>
                        <a:rPr lang="tr-TR" sz="1400" b="1" i="0" u="none" strike="noStrike" dirty="0">
                          <a:solidFill>
                            <a:srgbClr val="000000"/>
                          </a:solidFill>
                          <a:latin typeface="Calibri"/>
                        </a:rPr>
                        <a:t>MESLEK KOMİTESİ</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400" b="1" i="0" u="none" strike="noStrike" dirty="0">
                          <a:solidFill>
                            <a:srgbClr val="000000"/>
                          </a:solidFill>
                          <a:latin typeface="Calibri"/>
                        </a:rPr>
                        <a:t>Katılım Durumu</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400" b="1" i="0" u="none" strike="noStrike" dirty="0">
                          <a:solidFill>
                            <a:srgbClr val="000000"/>
                          </a:solidFill>
                          <a:latin typeface="Calibri"/>
                        </a:rPr>
                        <a:t>Görüş</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400" b="1" i="0" u="none" strike="noStrike" dirty="0">
                          <a:solidFill>
                            <a:srgbClr val="000000"/>
                          </a:solidFill>
                          <a:latin typeface="Calibri"/>
                        </a:rPr>
                        <a:t>Grup Toplantısı</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400" b="1" i="0" u="none" strike="noStrike" dirty="0">
                          <a:solidFill>
                            <a:srgbClr val="000000"/>
                          </a:solidFill>
                          <a:latin typeface="Calibri"/>
                        </a:rPr>
                        <a:t>Firma Ziyareti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400" b="1" i="0" u="none" strike="noStrike" dirty="0">
                          <a:solidFill>
                            <a:srgbClr val="000000"/>
                          </a:solidFill>
                          <a:latin typeface="Calibri"/>
                        </a:rPr>
                        <a:t>Meclis Sunum</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400" b="1" i="0" u="none" strike="noStrike" dirty="0" smtClean="0">
                          <a:solidFill>
                            <a:srgbClr val="000000"/>
                          </a:solidFill>
                          <a:latin typeface="Calibri"/>
                        </a:rPr>
                        <a:t>Odalar arası </a:t>
                      </a:r>
                      <a:r>
                        <a:rPr lang="tr-TR" sz="1400" b="1" i="0" u="none" strike="noStrike" dirty="0">
                          <a:solidFill>
                            <a:srgbClr val="000000"/>
                          </a:solidFill>
                          <a:latin typeface="Calibri"/>
                        </a:rPr>
                        <a:t>Toplantı</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1400" b="1" i="0" u="none" strike="noStrike" dirty="0">
                          <a:solidFill>
                            <a:srgbClr val="000000"/>
                          </a:solidFill>
                          <a:latin typeface="Calibri"/>
                        </a:rPr>
                        <a:t>Eğitim</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71059">
                <a:tc>
                  <a:txBody>
                    <a:bodyPr/>
                    <a:lstStyle/>
                    <a:p>
                      <a:pPr algn="l" fontAlgn="b"/>
                      <a:r>
                        <a:rPr lang="tr-TR" sz="1100" b="0" i="0" u="none" strike="noStrike" dirty="0">
                          <a:solidFill>
                            <a:srgbClr val="000000"/>
                          </a:solidFill>
                          <a:latin typeface="Calibri"/>
                        </a:rPr>
                        <a:t>1.MESLEK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dirty="0" smtClean="0">
                          <a:solidFill>
                            <a:srgbClr val="000000"/>
                          </a:solidFill>
                          <a:latin typeface="Calibri"/>
                        </a:rPr>
                        <a:t> </a:t>
                      </a:r>
                      <a:endParaRPr lang="tr-TR" sz="800" b="0" i="0" u="none" strike="noStrike" dirty="0">
                        <a:solidFill>
                          <a:srgbClr val="000000"/>
                        </a:solidFill>
                        <a:latin typeface="Calibri"/>
                      </a:endParaRP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2.MESLEK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3.MESLEK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4.MESLEK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92D05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5.MESLEK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6.MESLEK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7.MESLEK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8.MESLEK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dirty="0">
                          <a:solidFill>
                            <a:srgbClr val="000000"/>
                          </a:solidFill>
                          <a:latin typeface="Calibri"/>
                        </a:rPr>
                        <a:t>9.MESLEK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tr-TR" sz="800" b="0" i="0" u="none" strike="noStrike">
                          <a:solidFill>
                            <a:srgbClr val="FF0000"/>
                          </a:solidFill>
                          <a:latin typeface="Calibri"/>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ctr"/>
                      <a:r>
                        <a:rPr lang="tr-TR" sz="800" b="0" i="0" u="none" strike="noStrike">
                          <a:solidFill>
                            <a:srgbClr val="000000"/>
                          </a:solidFill>
                          <a:latin typeface="Calibri"/>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10.MESLEK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tr-TR" sz="800" b="0" i="0" u="none" strike="noStrike">
                          <a:solidFill>
                            <a:srgbClr val="FF0000"/>
                          </a:solidFill>
                          <a:latin typeface="Calibri"/>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11.MESLEK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tr-TR" sz="800" b="0" i="0" u="none" strike="noStrike">
                          <a:solidFill>
                            <a:srgbClr val="FF0000"/>
                          </a:solidFill>
                          <a:latin typeface="Calibri"/>
                        </a:rPr>
                        <a:t> </a:t>
                      </a:r>
                    </a:p>
                  </a:txBody>
                  <a:tcPr marL="7014" marR="7014" marT="701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12.MESLEK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FF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13.MESLEK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FF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14.MESLEK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15.MESLEK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dirty="0">
                          <a:solidFill>
                            <a:srgbClr val="FF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16.MESLEK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dirty="0">
                          <a:solidFill>
                            <a:srgbClr val="000000"/>
                          </a:solidFill>
                          <a:latin typeface="Calibri"/>
                        </a:rPr>
                        <a:t>17.MESLEK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18.MESLEK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19.MESLEK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20.MESLEK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21.MESLEK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22.MESLEK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23.MESLEK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24.MESLEK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71059">
                <a:tc>
                  <a:txBody>
                    <a:bodyPr/>
                    <a:lstStyle/>
                    <a:p>
                      <a:pPr algn="l" fontAlgn="b"/>
                      <a:r>
                        <a:rPr lang="tr-TR" sz="1100" b="0" i="0" u="none" strike="noStrike">
                          <a:solidFill>
                            <a:srgbClr val="000000"/>
                          </a:solidFill>
                          <a:latin typeface="Calibri"/>
                        </a:rPr>
                        <a:t>25.MESLEK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26.MESLEK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a:solidFill>
                            <a:srgbClr val="000000"/>
                          </a:solidFill>
                          <a:latin typeface="Calibri"/>
                        </a:rPr>
                        <a:t>27.MESLEK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r h="171059">
                <a:tc>
                  <a:txBody>
                    <a:bodyPr/>
                    <a:lstStyle/>
                    <a:p>
                      <a:pPr algn="l" fontAlgn="b"/>
                      <a:r>
                        <a:rPr lang="tr-TR" sz="1100" b="0" i="0" u="none" strike="noStrike">
                          <a:solidFill>
                            <a:srgbClr val="000000"/>
                          </a:solidFill>
                          <a:latin typeface="Calibri"/>
                        </a:rPr>
                        <a:t>28.MESLEK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171059">
                <a:tc>
                  <a:txBody>
                    <a:bodyPr/>
                    <a:lstStyle/>
                    <a:p>
                      <a:pPr algn="l" fontAlgn="b"/>
                      <a:r>
                        <a:rPr lang="tr-TR" sz="1100" b="0" i="0" u="none" strike="noStrike" dirty="0">
                          <a:solidFill>
                            <a:srgbClr val="000000"/>
                          </a:solidFill>
                          <a:latin typeface="Calibri"/>
                        </a:rPr>
                        <a:t>29.MESLEK KOMİTESİ</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l"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a:txBody>
                    <a:bodyPr/>
                    <a:lstStyle/>
                    <a:p>
                      <a:pPr algn="ctr" fontAlgn="b"/>
                      <a:r>
                        <a:rPr lang="tr-TR" sz="800" b="0" i="0" u="none" strike="noStrike" dirty="0">
                          <a:solidFill>
                            <a:srgbClr val="000000"/>
                          </a:solidFill>
                          <a:latin typeface="Calibri"/>
                        </a:rPr>
                        <a:t> </a:t>
                      </a:r>
                    </a:p>
                  </a:txBody>
                  <a:tcPr marL="7014" marR="7014" marT="701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1333978" y="1980129"/>
            <a:ext cx="6467220" cy="646331"/>
          </a:xfrm>
          <a:prstGeom prst="rect">
            <a:avLst/>
          </a:prstGeom>
          <a:noFill/>
        </p:spPr>
        <p:txBody>
          <a:bodyPr wrap="none" rtlCol="0">
            <a:spAutoFit/>
          </a:bodyPr>
          <a:lstStyle/>
          <a:p>
            <a:pPr algn="ctr"/>
            <a:r>
              <a:rPr lang="tr-TR" sz="3600" b="1" dirty="0" smtClean="0">
                <a:solidFill>
                  <a:srgbClr val="002F8E"/>
                </a:solidFill>
              </a:rPr>
              <a:t>PERFORMANS YÖNETİM SİSTEMİ</a:t>
            </a:r>
            <a:endParaRPr lang="tr-TR" sz="3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rgbClr val="002F8E"/>
                </a:solidFill>
              </a:rPr>
              <a:t>KSO PERFORMANS YÖNETİM SÜRECİ</a:t>
            </a:r>
          </a:p>
        </p:txBody>
      </p:sp>
      <p:graphicFrame>
        <p:nvGraphicFramePr>
          <p:cNvPr id="4" name="3 İçerik Yer Tutucusu"/>
          <p:cNvGraphicFramePr>
            <a:graphicFrameLocks noGrp="1"/>
          </p:cNvGraphicFramePr>
          <p:nvPr>
            <p:ph sz="quarter" idx="1"/>
          </p:nvPr>
        </p:nvGraphicFramePr>
        <p:xfrm>
          <a:off x="179512" y="1300187"/>
          <a:ext cx="8856984" cy="52971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7401603" cy="835199"/>
          </a:xfrm>
        </p:spPr>
        <p:txBody>
          <a:bodyPr>
            <a:normAutofit/>
          </a:bodyPr>
          <a:lstStyle/>
          <a:p>
            <a:r>
              <a:rPr lang="tr-TR" sz="2800" b="1" dirty="0" smtClean="0">
                <a:solidFill>
                  <a:srgbClr val="002F8E"/>
                </a:solidFill>
              </a:rPr>
              <a:t>KSO YETKİNLİK MODELİ</a:t>
            </a:r>
          </a:p>
        </p:txBody>
      </p:sp>
      <p:graphicFrame>
        <p:nvGraphicFramePr>
          <p:cNvPr id="5" name="4 Diyagram"/>
          <p:cNvGraphicFramePr/>
          <p:nvPr/>
        </p:nvGraphicFramePr>
        <p:xfrm>
          <a:off x="971600" y="1398751"/>
          <a:ext cx="6810550" cy="49054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5 Metin kutusu"/>
          <p:cNvSpPr txBox="1"/>
          <p:nvPr/>
        </p:nvSpPr>
        <p:spPr>
          <a:xfrm rot="2906323">
            <a:off x="1800886" y="4904244"/>
            <a:ext cx="1761416" cy="646331"/>
          </a:xfrm>
          <a:prstGeom prst="rect">
            <a:avLst/>
          </a:prstGeom>
          <a:noFill/>
        </p:spPr>
        <p:txBody>
          <a:bodyPr wrap="square" rtlCol="0">
            <a:spAutoFit/>
          </a:bodyPr>
          <a:lstStyle/>
          <a:p>
            <a:pPr algn="ctr"/>
            <a:r>
              <a:rPr lang="tr-TR" b="1" dirty="0" smtClean="0">
                <a:solidFill>
                  <a:srgbClr val="990033"/>
                </a:solidFill>
              </a:rPr>
              <a:t>YENİLİKÇİ VE VAZGEÇİLMEZ</a:t>
            </a:r>
            <a:endParaRPr lang="tr-TR" b="1" dirty="0">
              <a:solidFill>
                <a:srgbClr val="990033"/>
              </a:solidFill>
            </a:endParaRPr>
          </a:p>
        </p:txBody>
      </p:sp>
      <p:sp>
        <p:nvSpPr>
          <p:cNvPr id="7" name="6 Metin kutusu"/>
          <p:cNvSpPr txBox="1"/>
          <p:nvPr/>
        </p:nvSpPr>
        <p:spPr>
          <a:xfrm rot="18648645">
            <a:off x="1811623" y="2112817"/>
            <a:ext cx="1692520" cy="646331"/>
          </a:xfrm>
          <a:prstGeom prst="rect">
            <a:avLst/>
          </a:prstGeom>
          <a:noFill/>
        </p:spPr>
        <p:txBody>
          <a:bodyPr wrap="square" rtlCol="0">
            <a:spAutoFit/>
          </a:bodyPr>
          <a:lstStyle/>
          <a:p>
            <a:pPr algn="ctr"/>
            <a:r>
              <a:rPr lang="tr-TR" b="1" dirty="0" smtClean="0">
                <a:solidFill>
                  <a:srgbClr val="990033"/>
                </a:solidFill>
              </a:rPr>
              <a:t>FARK VE DEĞER YARATAN</a:t>
            </a:r>
            <a:endParaRPr lang="tr-TR" b="1" dirty="0">
              <a:solidFill>
                <a:srgbClr val="990033"/>
              </a:solidFill>
            </a:endParaRPr>
          </a:p>
        </p:txBody>
      </p:sp>
      <p:sp>
        <p:nvSpPr>
          <p:cNvPr id="8" name="7 Metin kutusu"/>
          <p:cNvSpPr txBox="1"/>
          <p:nvPr/>
        </p:nvSpPr>
        <p:spPr>
          <a:xfrm rot="18648029">
            <a:off x="5223425" y="5005012"/>
            <a:ext cx="1646866" cy="646331"/>
          </a:xfrm>
          <a:prstGeom prst="rect">
            <a:avLst/>
          </a:prstGeom>
          <a:noFill/>
        </p:spPr>
        <p:txBody>
          <a:bodyPr wrap="square" rtlCol="0">
            <a:spAutoFit/>
          </a:bodyPr>
          <a:lstStyle/>
          <a:p>
            <a:pPr algn="ctr"/>
            <a:r>
              <a:rPr lang="tr-TR" b="1" dirty="0" smtClean="0">
                <a:solidFill>
                  <a:srgbClr val="990033"/>
                </a:solidFill>
              </a:rPr>
              <a:t>BEKLENTİLERE ÖNEM VEREN</a:t>
            </a:r>
            <a:endParaRPr lang="tr-TR" b="1" dirty="0">
              <a:solidFill>
                <a:srgbClr val="990033"/>
              </a:solidFill>
            </a:endParaRPr>
          </a:p>
        </p:txBody>
      </p:sp>
      <p:sp>
        <p:nvSpPr>
          <p:cNvPr id="9" name="8 Metin kutusu"/>
          <p:cNvSpPr txBox="1"/>
          <p:nvPr/>
        </p:nvSpPr>
        <p:spPr>
          <a:xfrm rot="3271818">
            <a:off x="5374988" y="2166121"/>
            <a:ext cx="1475779" cy="646331"/>
          </a:xfrm>
          <a:prstGeom prst="rect">
            <a:avLst/>
          </a:prstGeom>
          <a:noFill/>
        </p:spPr>
        <p:txBody>
          <a:bodyPr wrap="square" rtlCol="0">
            <a:spAutoFit/>
          </a:bodyPr>
          <a:lstStyle/>
          <a:p>
            <a:pPr algn="ctr"/>
            <a:r>
              <a:rPr lang="tr-TR" b="1" dirty="0" smtClean="0">
                <a:solidFill>
                  <a:srgbClr val="990033"/>
                </a:solidFill>
              </a:rPr>
              <a:t>ÖNCÜ VE ÖRNEK</a:t>
            </a:r>
            <a:endParaRPr lang="tr-TR" b="1" dirty="0">
              <a:solidFill>
                <a:srgbClr val="990033"/>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b="1" dirty="0" smtClean="0">
                <a:solidFill>
                  <a:srgbClr val="002F8E"/>
                </a:solidFill>
              </a:rPr>
              <a:t>PERFORMANS GÖZDEN GEÇİRME VE DEĞERLENDİRME</a:t>
            </a:r>
          </a:p>
        </p:txBody>
      </p:sp>
      <p:sp>
        <p:nvSpPr>
          <p:cNvPr id="5" name="4 Yuvarlatılmış Dikdörtgen"/>
          <p:cNvSpPr/>
          <p:nvPr/>
        </p:nvSpPr>
        <p:spPr>
          <a:xfrm>
            <a:off x="1475656" y="1196752"/>
            <a:ext cx="2088000" cy="720080"/>
          </a:xfrm>
          <a:prstGeom prst="roundRect">
            <a:avLst/>
          </a:prstGeom>
          <a:solidFill>
            <a:srgbClr val="99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BİREYSEL HEDEFLER</a:t>
            </a:r>
            <a:endParaRPr lang="tr-TR" b="1" dirty="0"/>
          </a:p>
        </p:txBody>
      </p:sp>
      <p:sp>
        <p:nvSpPr>
          <p:cNvPr id="6" name="5 Yuvarlatılmış Dikdörtgen"/>
          <p:cNvSpPr/>
          <p:nvPr/>
        </p:nvSpPr>
        <p:spPr>
          <a:xfrm>
            <a:off x="5796136" y="1196752"/>
            <a:ext cx="2088000" cy="720080"/>
          </a:xfrm>
          <a:prstGeom prst="roundRect">
            <a:avLst/>
          </a:prstGeom>
          <a:solidFill>
            <a:srgbClr val="99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YETKİNLİKLER</a:t>
            </a:r>
            <a:endParaRPr lang="tr-TR" b="1" dirty="0"/>
          </a:p>
        </p:txBody>
      </p:sp>
      <p:sp>
        <p:nvSpPr>
          <p:cNvPr id="23" name="22 Yuvarlatılmış Dikdörtgen"/>
          <p:cNvSpPr/>
          <p:nvPr/>
        </p:nvSpPr>
        <p:spPr>
          <a:xfrm>
            <a:off x="3491880" y="2564904"/>
            <a:ext cx="208800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ÇALIŞMA GRUPLARI</a:t>
            </a:r>
            <a:endParaRPr lang="tr-TR" b="1" dirty="0"/>
          </a:p>
        </p:txBody>
      </p:sp>
      <p:sp>
        <p:nvSpPr>
          <p:cNvPr id="25" name="24 Yuvarlatılmış Dikdörtgen"/>
          <p:cNvSpPr/>
          <p:nvPr/>
        </p:nvSpPr>
        <p:spPr>
          <a:xfrm>
            <a:off x="3491880" y="3717032"/>
            <a:ext cx="208800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AĞIRLIKLANDIRMA</a:t>
            </a:r>
            <a:endParaRPr lang="tr-TR" b="1" dirty="0"/>
          </a:p>
        </p:txBody>
      </p:sp>
      <p:sp>
        <p:nvSpPr>
          <p:cNvPr id="26" name="25 Yuvarlatılmış Dikdörtgen"/>
          <p:cNvSpPr/>
          <p:nvPr/>
        </p:nvSpPr>
        <p:spPr>
          <a:xfrm>
            <a:off x="3491880" y="4869160"/>
            <a:ext cx="2088000" cy="720080"/>
          </a:xfrm>
          <a:prstGeom prst="roundRect">
            <a:avLst/>
          </a:prstGeom>
          <a:solidFill>
            <a:srgbClr val="9900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GÖZDEN GEÇİRME / DEĞERLENDİRME</a:t>
            </a:r>
            <a:endParaRPr lang="tr-TR" b="1" dirty="0"/>
          </a:p>
        </p:txBody>
      </p:sp>
      <p:sp>
        <p:nvSpPr>
          <p:cNvPr id="27" name="26 Yuvarlatılmış Dikdörtgen"/>
          <p:cNvSpPr/>
          <p:nvPr/>
        </p:nvSpPr>
        <p:spPr>
          <a:xfrm>
            <a:off x="2411760" y="6021288"/>
            <a:ext cx="208800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ÜCRET YÖNETİMİ</a:t>
            </a:r>
            <a:endParaRPr lang="tr-TR" b="1" dirty="0"/>
          </a:p>
        </p:txBody>
      </p:sp>
      <p:sp>
        <p:nvSpPr>
          <p:cNvPr id="28" name="27 Yuvarlatılmış Dikdörtgen"/>
          <p:cNvSpPr/>
          <p:nvPr/>
        </p:nvSpPr>
        <p:spPr>
          <a:xfrm>
            <a:off x="179512" y="6021288"/>
            <a:ext cx="208800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EĞİTİM YÖNETİMİ</a:t>
            </a:r>
            <a:endParaRPr lang="tr-TR" b="1" dirty="0"/>
          </a:p>
        </p:txBody>
      </p:sp>
      <p:sp>
        <p:nvSpPr>
          <p:cNvPr id="29" name="28 Yuvarlatılmış Dikdörtgen"/>
          <p:cNvSpPr/>
          <p:nvPr/>
        </p:nvSpPr>
        <p:spPr>
          <a:xfrm>
            <a:off x="4643776" y="6021288"/>
            <a:ext cx="208800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KARİYER PLANLAMA</a:t>
            </a:r>
            <a:endParaRPr lang="tr-TR" b="1" dirty="0"/>
          </a:p>
        </p:txBody>
      </p:sp>
      <p:cxnSp>
        <p:nvCxnSpPr>
          <p:cNvPr id="31" name="30 Dirsek Bağlayıcısı"/>
          <p:cNvCxnSpPr>
            <a:stCxn id="5" idx="2"/>
            <a:endCxn id="23" idx="0"/>
          </p:cNvCxnSpPr>
          <p:nvPr/>
        </p:nvCxnSpPr>
        <p:spPr>
          <a:xfrm rot="16200000" flipH="1">
            <a:off x="3203732" y="1232756"/>
            <a:ext cx="648072" cy="2016224"/>
          </a:xfrm>
          <a:prstGeom prst="bentConnector3">
            <a:avLst>
              <a:gd name="adj1" fmla="val 50000"/>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3" name="32 Dirsek Bağlayıcısı"/>
          <p:cNvCxnSpPr>
            <a:stCxn id="6" idx="2"/>
            <a:endCxn id="23" idx="0"/>
          </p:cNvCxnSpPr>
          <p:nvPr/>
        </p:nvCxnSpPr>
        <p:spPr>
          <a:xfrm rot="5400000">
            <a:off x="5363972" y="1088740"/>
            <a:ext cx="648072" cy="2304256"/>
          </a:xfrm>
          <a:prstGeom prst="bentConnector3">
            <a:avLst>
              <a:gd name="adj1" fmla="val 50000"/>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5" name="34 Düz Ok Bağlayıcısı"/>
          <p:cNvCxnSpPr>
            <a:stCxn id="23" idx="2"/>
            <a:endCxn id="25" idx="0"/>
          </p:cNvCxnSpPr>
          <p:nvPr/>
        </p:nvCxnSpPr>
        <p:spPr>
          <a:xfrm>
            <a:off x="4535880" y="3284984"/>
            <a:ext cx="0" cy="43204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37" name="36 Düz Ok Bağlayıcısı"/>
          <p:cNvCxnSpPr>
            <a:stCxn id="25" idx="2"/>
            <a:endCxn id="26" idx="0"/>
          </p:cNvCxnSpPr>
          <p:nvPr/>
        </p:nvCxnSpPr>
        <p:spPr>
          <a:xfrm>
            <a:off x="4535880" y="4437112"/>
            <a:ext cx="0" cy="432048"/>
          </a:xfrm>
          <a:prstGeom prst="straightConnector1">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3" name="42 Dirsek Bağlayıcısı"/>
          <p:cNvCxnSpPr>
            <a:stCxn id="26" idx="2"/>
            <a:endCxn id="28" idx="0"/>
          </p:cNvCxnSpPr>
          <p:nvPr/>
        </p:nvCxnSpPr>
        <p:spPr>
          <a:xfrm rot="5400000">
            <a:off x="2663672" y="4149080"/>
            <a:ext cx="432048" cy="3312368"/>
          </a:xfrm>
          <a:prstGeom prst="bentConnector3">
            <a:avLst>
              <a:gd name="adj1" fmla="val 50000"/>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45" name="44 Dirsek Bağlayıcısı"/>
          <p:cNvCxnSpPr>
            <a:stCxn id="26" idx="2"/>
            <a:endCxn id="29" idx="0"/>
          </p:cNvCxnSpPr>
          <p:nvPr/>
        </p:nvCxnSpPr>
        <p:spPr>
          <a:xfrm rot="16200000" flipH="1">
            <a:off x="4895804" y="5229316"/>
            <a:ext cx="432048" cy="1151896"/>
          </a:xfrm>
          <a:prstGeom prst="bentConnector3">
            <a:avLst>
              <a:gd name="adj1" fmla="val 50000"/>
            </a:avLst>
          </a:prstGeom>
          <a:ln w="22225">
            <a:tailEnd type="arrow"/>
          </a:ln>
        </p:spPr>
        <p:style>
          <a:lnRef idx="1">
            <a:schemeClr val="accent1"/>
          </a:lnRef>
          <a:fillRef idx="0">
            <a:schemeClr val="accent1"/>
          </a:fillRef>
          <a:effectRef idx="0">
            <a:schemeClr val="accent1"/>
          </a:effectRef>
          <a:fontRef idx="minor">
            <a:schemeClr val="tx1"/>
          </a:fontRef>
        </p:style>
      </p:cxnSp>
      <p:sp>
        <p:nvSpPr>
          <p:cNvPr id="19" name="18 Yuvarlatılmış Dikdörtgen"/>
          <p:cNvSpPr/>
          <p:nvPr/>
        </p:nvSpPr>
        <p:spPr>
          <a:xfrm>
            <a:off x="6847228" y="6021288"/>
            <a:ext cx="208800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t>YEDEKLEME PLANLAMA</a:t>
            </a:r>
            <a:endParaRPr lang="tr-TR" b="1" dirty="0"/>
          </a:p>
        </p:txBody>
      </p:sp>
      <p:cxnSp>
        <p:nvCxnSpPr>
          <p:cNvPr id="21" name="20 Dirsek Bağlayıcısı"/>
          <p:cNvCxnSpPr>
            <a:stCxn id="26" idx="2"/>
            <a:endCxn id="27" idx="0"/>
          </p:cNvCxnSpPr>
          <p:nvPr/>
        </p:nvCxnSpPr>
        <p:spPr>
          <a:xfrm rot="5400000">
            <a:off x="3779796" y="5265204"/>
            <a:ext cx="432048" cy="1080120"/>
          </a:xfrm>
          <a:prstGeom prst="bentConnector3">
            <a:avLst>
              <a:gd name="adj1" fmla="val 50000"/>
            </a:avLst>
          </a:prstGeom>
          <a:ln w="22225">
            <a:tailEnd type="arrow"/>
          </a:ln>
        </p:spPr>
        <p:style>
          <a:lnRef idx="1">
            <a:schemeClr val="accent1"/>
          </a:lnRef>
          <a:fillRef idx="0">
            <a:schemeClr val="accent1"/>
          </a:fillRef>
          <a:effectRef idx="0">
            <a:schemeClr val="accent1"/>
          </a:effectRef>
          <a:fontRef idx="minor">
            <a:schemeClr val="tx1"/>
          </a:fontRef>
        </p:style>
      </p:cxnSp>
      <p:cxnSp>
        <p:nvCxnSpPr>
          <p:cNvPr id="24" name="23 Dirsek Bağlayıcısı"/>
          <p:cNvCxnSpPr>
            <a:stCxn id="26" idx="2"/>
            <a:endCxn id="19" idx="0"/>
          </p:cNvCxnSpPr>
          <p:nvPr/>
        </p:nvCxnSpPr>
        <p:spPr>
          <a:xfrm rot="16200000" flipH="1">
            <a:off x="5997530" y="4127590"/>
            <a:ext cx="432048" cy="3355348"/>
          </a:xfrm>
          <a:prstGeom prst="bentConnector3">
            <a:avLst>
              <a:gd name="adj1" fmla="val 50000"/>
            </a:avLst>
          </a:prstGeom>
          <a:ln w="22225">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o"/>
          <p:cNvGraphicFramePr>
            <a:graphicFrameLocks noGrp="1"/>
          </p:cNvGraphicFramePr>
          <p:nvPr/>
        </p:nvGraphicFramePr>
        <p:xfrm>
          <a:off x="323528" y="980728"/>
          <a:ext cx="8568952" cy="5355382"/>
        </p:xfrm>
        <a:graphic>
          <a:graphicData uri="http://schemas.openxmlformats.org/drawingml/2006/table">
            <a:tbl>
              <a:tblPr/>
              <a:tblGrid>
                <a:gridCol w="4896544"/>
                <a:gridCol w="720080"/>
                <a:gridCol w="576064"/>
                <a:gridCol w="936104"/>
                <a:gridCol w="720080"/>
                <a:gridCol w="720080"/>
              </a:tblGrid>
              <a:tr h="489718">
                <a:tc>
                  <a:txBody>
                    <a:bodyPr/>
                    <a:lstStyle/>
                    <a:p>
                      <a:pPr algn="ctr" fontAlgn="ctr"/>
                      <a:r>
                        <a:rPr lang="tr-TR" sz="1100" b="1" i="0" u="none" strike="noStrike" dirty="0">
                          <a:solidFill>
                            <a:srgbClr val="000000"/>
                          </a:solidFill>
                          <a:latin typeface="Calibri"/>
                        </a:rPr>
                        <a:t>BİREYSEL HEDEFLER</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100" b="1" i="0" u="none" strike="noStrike">
                          <a:solidFill>
                            <a:srgbClr val="000000"/>
                          </a:solidFill>
                          <a:latin typeface="Calibri"/>
                        </a:rPr>
                        <a:t>Hedef Ağırlık Oranı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100" b="1" i="0" u="none" strike="noStrike">
                          <a:solidFill>
                            <a:srgbClr val="000000"/>
                          </a:solidFill>
                          <a:latin typeface="Calibri"/>
                        </a:rPr>
                        <a:t>1. Çeyrek Hedef</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100" b="1" i="0" u="none" strike="noStrike">
                          <a:solidFill>
                            <a:srgbClr val="000000"/>
                          </a:solidFill>
                          <a:latin typeface="Calibri"/>
                        </a:rPr>
                        <a:t>1. Çeyrek Hedef Gerçekleşme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100" b="1" i="0" u="none" strike="noStrike">
                          <a:solidFill>
                            <a:srgbClr val="000000"/>
                          </a:solidFill>
                          <a:latin typeface="Calibri"/>
                        </a:rPr>
                        <a:t>1. Çeyrek Hedef Puanı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ctr"/>
                      <a:r>
                        <a:rPr lang="tr-TR" sz="1100" b="1" i="0" u="none" strike="noStrike">
                          <a:solidFill>
                            <a:srgbClr val="000000"/>
                          </a:solidFill>
                          <a:latin typeface="Calibri"/>
                        </a:rPr>
                        <a:t>1. Çeyrek Ağırlıklı  Puanı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92408">
                <a:tc>
                  <a:txBody>
                    <a:bodyPr/>
                    <a:lstStyle/>
                    <a:p>
                      <a:pPr algn="l" fontAlgn="ctr"/>
                      <a:r>
                        <a:rPr lang="tr-TR" sz="1100" b="0" i="0" u="none" strike="noStrike">
                          <a:solidFill>
                            <a:srgbClr val="000000"/>
                          </a:solidFill>
                          <a:latin typeface="Calibri"/>
                        </a:rPr>
                        <a:t>3.1.1.KOBİ'lere yönelik bilgilendirme toplantı/semineri düzenlemek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dirty="0">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325179">
                <a:tc>
                  <a:txBody>
                    <a:bodyPr/>
                    <a:lstStyle/>
                    <a:p>
                      <a:pPr algn="l" fontAlgn="ctr"/>
                      <a:r>
                        <a:rPr lang="tr-TR" sz="1100" b="0" i="0" u="none" strike="noStrike">
                          <a:solidFill>
                            <a:srgbClr val="000000"/>
                          </a:solidFill>
                          <a:latin typeface="Calibri"/>
                        </a:rPr>
                        <a:t>3.1.1.1. KOBİ'lerin Halka Arz konusunda bilgilendirilmesini sağlamak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dirty="0">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431630">
                <a:tc>
                  <a:txBody>
                    <a:bodyPr/>
                    <a:lstStyle/>
                    <a:p>
                      <a:pPr algn="l" fontAlgn="ctr"/>
                      <a:r>
                        <a:rPr lang="tr-TR" sz="1100" b="0" i="0" u="none" strike="noStrike" dirty="0">
                          <a:solidFill>
                            <a:srgbClr val="000000"/>
                          </a:solidFill>
                          <a:latin typeface="Calibri"/>
                        </a:rPr>
                        <a:t>3.3.1 Üyelerimize yönelik projelerin finansal kaynakla desteklenmesi- Doğrudan Faaliyet Desteği'ne başvurunun yapılması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dirty="0">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431630">
                <a:tc>
                  <a:txBody>
                    <a:bodyPr/>
                    <a:lstStyle/>
                    <a:p>
                      <a:pPr algn="l" fontAlgn="ctr"/>
                      <a:r>
                        <a:rPr lang="tr-TR" sz="1100" b="0" i="0" u="none" strike="noStrike" dirty="0">
                          <a:solidFill>
                            <a:srgbClr val="000000"/>
                          </a:solidFill>
                          <a:latin typeface="Calibri"/>
                        </a:rPr>
                        <a:t>3.3.2. Üyelerimize yönelik projelerin finansal kaynakla desteklenmesi -Teknik Destek başvurusunun yapılması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dirty="0">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46645">
                <a:tc>
                  <a:txBody>
                    <a:bodyPr/>
                    <a:lstStyle/>
                    <a:p>
                      <a:pPr algn="l" fontAlgn="ctr"/>
                      <a:r>
                        <a:rPr lang="tr-TR" sz="1100" b="0" i="0" u="none" strike="noStrike">
                          <a:solidFill>
                            <a:srgbClr val="000000"/>
                          </a:solidFill>
                          <a:latin typeface="Calibri"/>
                        </a:rPr>
                        <a:t>4.1.1. Üye ziyaretleri yapmak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dirty="0">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46645">
                <a:tc>
                  <a:txBody>
                    <a:bodyPr/>
                    <a:lstStyle/>
                    <a:p>
                      <a:pPr algn="l" fontAlgn="ctr"/>
                      <a:r>
                        <a:rPr lang="tr-TR" sz="1100" b="0" i="0" u="none" strike="noStrike">
                          <a:solidFill>
                            <a:srgbClr val="000000"/>
                          </a:solidFill>
                          <a:latin typeface="Calibri"/>
                        </a:rPr>
                        <a:t>4.2.1. Sektör raporu yayınlamak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dirty="0">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46645">
                <a:tc>
                  <a:txBody>
                    <a:bodyPr/>
                    <a:lstStyle/>
                    <a:p>
                      <a:pPr algn="l" fontAlgn="ctr"/>
                      <a:r>
                        <a:rPr lang="tr-TR" sz="1100" b="0" i="0" u="none" strike="noStrike">
                          <a:solidFill>
                            <a:srgbClr val="000000"/>
                          </a:solidFill>
                          <a:latin typeface="Calibri"/>
                        </a:rPr>
                        <a:t>4.2.2 Araştırma raporu yayınlamak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dirty="0">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378802">
                <a:tc>
                  <a:txBody>
                    <a:bodyPr/>
                    <a:lstStyle/>
                    <a:p>
                      <a:pPr algn="l" fontAlgn="ctr"/>
                      <a:r>
                        <a:rPr lang="tr-TR" sz="1100" b="0" i="0" u="none" strike="noStrike">
                          <a:solidFill>
                            <a:srgbClr val="000000"/>
                          </a:solidFill>
                          <a:latin typeface="Calibri"/>
                        </a:rPr>
                        <a:t>4.4.3. Sektörel Performans Değerlendirme Ödül Organizasyonu katılımcı firma sayısının artırılması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378802">
                <a:tc>
                  <a:txBody>
                    <a:bodyPr/>
                    <a:lstStyle/>
                    <a:p>
                      <a:pPr algn="l" fontAlgn="ctr"/>
                      <a:r>
                        <a:rPr lang="tr-TR" sz="1100" b="0" i="0" u="none" strike="noStrike">
                          <a:solidFill>
                            <a:srgbClr val="000000"/>
                          </a:solidFill>
                          <a:latin typeface="Calibri"/>
                        </a:rPr>
                        <a:t>I. Talep edilen konularda Oda görüşü hazırlamak ve araştırma ve görüş oluşturma sürecini yönetmek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372157">
                <a:tc>
                  <a:txBody>
                    <a:bodyPr/>
                    <a:lstStyle/>
                    <a:p>
                      <a:pPr algn="l" fontAlgn="ctr"/>
                      <a:r>
                        <a:rPr lang="tr-TR" sz="1100" b="0" i="0" u="none" strike="noStrike">
                          <a:solidFill>
                            <a:srgbClr val="000000"/>
                          </a:solidFill>
                          <a:latin typeface="Calibri"/>
                        </a:rPr>
                        <a:t>II. Muhtelif konularda belirlenen zaman diliminde Oda ve dış yayınlara yazı hazırlaması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392093">
                <a:tc>
                  <a:txBody>
                    <a:bodyPr/>
                    <a:lstStyle/>
                    <a:p>
                      <a:pPr algn="l" fontAlgn="ctr"/>
                      <a:r>
                        <a:rPr lang="tr-TR" sz="1100" b="0" i="0" u="none" strike="noStrike">
                          <a:solidFill>
                            <a:srgbClr val="000000"/>
                          </a:solidFill>
                          <a:latin typeface="Calibri"/>
                        </a:rPr>
                        <a:t>III. Tüm ekonomik verilere ilişkin istatistiklerin yayınlandığı gün yönetime raporlanması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39244">
                <a:tc>
                  <a:txBody>
                    <a:bodyPr/>
                    <a:lstStyle/>
                    <a:p>
                      <a:pPr algn="l" fontAlgn="ctr"/>
                      <a:r>
                        <a:rPr lang="tr-TR" sz="1100" b="0" i="0" u="none" strike="noStrike">
                          <a:solidFill>
                            <a:srgbClr val="000000"/>
                          </a:solidFill>
                          <a:latin typeface="Calibri"/>
                        </a:rPr>
                        <a:t>I. Toplu dış hizmet alım çalışmasının yapılması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45889">
                <a:tc>
                  <a:txBody>
                    <a:bodyPr/>
                    <a:lstStyle/>
                    <a:p>
                      <a:pPr algn="l" fontAlgn="ctr"/>
                      <a:r>
                        <a:rPr lang="tr-TR" sz="1100" b="0" i="0" u="none" strike="noStrike">
                          <a:solidFill>
                            <a:srgbClr val="000000"/>
                          </a:solidFill>
                          <a:latin typeface="Calibri"/>
                        </a:rPr>
                        <a:t>II. Meslek Komitesi temsilciliği performansını artırmak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405386">
                <a:tc>
                  <a:txBody>
                    <a:bodyPr/>
                    <a:lstStyle/>
                    <a:p>
                      <a:pPr algn="l" fontAlgn="ctr"/>
                      <a:r>
                        <a:rPr lang="tr-TR" sz="1100" b="0" i="0" u="none" strike="noStrike">
                          <a:solidFill>
                            <a:srgbClr val="000000"/>
                          </a:solidFill>
                          <a:latin typeface="Calibri"/>
                        </a:rPr>
                        <a:t>III. Bizimköy Engelliler Üretim Merkezi çalışanları için firma bulunması</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1" i="0" u="none" strike="noStrike">
                        <a:solidFill>
                          <a:srgbClr val="FF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tr-TR" sz="1100" b="0"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r h="219307">
                <a:tc>
                  <a:txBody>
                    <a:bodyPr/>
                    <a:lstStyle/>
                    <a:p>
                      <a:pPr algn="l" fontAlgn="ctr"/>
                      <a:r>
                        <a:rPr lang="tr-TR" sz="1100" b="0" i="1" u="none" strike="noStrike" dirty="0">
                          <a:solidFill>
                            <a:srgbClr val="000000"/>
                          </a:solidFill>
                          <a:latin typeface="Calibri"/>
                        </a:rPr>
                        <a:t>A. İngilizce seviyesini ilerletmek</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a:solidFill>
                            <a:srgbClr val="FF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tr-TR" sz="1100" b="1"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r>
            </a:tbl>
          </a:graphicData>
        </a:graphic>
      </p:graphicFrame>
      <p:sp>
        <p:nvSpPr>
          <p:cNvPr id="5" name="1 Başlık"/>
          <p:cNvSpPr>
            <a:spLocks noGrp="1"/>
          </p:cNvSpPr>
          <p:nvPr>
            <p:ph type="title"/>
          </p:nvPr>
        </p:nvSpPr>
        <p:spPr>
          <a:xfrm>
            <a:off x="251520" y="73521"/>
            <a:ext cx="7401603" cy="835199"/>
          </a:xfrm>
        </p:spPr>
        <p:txBody>
          <a:bodyPr>
            <a:normAutofit/>
          </a:bodyPr>
          <a:lstStyle/>
          <a:p>
            <a:r>
              <a:rPr lang="tr-TR" sz="2800" b="1" dirty="0" smtClean="0">
                <a:solidFill>
                  <a:srgbClr val="002F8E"/>
                </a:solidFill>
              </a:rPr>
              <a:t>BİREYSEL HEDEFLERİN DEĞERLENDİRİLMESİ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6"/>
          <p:cNvPicPr>
            <a:picLocks noChangeAspect="1" noChangeArrowheads="1"/>
          </p:cNvPicPr>
          <p:nvPr/>
        </p:nvPicPr>
        <p:blipFill>
          <a:blip r:embed="rId3" cstate="print">
            <a:lum bright="-10000"/>
          </a:blip>
          <a:srcRect/>
          <a:stretch>
            <a:fillRect/>
          </a:stretch>
        </p:blipFill>
        <p:spPr bwMode="auto">
          <a:xfrm>
            <a:off x="349250" y="3573463"/>
            <a:ext cx="8494713" cy="2446337"/>
          </a:xfrm>
          <a:prstGeom prst="rect">
            <a:avLst/>
          </a:prstGeom>
          <a:noFill/>
          <a:ln w="9525" algn="ctr">
            <a:noFill/>
            <a:miter lim="800000"/>
            <a:headEnd/>
            <a:tailEnd/>
          </a:ln>
          <a:effectLst/>
        </p:spPr>
      </p:pic>
      <p:sp>
        <p:nvSpPr>
          <p:cNvPr id="5" name="4 Metin kutusu"/>
          <p:cNvSpPr txBox="1"/>
          <p:nvPr/>
        </p:nvSpPr>
        <p:spPr>
          <a:xfrm>
            <a:off x="2771800" y="1867471"/>
            <a:ext cx="3805978" cy="769441"/>
          </a:xfrm>
          <a:prstGeom prst="rect">
            <a:avLst/>
          </a:prstGeom>
          <a:noFill/>
        </p:spPr>
        <p:txBody>
          <a:bodyPr wrap="none" rtlCol="0">
            <a:spAutoFit/>
          </a:bodyPr>
          <a:lstStyle/>
          <a:p>
            <a:r>
              <a:rPr lang="tr-TR" sz="4400" b="1" dirty="0" smtClean="0">
                <a:solidFill>
                  <a:schemeClr val="tx2"/>
                </a:solidFill>
              </a:rPr>
              <a:t>TEŞEKKÜRLER…</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02F8E"/>
                </a:solidFill>
              </a:rPr>
              <a:t>KALİTE YÖNETİM SİSTEMİ YAKLAŞIMLARIMIZ</a:t>
            </a:r>
            <a:endParaRPr lang="tr-TR" dirty="0"/>
          </a:p>
        </p:txBody>
      </p:sp>
      <p:sp>
        <p:nvSpPr>
          <p:cNvPr id="8" name="7 İçerik Yer Tutucusu"/>
          <p:cNvSpPr>
            <a:spLocks noGrp="1"/>
          </p:cNvSpPr>
          <p:nvPr>
            <p:ph sz="quarter" idx="1"/>
          </p:nvPr>
        </p:nvSpPr>
        <p:spPr/>
        <p:txBody>
          <a:bodyPr>
            <a:normAutofit/>
          </a:bodyPr>
          <a:lstStyle/>
          <a:p>
            <a:pPr>
              <a:lnSpc>
                <a:spcPct val="150000"/>
              </a:lnSpc>
              <a:spcBef>
                <a:spcPts val="0"/>
              </a:spcBef>
            </a:pPr>
            <a:r>
              <a:rPr lang="tr-TR" sz="2800" dirty="0" smtClean="0">
                <a:solidFill>
                  <a:schemeClr val="tx2"/>
                </a:solidFill>
              </a:rPr>
              <a:t>TOBB ODA/BORSA AKREDİTASYON SİSTEMİ</a:t>
            </a:r>
          </a:p>
          <a:p>
            <a:pPr>
              <a:lnSpc>
                <a:spcPct val="150000"/>
              </a:lnSpc>
              <a:spcBef>
                <a:spcPts val="0"/>
              </a:spcBef>
            </a:pPr>
            <a:r>
              <a:rPr lang="tr-TR" sz="2800" dirty="0" smtClean="0">
                <a:solidFill>
                  <a:schemeClr val="tx2"/>
                </a:solidFill>
              </a:rPr>
              <a:t>EFQM MÜKEMMELLİK MODELİ</a:t>
            </a:r>
          </a:p>
          <a:p>
            <a:pPr>
              <a:lnSpc>
                <a:spcPct val="150000"/>
              </a:lnSpc>
              <a:spcBef>
                <a:spcPts val="0"/>
              </a:spcBef>
            </a:pPr>
            <a:r>
              <a:rPr lang="tr-TR" sz="2800" dirty="0" smtClean="0">
                <a:solidFill>
                  <a:schemeClr val="tx2"/>
                </a:solidFill>
              </a:rPr>
              <a:t>ISO 9001:2008 KALİTE YÖNETİM SİSTEMİ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002F8E"/>
                </a:solidFill>
              </a:rPr>
              <a:t>EFQM MÜKEMMELLİK MODELİ</a:t>
            </a:r>
            <a:endParaRPr lang="tr-TR" dirty="0"/>
          </a:p>
        </p:txBody>
      </p:sp>
      <p:grpSp>
        <p:nvGrpSpPr>
          <p:cNvPr id="4" name="3 Grup"/>
          <p:cNvGrpSpPr/>
          <p:nvPr/>
        </p:nvGrpSpPr>
        <p:grpSpPr>
          <a:xfrm>
            <a:off x="304800" y="1394866"/>
            <a:ext cx="8610600" cy="4803577"/>
            <a:chOff x="304800" y="1066800"/>
            <a:chExt cx="8610600" cy="4803577"/>
          </a:xfrm>
        </p:grpSpPr>
        <p:sp>
          <p:nvSpPr>
            <p:cNvPr id="5" name="Rectangle 2"/>
            <p:cNvSpPr>
              <a:spLocks noChangeArrowheads="1"/>
            </p:cNvSpPr>
            <p:nvPr/>
          </p:nvSpPr>
          <p:spPr bwMode="auto">
            <a:xfrm>
              <a:off x="1855788" y="4038600"/>
              <a:ext cx="1801812" cy="673100"/>
            </a:xfrm>
            <a:prstGeom prst="rect">
              <a:avLst/>
            </a:prstGeom>
            <a:solidFill>
              <a:schemeClr val="bg1"/>
            </a:solidFill>
            <a:ln w="38100">
              <a:solidFill>
                <a:srgbClr val="99CCFF"/>
              </a:solidFill>
              <a:miter lim="800000"/>
              <a:headEnd/>
              <a:tailEnd/>
            </a:ln>
            <a:effectLst>
              <a:outerShdw dist="35921" dir="2700000" algn="ctr" rotWithShape="0">
                <a:schemeClr val="bg2"/>
              </a:outerShdw>
            </a:effectLst>
          </p:spPr>
          <p:txBody>
            <a:bodyPr wrap="none" anchor="ctr"/>
            <a:lstStyle/>
            <a:p>
              <a:endParaRPr lang="tr-TR" sz="1400"/>
            </a:p>
          </p:txBody>
        </p:sp>
        <p:sp>
          <p:nvSpPr>
            <p:cNvPr id="6" name="Rectangle 3"/>
            <p:cNvSpPr>
              <a:spLocks noChangeArrowheads="1"/>
            </p:cNvSpPr>
            <p:nvPr/>
          </p:nvSpPr>
          <p:spPr bwMode="auto">
            <a:xfrm>
              <a:off x="1855788" y="2971800"/>
              <a:ext cx="1801812" cy="673100"/>
            </a:xfrm>
            <a:prstGeom prst="rect">
              <a:avLst/>
            </a:prstGeom>
            <a:solidFill>
              <a:schemeClr val="bg1"/>
            </a:solidFill>
            <a:ln w="38100">
              <a:solidFill>
                <a:srgbClr val="99CCFF"/>
              </a:solidFill>
              <a:miter lim="800000"/>
              <a:headEnd/>
              <a:tailEnd/>
            </a:ln>
            <a:effectLst>
              <a:outerShdw dist="35921" dir="2700000" algn="ctr" rotWithShape="0">
                <a:schemeClr val="bg2"/>
              </a:outerShdw>
            </a:effectLst>
          </p:spPr>
          <p:txBody>
            <a:bodyPr wrap="none" anchor="ctr"/>
            <a:lstStyle/>
            <a:p>
              <a:endParaRPr lang="tr-TR" sz="1400"/>
            </a:p>
          </p:txBody>
        </p:sp>
        <p:sp>
          <p:nvSpPr>
            <p:cNvPr id="7" name="Rectangle 4"/>
            <p:cNvSpPr>
              <a:spLocks noChangeArrowheads="1"/>
            </p:cNvSpPr>
            <p:nvPr/>
          </p:nvSpPr>
          <p:spPr bwMode="auto">
            <a:xfrm>
              <a:off x="5437188" y="4038600"/>
              <a:ext cx="1801812" cy="673100"/>
            </a:xfrm>
            <a:prstGeom prst="rect">
              <a:avLst/>
            </a:prstGeom>
            <a:solidFill>
              <a:schemeClr val="bg1"/>
            </a:solidFill>
            <a:ln w="38100">
              <a:solidFill>
                <a:srgbClr val="99CCFF"/>
              </a:solidFill>
              <a:miter lim="800000"/>
              <a:headEnd/>
              <a:tailEnd/>
            </a:ln>
            <a:effectLst>
              <a:outerShdw dist="35921" dir="2700000" algn="ctr" rotWithShape="0">
                <a:schemeClr val="bg2"/>
              </a:outerShdw>
            </a:effectLst>
          </p:spPr>
          <p:txBody>
            <a:bodyPr wrap="none" anchor="ctr"/>
            <a:lstStyle/>
            <a:p>
              <a:endParaRPr lang="tr-TR" sz="1400"/>
            </a:p>
          </p:txBody>
        </p:sp>
        <p:sp>
          <p:nvSpPr>
            <p:cNvPr id="9" name="Rectangle 5"/>
            <p:cNvSpPr>
              <a:spLocks noChangeArrowheads="1"/>
            </p:cNvSpPr>
            <p:nvPr/>
          </p:nvSpPr>
          <p:spPr bwMode="auto">
            <a:xfrm>
              <a:off x="7467600" y="1828800"/>
              <a:ext cx="1447800" cy="3200400"/>
            </a:xfrm>
            <a:prstGeom prst="rect">
              <a:avLst/>
            </a:prstGeom>
            <a:solidFill>
              <a:schemeClr val="bg1"/>
            </a:solidFill>
            <a:ln w="38100">
              <a:solidFill>
                <a:srgbClr val="99CCFF"/>
              </a:solidFill>
              <a:miter lim="800000"/>
              <a:headEnd/>
              <a:tailEnd/>
            </a:ln>
            <a:effectLst>
              <a:outerShdw dist="35921" dir="2700000" algn="ctr" rotWithShape="0">
                <a:schemeClr val="bg2"/>
              </a:outerShdw>
            </a:effectLst>
          </p:spPr>
          <p:txBody>
            <a:bodyPr wrap="none" anchor="ctr"/>
            <a:lstStyle/>
            <a:p>
              <a:endParaRPr lang="tr-TR" sz="1400"/>
            </a:p>
          </p:txBody>
        </p:sp>
        <p:sp>
          <p:nvSpPr>
            <p:cNvPr id="10" name="Rectangle 6"/>
            <p:cNvSpPr>
              <a:spLocks noChangeArrowheads="1"/>
            </p:cNvSpPr>
            <p:nvPr/>
          </p:nvSpPr>
          <p:spPr bwMode="auto">
            <a:xfrm>
              <a:off x="304800" y="1828800"/>
              <a:ext cx="1295400" cy="3200400"/>
            </a:xfrm>
            <a:prstGeom prst="rect">
              <a:avLst/>
            </a:prstGeom>
            <a:solidFill>
              <a:schemeClr val="bg1"/>
            </a:solidFill>
            <a:ln w="38100">
              <a:solidFill>
                <a:srgbClr val="66CCFF"/>
              </a:solidFill>
              <a:miter lim="800000"/>
              <a:headEnd/>
              <a:tailEnd/>
            </a:ln>
            <a:effectLst>
              <a:outerShdw dist="35921" dir="2700000" algn="ctr" rotWithShape="0">
                <a:srgbClr val="808080"/>
              </a:outerShdw>
            </a:effectLst>
          </p:spPr>
          <p:txBody>
            <a:bodyPr wrap="none" anchor="ctr"/>
            <a:lstStyle/>
            <a:p>
              <a:endParaRPr lang="tr-TR" sz="1400"/>
            </a:p>
          </p:txBody>
        </p:sp>
        <p:sp>
          <p:nvSpPr>
            <p:cNvPr id="11" name="Rectangle 7"/>
            <p:cNvSpPr>
              <a:spLocks noChangeArrowheads="1"/>
            </p:cNvSpPr>
            <p:nvPr/>
          </p:nvSpPr>
          <p:spPr bwMode="auto">
            <a:xfrm>
              <a:off x="3886200" y="1828800"/>
              <a:ext cx="1295400" cy="3200400"/>
            </a:xfrm>
            <a:prstGeom prst="rect">
              <a:avLst/>
            </a:prstGeom>
            <a:solidFill>
              <a:schemeClr val="bg1"/>
            </a:solidFill>
            <a:ln w="38100">
              <a:solidFill>
                <a:srgbClr val="99CCFF"/>
              </a:solidFill>
              <a:miter lim="800000"/>
              <a:headEnd/>
              <a:tailEnd/>
            </a:ln>
            <a:effectLst>
              <a:outerShdw dist="35921" dir="2700000" algn="ctr" rotWithShape="0">
                <a:schemeClr val="bg2"/>
              </a:outerShdw>
            </a:effectLst>
          </p:spPr>
          <p:txBody>
            <a:bodyPr wrap="none" anchor="ctr"/>
            <a:lstStyle/>
            <a:p>
              <a:endParaRPr lang="tr-TR" sz="1400"/>
            </a:p>
          </p:txBody>
        </p:sp>
        <p:sp>
          <p:nvSpPr>
            <p:cNvPr id="12" name="Text Box 8"/>
            <p:cNvSpPr txBox="1">
              <a:spLocks noChangeArrowheads="1"/>
            </p:cNvSpPr>
            <p:nvPr/>
          </p:nvSpPr>
          <p:spPr bwMode="auto">
            <a:xfrm>
              <a:off x="304800" y="3200400"/>
              <a:ext cx="1181100" cy="630942"/>
            </a:xfrm>
            <a:prstGeom prst="rect">
              <a:avLst/>
            </a:prstGeom>
            <a:noFill/>
            <a:ln w="38100">
              <a:noFill/>
              <a:miter lim="800000"/>
              <a:headEnd/>
              <a:tailEnd/>
            </a:ln>
            <a:effectLst/>
          </p:spPr>
          <p:txBody>
            <a:bodyPr>
              <a:spAutoFit/>
            </a:bodyPr>
            <a:lstStyle/>
            <a:p>
              <a:pPr>
                <a:spcBef>
                  <a:spcPct val="50000"/>
                </a:spcBef>
              </a:pPr>
              <a:r>
                <a:rPr lang="tr-TR" sz="1400" b="1" dirty="0">
                  <a:solidFill>
                    <a:srgbClr val="000099"/>
                  </a:solidFill>
                </a:rPr>
                <a:t>LİDERLİK</a:t>
              </a:r>
            </a:p>
            <a:p>
              <a:pPr>
                <a:spcBef>
                  <a:spcPct val="50000"/>
                </a:spcBef>
              </a:pPr>
              <a:endParaRPr lang="tr-TR" sz="1400" b="1" dirty="0">
                <a:solidFill>
                  <a:srgbClr val="000099"/>
                </a:solidFill>
              </a:endParaRPr>
            </a:p>
          </p:txBody>
        </p:sp>
        <p:sp>
          <p:nvSpPr>
            <p:cNvPr id="13" name="Text Box 9"/>
            <p:cNvSpPr txBox="1">
              <a:spLocks noChangeArrowheads="1"/>
            </p:cNvSpPr>
            <p:nvPr/>
          </p:nvSpPr>
          <p:spPr bwMode="auto">
            <a:xfrm>
              <a:off x="3886200" y="3033713"/>
              <a:ext cx="1219200" cy="738664"/>
            </a:xfrm>
            <a:prstGeom prst="rect">
              <a:avLst/>
            </a:prstGeom>
            <a:noFill/>
            <a:ln w="38100">
              <a:noFill/>
              <a:miter lim="800000"/>
              <a:headEnd/>
              <a:tailEnd/>
            </a:ln>
            <a:effectLst/>
          </p:spPr>
          <p:txBody>
            <a:bodyPr>
              <a:spAutoFit/>
            </a:bodyPr>
            <a:lstStyle/>
            <a:p>
              <a:pPr>
                <a:spcBef>
                  <a:spcPct val="50000"/>
                </a:spcBef>
              </a:pPr>
              <a:r>
                <a:rPr lang="tr-TR" sz="1400" b="1" dirty="0" smtClean="0">
                  <a:solidFill>
                    <a:srgbClr val="000099"/>
                  </a:solidFill>
                </a:rPr>
                <a:t>SÜREÇLER, ÜRÜNLER VE HİZMETLER</a:t>
              </a:r>
              <a:endParaRPr lang="tr-TR" sz="1400" b="1" dirty="0">
                <a:solidFill>
                  <a:srgbClr val="000099"/>
                </a:solidFill>
              </a:endParaRPr>
            </a:p>
          </p:txBody>
        </p:sp>
        <p:sp>
          <p:nvSpPr>
            <p:cNvPr id="14" name="Text Box 10"/>
            <p:cNvSpPr txBox="1">
              <a:spLocks noChangeArrowheads="1"/>
            </p:cNvSpPr>
            <p:nvPr/>
          </p:nvSpPr>
          <p:spPr bwMode="auto">
            <a:xfrm>
              <a:off x="7467600" y="2819400"/>
              <a:ext cx="1447800" cy="738664"/>
            </a:xfrm>
            <a:prstGeom prst="rect">
              <a:avLst/>
            </a:prstGeom>
            <a:noFill/>
            <a:ln w="38100">
              <a:noFill/>
              <a:miter lim="800000"/>
              <a:headEnd/>
              <a:tailEnd/>
            </a:ln>
            <a:effectLst/>
          </p:spPr>
          <p:txBody>
            <a:bodyPr>
              <a:spAutoFit/>
            </a:bodyPr>
            <a:lstStyle/>
            <a:p>
              <a:pPr>
                <a:spcBef>
                  <a:spcPct val="50000"/>
                </a:spcBef>
              </a:pPr>
              <a:r>
                <a:rPr lang="tr-TR" sz="1400" b="1" dirty="0">
                  <a:solidFill>
                    <a:srgbClr val="000099"/>
                  </a:solidFill>
                </a:rPr>
                <a:t>TEMEL PERFORMANS </a:t>
              </a:r>
              <a:r>
                <a:rPr lang="tr-TR" sz="1400" b="1" dirty="0" smtClean="0">
                  <a:solidFill>
                    <a:srgbClr val="000099"/>
                  </a:solidFill>
                </a:rPr>
                <a:t>SONUÇLARI</a:t>
              </a:r>
              <a:endParaRPr lang="tr-TR" sz="1400" b="1" dirty="0">
                <a:solidFill>
                  <a:srgbClr val="000099"/>
                </a:solidFill>
              </a:endParaRPr>
            </a:p>
          </p:txBody>
        </p:sp>
        <p:sp>
          <p:nvSpPr>
            <p:cNvPr id="15" name="Rectangle 11"/>
            <p:cNvSpPr>
              <a:spLocks noChangeArrowheads="1"/>
            </p:cNvSpPr>
            <p:nvPr/>
          </p:nvSpPr>
          <p:spPr bwMode="auto">
            <a:xfrm>
              <a:off x="1855788" y="1917700"/>
              <a:ext cx="1801812" cy="673100"/>
            </a:xfrm>
            <a:prstGeom prst="rect">
              <a:avLst/>
            </a:prstGeom>
            <a:solidFill>
              <a:schemeClr val="bg1"/>
            </a:solidFill>
            <a:ln w="38100">
              <a:solidFill>
                <a:srgbClr val="99CCFF"/>
              </a:solidFill>
              <a:miter lim="800000"/>
              <a:headEnd/>
              <a:tailEnd/>
            </a:ln>
            <a:effectLst>
              <a:outerShdw dist="35921" dir="2700000" algn="ctr" rotWithShape="0">
                <a:schemeClr val="bg2"/>
              </a:outerShdw>
            </a:effectLst>
          </p:spPr>
          <p:txBody>
            <a:bodyPr wrap="none" anchor="ctr"/>
            <a:lstStyle/>
            <a:p>
              <a:endParaRPr lang="tr-TR" sz="1400"/>
            </a:p>
          </p:txBody>
        </p:sp>
        <p:sp>
          <p:nvSpPr>
            <p:cNvPr id="16" name="Text Box 12"/>
            <p:cNvSpPr txBox="1">
              <a:spLocks noChangeArrowheads="1"/>
            </p:cNvSpPr>
            <p:nvPr/>
          </p:nvSpPr>
          <p:spPr bwMode="auto">
            <a:xfrm>
              <a:off x="5486400" y="2971800"/>
              <a:ext cx="1752600" cy="523220"/>
            </a:xfrm>
            <a:prstGeom prst="rect">
              <a:avLst/>
            </a:prstGeom>
            <a:noFill/>
            <a:ln w="38100">
              <a:solidFill>
                <a:srgbClr val="99CCFF"/>
              </a:solidFill>
              <a:miter lim="800000"/>
              <a:headEnd/>
              <a:tailEnd/>
            </a:ln>
            <a:effectLst/>
          </p:spPr>
          <p:txBody>
            <a:bodyPr>
              <a:spAutoFit/>
            </a:bodyPr>
            <a:lstStyle/>
            <a:p>
              <a:pPr>
                <a:spcBef>
                  <a:spcPct val="50000"/>
                </a:spcBef>
              </a:pPr>
              <a:r>
                <a:rPr lang="tr-TR" sz="1400" b="1" dirty="0">
                  <a:solidFill>
                    <a:srgbClr val="000099"/>
                  </a:solidFill>
                </a:rPr>
                <a:t>MÜŞTERİLERLE İLGİLİ SONUÇLAR </a:t>
              </a:r>
            </a:p>
          </p:txBody>
        </p:sp>
        <p:sp>
          <p:nvSpPr>
            <p:cNvPr id="17" name="Text Box 13"/>
            <p:cNvSpPr txBox="1">
              <a:spLocks noChangeArrowheads="1"/>
            </p:cNvSpPr>
            <p:nvPr/>
          </p:nvSpPr>
          <p:spPr bwMode="auto">
            <a:xfrm>
              <a:off x="1839913" y="1981200"/>
              <a:ext cx="1828800" cy="307777"/>
            </a:xfrm>
            <a:prstGeom prst="rect">
              <a:avLst/>
            </a:prstGeom>
            <a:noFill/>
            <a:ln w="38100">
              <a:noFill/>
              <a:miter lim="800000"/>
              <a:headEnd/>
              <a:tailEnd/>
            </a:ln>
            <a:effectLst/>
          </p:spPr>
          <p:txBody>
            <a:bodyPr>
              <a:spAutoFit/>
            </a:bodyPr>
            <a:lstStyle/>
            <a:p>
              <a:pPr>
                <a:spcBef>
                  <a:spcPct val="50000"/>
                </a:spcBef>
              </a:pPr>
              <a:r>
                <a:rPr lang="tr-TR" sz="1400" b="1" dirty="0" smtClean="0">
                  <a:solidFill>
                    <a:srgbClr val="000099"/>
                  </a:solidFill>
                </a:rPr>
                <a:t>ÇALIŞANLAR</a:t>
              </a:r>
              <a:endParaRPr lang="tr-TR" sz="1400" b="1" dirty="0">
                <a:solidFill>
                  <a:srgbClr val="000099"/>
                </a:solidFill>
              </a:endParaRPr>
            </a:p>
          </p:txBody>
        </p:sp>
        <p:sp>
          <p:nvSpPr>
            <p:cNvPr id="18" name="Text Box 14"/>
            <p:cNvSpPr txBox="1">
              <a:spLocks noChangeArrowheads="1"/>
            </p:cNvSpPr>
            <p:nvPr/>
          </p:nvSpPr>
          <p:spPr bwMode="auto">
            <a:xfrm>
              <a:off x="1835150" y="3063875"/>
              <a:ext cx="1828800" cy="307777"/>
            </a:xfrm>
            <a:prstGeom prst="rect">
              <a:avLst/>
            </a:prstGeom>
            <a:noFill/>
            <a:ln w="38100">
              <a:noFill/>
              <a:miter lim="800000"/>
              <a:headEnd/>
              <a:tailEnd/>
            </a:ln>
            <a:effectLst/>
          </p:spPr>
          <p:txBody>
            <a:bodyPr>
              <a:spAutoFit/>
            </a:bodyPr>
            <a:lstStyle/>
            <a:p>
              <a:pPr>
                <a:spcBef>
                  <a:spcPct val="50000"/>
                </a:spcBef>
              </a:pPr>
              <a:r>
                <a:rPr lang="tr-TR" sz="1400" b="1" dirty="0" smtClean="0">
                  <a:solidFill>
                    <a:srgbClr val="000099"/>
                  </a:solidFill>
                </a:rPr>
                <a:t>STRATEJİ </a:t>
              </a:r>
              <a:endParaRPr lang="tr-TR" sz="1400" b="1" dirty="0">
                <a:solidFill>
                  <a:srgbClr val="000099"/>
                </a:solidFill>
              </a:endParaRPr>
            </a:p>
          </p:txBody>
        </p:sp>
        <p:sp>
          <p:nvSpPr>
            <p:cNvPr id="19" name="Text Box 15"/>
            <p:cNvSpPr txBox="1">
              <a:spLocks noChangeArrowheads="1"/>
            </p:cNvSpPr>
            <p:nvPr/>
          </p:nvSpPr>
          <p:spPr bwMode="auto">
            <a:xfrm>
              <a:off x="1828800" y="4191000"/>
              <a:ext cx="1828800" cy="523220"/>
            </a:xfrm>
            <a:prstGeom prst="rect">
              <a:avLst/>
            </a:prstGeom>
            <a:noFill/>
            <a:ln w="38100">
              <a:noFill/>
              <a:miter lim="800000"/>
              <a:headEnd/>
              <a:tailEnd/>
            </a:ln>
            <a:effectLst/>
          </p:spPr>
          <p:txBody>
            <a:bodyPr>
              <a:spAutoFit/>
            </a:bodyPr>
            <a:lstStyle/>
            <a:p>
              <a:pPr>
                <a:spcBef>
                  <a:spcPct val="50000"/>
                </a:spcBef>
              </a:pPr>
              <a:r>
                <a:rPr lang="tr-TR" sz="1400" b="1">
                  <a:solidFill>
                    <a:srgbClr val="000099"/>
                  </a:solidFill>
                </a:rPr>
                <a:t>İŞBİRLİKLERİ VE KAYNAKLAR %9</a:t>
              </a:r>
            </a:p>
          </p:txBody>
        </p:sp>
        <p:sp>
          <p:nvSpPr>
            <p:cNvPr id="20" name="Text Box 16"/>
            <p:cNvSpPr txBox="1">
              <a:spLocks noChangeArrowheads="1"/>
            </p:cNvSpPr>
            <p:nvPr/>
          </p:nvSpPr>
          <p:spPr bwMode="auto">
            <a:xfrm>
              <a:off x="5486400" y="1828800"/>
              <a:ext cx="1676400" cy="523220"/>
            </a:xfrm>
            <a:prstGeom prst="rect">
              <a:avLst/>
            </a:prstGeom>
            <a:noFill/>
            <a:ln w="38100">
              <a:solidFill>
                <a:srgbClr val="99CCFF"/>
              </a:solidFill>
              <a:miter lim="800000"/>
              <a:headEnd/>
              <a:tailEnd/>
            </a:ln>
            <a:effectLst/>
          </p:spPr>
          <p:txBody>
            <a:bodyPr>
              <a:spAutoFit/>
            </a:bodyPr>
            <a:lstStyle/>
            <a:p>
              <a:pPr>
                <a:spcBef>
                  <a:spcPct val="50000"/>
                </a:spcBef>
              </a:pPr>
              <a:r>
                <a:rPr lang="tr-TR" sz="1400" b="1" dirty="0">
                  <a:solidFill>
                    <a:srgbClr val="000099"/>
                  </a:solidFill>
                </a:rPr>
                <a:t>ÇALIŞANLARLA İLGİLİ </a:t>
              </a:r>
              <a:r>
                <a:rPr lang="tr-TR" sz="1400" b="1" dirty="0" smtClean="0">
                  <a:solidFill>
                    <a:srgbClr val="000099"/>
                  </a:solidFill>
                </a:rPr>
                <a:t>SONUÇLAR</a:t>
              </a:r>
              <a:endParaRPr lang="tr-TR" sz="1400" b="1" dirty="0">
                <a:solidFill>
                  <a:srgbClr val="000099"/>
                </a:solidFill>
              </a:endParaRPr>
            </a:p>
          </p:txBody>
        </p:sp>
        <p:sp>
          <p:nvSpPr>
            <p:cNvPr id="21" name="Text Box 17"/>
            <p:cNvSpPr txBox="1">
              <a:spLocks noChangeArrowheads="1"/>
            </p:cNvSpPr>
            <p:nvPr/>
          </p:nvSpPr>
          <p:spPr bwMode="auto">
            <a:xfrm>
              <a:off x="5524500" y="4038600"/>
              <a:ext cx="1600200" cy="523220"/>
            </a:xfrm>
            <a:prstGeom prst="rect">
              <a:avLst/>
            </a:prstGeom>
            <a:noFill/>
            <a:ln w="38100">
              <a:noFill/>
              <a:miter lim="800000"/>
              <a:headEnd/>
              <a:tailEnd/>
            </a:ln>
            <a:effectLst/>
          </p:spPr>
          <p:txBody>
            <a:bodyPr>
              <a:spAutoFit/>
            </a:bodyPr>
            <a:lstStyle/>
            <a:p>
              <a:pPr>
                <a:spcBef>
                  <a:spcPct val="50000"/>
                </a:spcBef>
              </a:pPr>
              <a:r>
                <a:rPr lang="tr-TR" sz="1400" b="1" dirty="0">
                  <a:solidFill>
                    <a:srgbClr val="000099"/>
                  </a:solidFill>
                </a:rPr>
                <a:t>TOPLUMLA İLGİLİ SONUÇLAR </a:t>
              </a:r>
            </a:p>
          </p:txBody>
        </p:sp>
        <p:sp>
          <p:nvSpPr>
            <p:cNvPr id="22" name="Line 18"/>
            <p:cNvSpPr>
              <a:spLocks noChangeShapeType="1"/>
            </p:cNvSpPr>
            <p:nvPr/>
          </p:nvSpPr>
          <p:spPr bwMode="auto">
            <a:xfrm>
              <a:off x="1600200" y="2209800"/>
              <a:ext cx="228600" cy="0"/>
            </a:xfrm>
            <a:prstGeom prst="line">
              <a:avLst/>
            </a:prstGeom>
            <a:noFill/>
            <a:ln w="38100">
              <a:solidFill>
                <a:srgbClr val="99CCFF"/>
              </a:solidFill>
              <a:round/>
              <a:headEnd/>
              <a:tailEnd/>
            </a:ln>
            <a:effectLst>
              <a:outerShdw dist="35921" dir="2700000" algn="ctr" rotWithShape="0">
                <a:schemeClr val="bg2"/>
              </a:outerShdw>
            </a:effectLst>
          </p:spPr>
          <p:txBody>
            <a:bodyPr wrap="none" anchor="ctr"/>
            <a:lstStyle/>
            <a:p>
              <a:endParaRPr lang="tr-TR" sz="1400"/>
            </a:p>
          </p:txBody>
        </p:sp>
        <p:sp>
          <p:nvSpPr>
            <p:cNvPr id="23" name="Line 19"/>
            <p:cNvSpPr>
              <a:spLocks noChangeShapeType="1"/>
            </p:cNvSpPr>
            <p:nvPr/>
          </p:nvSpPr>
          <p:spPr bwMode="auto">
            <a:xfrm>
              <a:off x="7239000" y="2209800"/>
              <a:ext cx="228600" cy="0"/>
            </a:xfrm>
            <a:prstGeom prst="line">
              <a:avLst/>
            </a:prstGeom>
            <a:noFill/>
            <a:ln w="38100">
              <a:solidFill>
                <a:srgbClr val="99CCFF"/>
              </a:solidFill>
              <a:round/>
              <a:headEnd/>
              <a:tailEnd/>
            </a:ln>
            <a:effectLst>
              <a:outerShdw dist="35921" dir="2700000" algn="ctr" rotWithShape="0">
                <a:schemeClr val="bg2"/>
              </a:outerShdw>
            </a:effectLst>
          </p:spPr>
          <p:txBody>
            <a:bodyPr wrap="none" anchor="ctr"/>
            <a:lstStyle/>
            <a:p>
              <a:endParaRPr lang="tr-TR" sz="1400"/>
            </a:p>
          </p:txBody>
        </p:sp>
        <p:sp>
          <p:nvSpPr>
            <p:cNvPr id="24" name="Line 20"/>
            <p:cNvSpPr>
              <a:spLocks noChangeShapeType="1"/>
            </p:cNvSpPr>
            <p:nvPr/>
          </p:nvSpPr>
          <p:spPr bwMode="auto">
            <a:xfrm>
              <a:off x="5181600" y="2209800"/>
              <a:ext cx="228600" cy="0"/>
            </a:xfrm>
            <a:prstGeom prst="line">
              <a:avLst/>
            </a:prstGeom>
            <a:noFill/>
            <a:ln w="38100">
              <a:solidFill>
                <a:srgbClr val="99CCFF"/>
              </a:solidFill>
              <a:round/>
              <a:headEnd/>
              <a:tailEnd/>
            </a:ln>
            <a:effectLst>
              <a:outerShdw dist="35921" dir="2700000" algn="ctr" rotWithShape="0">
                <a:schemeClr val="bg2"/>
              </a:outerShdw>
            </a:effectLst>
          </p:spPr>
          <p:txBody>
            <a:bodyPr wrap="none" anchor="ctr"/>
            <a:lstStyle/>
            <a:p>
              <a:endParaRPr lang="tr-TR" sz="1400"/>
            </a:p>
          </p:txBody>
        </p:sp>
        <p:sp>
          <p:nvSpPr>
            <p:cNvPr id="25" name="Line 21"/>
            <p:cNvSpPr>
              <a:spLocks noChangeShapeType="1"/>
            </p:cNvSpPr>
            <p:nvPr/>
          </p:nvSpPr>
          <p:spPr bwMode="auto">
            <a:xfrm>
              <a:off x="3657600" y="4419600"/>
              <a:ext cx="228600" cy="0"/>
            </a:xfrm>
            <a:prstGeom prst="line">
              <a:avLst/>
            </a:prstGeom>
            <a:noFill/>
            <a:ln w="38100">
              <a:solidFill>
                <a:srgbClr val="99CCFF"/>
              </a:solidFill>
              <a:round/>
              <a:headEnd/>
              <a:tailEnd/>
            </a:ln>
            <a:effectLst>
              <a:outerShdw dist="35921" dir="2700000" algn="ctr" rotWithShape="0">
                <a:schemeClr val="bg2"/>
              </a:outerShdw>
            </a:effectLst>
          </p:spPr>
          <p:txBody>
            <a:bodyPr wrap="none" anchor="ctr"/>
            <a:lstStyle/>
            <a:p>
              <a:endParaRPr lang="tr-TR" sz="1400"/>
            </a:p>
          </p:txBody>
        </p:sp>
        <p:sp>
          <p:nvSpPr>
            <p:cNvPr id="26" name="Line 22"/>
            <p:cNvSpPr>
              <a:spLocks noChangeShapeType="1"/>
            </p:cNvSpPr>
            <p:nvPr/>
          </p:nvSpPr>
          <p:spPr bwMode="auto">
            <a:xfrm>
              <a:off x="1600200" y="3352800"/>
              <a:ext cx="228600" cy="0"/>
            </a:xfrm>
            <a:prstGeom prst="line">
              <a:avLst/>
            </a:prstGeom>
            <a:noFill/>
            <a:ln w="38100">
              <a:solidFill>
                <a:srgbClr val="99CCFF"/>
              </a:solidFill>
              <a:round/>
              <a:headEnd/>
              <a:tailEnd/>
            </a:ln>
            <a:effectLst>
              <a:outerShdw dist="35921" dir="2700000" algn="ctr" rotWithShape="0">
                <a:schemeClr val="bg2"/>
              </a:outerShdw>
            </a:effectLst>
          </p:spPr>
          <p:txBody>
            <a:bodyPr wrap="none" anchor="ctr"/>
            <a:lstStyle/>
            <a:p>
              <a:endParaRPr lang="tr-TR" sz="1400"/>
            </a:p>
          </p:txBody>
        </p:sp>
        <p:sp>
          <p:nvSpPr>
            <p:cNvPr id="27" name="Line 23"/>
            <p:cNvSpPr>
              <a:spLocks noChangeShapeType="1"/>
            </p:cNvSpPr>
            <p:nvPr/>
          </p:nvSpPr>
          <p:spPr bwMode="auto">
            <a:xfrm>
              <a:off x="3657600" y="2209800"/>
              <a:ext cx="228600" cy="0"/>
            </a:xfrm>
            <a:prstGeom prst="line">
              <a:avLst/>
            </a:prstGeom>
            <a:noFill/>
            <a:ln w="38100">
              <a:solidFill>
                <a:srgbClr val="99CCFF"/>
              </a:solidFill>
              <a:round/>
              <a:headEnd/>
              <a:tailEnd/>
            </a:ln>
            <a:effectLst>
              <a:outerShdw dist="35921" dir="2700000" algn="ctr" rotWithShape="0">
                <a:schemeClr val="bg2"/>
              </a:outerShdw>
            </a:effectLst>
          </p:spPr>
          <p:txBody>
            <a:bodyPr wrap="none" anchor="ctr"/>
            <a:lstStyle/>
            <a:p>
              <a:endParaRPr lang="tr-TR" sz="1400"/>
            </a:p>
          </p:txBody>
        </p:sp>
        <p:sp>
          <p:nvSpPr>
            <p:cNvPr id="28" name="Line 24"/>
            <p:cNvSpPr>
              <a:spLocks noChangeShapeType="1"/>
            </p:cNvSpPr>
            <p:nvPr/>
          </p:nvSpPr>
          <p:spPr bwMode="auto">
            <a:xfrm>
              <a:off x="1600200" y="4419600"/>
              <a:ext cx="228600" cy="0"/>
            </a:xfrm>
            <a:prstGeom prst="line">
              <a:avLst/>
            </a:prstGeom>
            <a:noFill/>
            <a:ln w="38100">
              <a:solidFill>
                <a:srgbClr val="99CCFF"/>
              </a:solidFill>
              <a:round/>
              <a:headEnd/>
              <a:tailEnd/>
            </a:ln>
            <a:effectLst>
              <a:outerShdw dist="35921" dir="2700000" algn="ctr" rotWithShape="0">
                <a:schemeClr val="bg2"/>
              </a:outerShdw>
            </a:effectLst>
          </p:spPr>
          <p:txBody>
            <a:bodyPr wrap="none" anchor="ctr"/>
            <a:lstStyle/>
            <a:p>
              <a:endParaRPr lang="tr-TR" sz="1400"/>
            </a:p>
          </p:txBody>
        </p:sp>
        <p:sp>
          <p:nvSpPr>
            <p:cNvPr id="29" name="Line 25"/>
            <p:cNvSpPr>
              <a:spLocks noChangeShapeType="1"/>
            </p:cNvSpPr>
            <p:nvPr/>
          </p:nvSpPr>
          <p:spPr bwMode="auto">
            <a:xfrm>
              <a:off x="3657600" y="3352800"/>
              <a:ext cx="228600" cy="0"/>
            </a:xfrm>
            <a:prstGeom prst="line">
              <a:avLst/>
            </a:prstGeom>
            <a:noFill/>
            <a:ln w="38100">
              <a:solidFill>
                <a:srgbClr val="99CCFF"/>
              </a:solidFill>
              <a:round/>
              <a:headEnd/>
              <a:tailEnd/>
            </a:ln>
            <a:effectLst>
              <a:outerShdw dist="35921" dir="2700000" algn="ctr" rotWithShape="0">
                <a:schemeClr val="bg2"/>
              </a:outerShdw>
            </a:effectLst>
          </p:spPr>
          <p:txBody>
            <a:bodyPr wrap="none" anchor="ctr"/>
            <a:lstStyle/>
            <a:p>
              <a:endParaRPr lang="tr-TR" sz="1400"/>
            </a:p>
          </p:txBody>
        </p:sp>
        <p:sp>
          <p:nvSpPr>
            <p:cNvPr id="30" name="Line 26"/>
            <p:cNvSpPr>
              <a:spLocks noChangeShapeType="1"/>
            </p:cNvSpPr>
            <p:nvPr/>
          </p:nvSpPr>
          <p:spPr bwMode="auto">
            <a:xfrm>
              <a:off x="7239000" y="3352800"/>
              <a:ext cx="228600" cy="0"/>
            </a:xfrm>
            <a:prstGeom prst="line">
              <a:avLst/>
            </a:prstGeom>
            <a:noFill/>
            <a:ln w="38100">
              <a:solidFill>
                <a:srgbClr val="99CCFF"/>
              </a:solidFill>
              <a:round/>
              <a:headEnd/>
              <a:tailEnd/>
            </a:ln>
            <a:effectLst>
              <a:outerShdw dist="35921" dir="2700000" algn="ctr" rotWithShape="0">
                <a:schemeClr val="bg2"/>
              </a:outerShdw>
            </a:effectLst>
          </p:spPr>
          <p:txBody>
            <a:bodyPr wrap="none" anchor="ctr"/>
            <a:lstStyle/>
            <a:p>
              <a:endParaRPr lang="tr-TR" sz="1400"/>
            </a:p>
          </p:txBody>
        </p:sp>
        <p:sp>
          <p:nvSpPr>
            <p:cNvPr id="31" name="Line 27"/>
            <p:cNvSpPr>
              <a:spLocks noChangeShapeType="1"/>
            </p:cNvSpPr>
            <p:nvPr/>
          </p:nvSpPr>
          <p:spPr bwMode="auto">
            <a:xfrm>
              <a:off x="5181600" y="4419600"/>
              <a:ext cx="228600" cy="0"/>
            </a:xfrm>
            <a:prstGeom prst="line">
              <a:avLst/>
            </a:prstGeom>
            <a:noFill/>
            <a:ln w="38100">
              <a:solidFill>
                <a:srgbClr val="99CCFF"/>
              </a:solidFill>
              <a:round/>
              <a:headEnd/>
              <a:tailEnd/>
            </a:ln>
            <a:effectLst>
              <a:outerShdw dist="35921" dir="2700000" algn="ctr" rotWithShape="0">
                <a:schemeClr val="bg2"/>
              </a:outerShdw>
            </a:effectLst>
          </p:spPr>
          <p:txBody>
            <a:bodyPr wrap="none" anchor="ctr"/>
            <a:lstStyle/>
            <a:p>
              <a:endParaRPr lang="tr-TR" sz="1400"/>
            </a:p>
          </p:txBody>
        </p:sp>
        <p:sp>
          <p:nvSpPr>
            <p:cNvPr id="32" name="Line 28"/>
            <p:cNvSpPr>
              <a:spLocks noChangeShapeType="1"/>
            </p:cNvSpPr>
            <p:nvPr/>
          </p:nvSpPr>
          <p:spPr bwMode="auto">
            <a:xfrm>
              <a:off x="7239000" y="4419600"/>
              <a:ext cx="228600" cy="0"/>
            </a:xfrm>
            <a:prstGeom prst="line">
              <a:avLst/>
            </a:prstGeom>
            <a:noFill/>
            <a:ln w="38100">
              <a:solidFill>
                <a:srgbClr val="99CCFF"/>
              </a:solidFill>
              <a:round/>
              <a:headEnd/>
              <a:tailEnd/>
            </a:ln>
            <a:effectLst>
              <a:outerShdw dist="35921" dir="2700000" algn="ctr" rotWithShape="0">
                <a:schemeClr val="bg2"/>
              </a:outerShdw>
            </a:effectLst>
          </p:spPr>
          <p:txBody>
            <a:bodyPr wrap="none" anchor="ctr"/>
            <a:lstStyle/>
            <a:p>
              <a:endParaRPr lang="tr-TR" sz="1400"/>
            </a:p>
          </p:txBody>
        </p:sp>
        <p:sp>
          <p:nvSpPr>
            <p:cNvPr id="33" name="Line 29"/>
            <p:cNvSpPr>
              <a:spLocks noChangeShapeType="1"/>
            </p:cNvSpPr>
            <p:nvPr/>
          </p:nvSpPr>
          <p:spPr bwMode="auto">
            <a:xfrm>
              <a:off x="5181600" y="3352800"/>
              <a:ext cx="228600" cy="0"/>
            </a:xfrm>
            <a:prstGeom prst="line">
              <a:avLst/>
            </a:prstGeom>
            <a:noFill/>
            <a:ln w="38100">
              <a:solidFill>
                <a:srgbClr val="99CCFF"/>
              </a:solidFill>
              <a:round/>
              <a:headEnd/>
              <a:tailEnd/>
            </a:ln>
            <a:effectLst>
              <a:outerShdw dist="35921" dir="2700000" algn="ctr" rotWithShape="0">
                <a:schemeClr val="bg2"/>
              </a:outerShdw>
            </a:effectLst>
          </p:spPr>
          <p:txBody>
            <a:bodyPr wrap="none" anchor="ctr"/>
            <a:lstStyle/>
            <a:p>
              <a:endParaRPr lang="tr-TR" sz="1400"/>
            </a:p>
          </p:txBody>
        </p:sp>
        <p:sp>
          <p:nvSpPr>
            <p:cNvPr id="34" name="Text Box 30"/>
            <p:cNvSpPr txBox="1">
              <a:spLocks noChangeArrowheads="1"/>
            </p:cNvSpPr>
            <p:nvPr/>
          </p:nvSpPr>
          <p:spPr bwMode="auto">
            <a:xfrm>
              <a:off x="1691680" y="1084710"/>
              <a:ext cx="2230016" cy="307777"/>
            </a:xfrm>
            <a:prstGeom prst="rect">
              <a:avLst/>
            </a:prstGeom>
            <a:noFill/>
            <a:ln w="38100">
              <a:noFill/>
              <a:miter lim="800000"/>
              <a:headEnd/>
              <a:tailEnd/>
            </a:ln>
            <a:effectLst/>
          </p:spPr>
          <p:txBody>
            <a:bodyPr wrap="square">
              <a:spAutoFit/>
            </a:bodyPr>
            <a:lstStyle/>
            <a:p>
              <a:pPr algn="ctr">
                <a:spcBef>
                  <a:spcPct val="50000"/>
                </a:spcBef>
              </a:pPr>
              <a:r>
                <a:rPr lang="tr-TR" sz="1400" b="1" dirty="0">
                  <a:solidFill>
                    <a:srgbClr val="000099"/>
                  </a:solidFill>
                </a:rPr>
                <a:t>GİRDİLER </a:t>
              </a:r>
            </a:p>
          </p:txBody>
        </p:sp>
        <p:sp>
          <p:nvSpPr>
            <p:cNvPr id="35" name="Line 31"/>
            <p:cNvSpPr>
              <a:spLocks noChangeShapeType="1"/>
            </p:cNvSpPr>
            <p:nvPr/>
          </p:nvSpPr>
          <p:spPr bwMode="auto">
            <a:xfrm rot="10800000" flipH="1">
              <a:off x="5638800" y="1522413"/>
              <a:ext cx="3124200" cy="1587"/>
            </a:xfrm>
            <a:prstGeom prst="line">
              <a:avLst/>
            </a:prstGeom>
            <a:noFill/>
            <a:ln w="38100">
              <a:solidFill>
                <a:srgbClr val="99CCFF"/>
              </a:solidFill>
              <a:round/>
              <a:headEnd/>
              <a:tailEnd type="triangle" w="med" len="med"/>
            </a:ln>
            <a:effectLst>
              <a:outerShdw dist="35921" dir="2700000" algn="ctr" rotWithShape="0">
                <a:schemeClr val="bg2"/>
              </a:outerShdw>
            </a:effectLst>
          </p:spPr>
          <p:txBody>
            <a:bodyPr wrap="none" anchor="ctr"/>
            <a:lstStyle/>
            <a:p>
              <a:endParaRPr lang="tr-TR" sz="1400"/>
            </a:p>
          </p:txBody>
        </p:sp>
        <p:sp>
          <p:nvSpPr>
            <p:cNvPr id="36" name="Text Box 32"/>
            <p:cNvSpPr txBox="1">
              <a:spLocks noChangeArrowheads="1"/>
            </p:cNvSpPr>
            <p:nvPr/>
          </p:nvSpPr>
          <p:spPr bwMode="auto">
            <a:xfrm>
              <a:off x="5334000" y="1066800"/>
              <a:ext cx="3352800" cy="307777"/>
            </a:xfrm>
            <a:prstGeom prst="rect">
              <a:avLst/>
            </a:prstGeom>
            <a:noFill/>
            <a:ln w="38100">
              <a:noFill/>
              <a:miter lim="800000"/>
              <a:headEnd/>
              <a:tailEnd/>
            </a:ln>
            <a:effectLst/>
          </p:spPr>
          <p:txBody>
            <a:bodyPr>
              <a:spAutoFit/>
            </a:bodyPr>
            <a:lstStyle/>
            <a:p>
              <a:pPr algn="ctr">
                <a:spcBef>
                  <a:spcPct val="50000"/>
                </a:spcBef>
              </a:pPr>
              <a:r>
                <a:rPr lang="tr-TR" sz="1400" b="1" dirty="0" smtClean="0">
                  <a:solidFill>
                    <a:srgbClr val="000099"/>
                  </a:solidFill>
                </a:rPr>
                <a:t>SONUÇLAR</a:t>
              </a:r>
              <a:endParaRPr lang="tr-TR" sz="1400" b="1" dirty="0">
                <a:solidFill>
                  <a:srgbClr val="000099"/>
                </a:solidFill>
              </a:endParaRPr>
            </a:p>
          </p:txBody>
        </p:sp>
        <p:sp>
          <p:nvSpPr>
            <p:cNvPr id="37" name="Text Box 34"/>
            <p:cNvSpPr txBox="1">
              <a:spLocks noChangeArrowheads="1"/>
            </p:cNvSpPr>
            <p:nvPr/>
          </p:nvSpPr>
          <p:spPr bwMode="auto">
            <a:xfrm>
              <a:off x="2743200" y="5562600"/>
              <a:ext cx="4038600" cy="307777"/>
            </a:xfrm>
            <a:prstGeom prst="rect">
              <a:avLst/>
            </a:prstGeom>
            <a:noFill/>
            <a:ln w="9525">
              <a:noFill/>
              <a:miter lim="800000"/>
              <a:headEnd/>
              <a:tailEnd/>
            </a:ln>
            <a:effectLst/>
          </p:spPr>
          <p:txBody>
            <a:bodyPr>
              <a:spAutoFit/>
            </a:bodyPr>
            <a:lstStyle/>
            <a:p>
              <a:pPr algn="l">
                <a:spcBef>
                  <a:spcPct val="50000"/>
                </a:spcBef>
              </a:pPr>
              <a:r>
                <a:rPr lang="tr-TR" sz="1400" b="1" dirty="0" smtClean="0">
                  <a:solidFill>
                    <a:srgbClr val="000099"/>
                  </a:solidFill>
                </a:rPr>
                <a:t>ÖĞRENME, YARATICILIK VE YENİLEŞİM</a:t>
              </a:r>
              <a:endParaRPr lang="tr-TR" sz="1400" b="1" dirty="0">
                <a:solidFill>
                  <a:srgbClr val="000099"/>
                </a:solidFill>
              </a:endParaRPr>
            </a:p>
          </p:txBody>
        </p:sp>
        <p:sp>
          <p:nvSpPr>
            <p:cNvPr id="38" name="Line 35"/>
            <p:cNvSpPr>
              <a:spLocks noChangeShapeType="1"/>
            </p:cNvSpPr>
            <p:nvPr/>
          </p:nvSpPr>
          <p:spPr bwMode="auto">
            <a:xfrm flipH="1">
              <a:off x="304800" y="5486400"/>
              <a:ext cx="8229600" cy="0"/>
            </a:xfrm>
            <a:prstGeom prst="line">
              <a:avLst/>
            </a:prstGeom>
            <a:noFill/>
            <a:ln w="38100">
              <a:solidFill>
                <a:srgbClr val="99CCFF"/>
              </a:solidFill>
              <a:round/>
              <a:headEnd/>
              <a:tailEnd type="triangle" w="med" len="med"/>
            </a:ln>
            <a:effectLst>
              <a:outerShdw dist="35921" dir="2700000" algn="ctr" rotWithShape="0">
                <a:schemeClr val="bg2"/>
              </a:outerShdw>
            </a:effectLst>
          </p:spPr>
          <p:txBody>
            <a:bodyPr/>
            <a:lstStyle/>
            <a:p>
              <a:endParaRPr lang="tr-TR" sz="1400"/>
            </a:p>
          </p:txBody>
        </p:sp>
        <p:sp>
          <p:nvSpPr>
            <p:cNvPr id="39" name="Line 36"/>
            <p:cNvSpPr>
              <a:spLocks noChangeShapeType="1"/>
            </p:cNvSpPr>
            <p:nvPr/>
          </p:nvSpPr>
          <p:spPr bwMode="auto">
            <a:xfrm>
              <a:off x="323528" y="1516758"/>
              <a:ext cx="4781872" cy="7242"/>
            </a:xfrm>
            <a:prstGeom prst="line">
              <a:avLst/>
            </a:prstGeom>
            <a:noFill/>
            <a:ln w="38100">
              <a:solidFill>
                <a:srgbClr val="99CCFF"/>
              </a:solidFill>
              <a:round/>
              <a:headEnd/>
              <a:tailEnd type="triangle" w="med" len="med"/>
            </a:ln>
            <a:effectLst>
              <a:outerShdw dist="35921" dir="2700000" algn="ctr" rotWithShape="0">
                <a:schemeClr val="bg2"/>
              </a:outerShdw>
            </a:effectLst>
          </p:spPr>
          <p:txBody>
            <a:bodyPr/>
            <a:lstStyle/>
            <a:p>
              <a:endParaRPr lang="tr-TR" sz="140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002F8E"/>
                </a:solidFill>
              </a:rPr>
              <a:t>TKY’NİN TEMEL KAVRAMLARI</a:t>
            </a:r>
          </a:p>
        </p:txBody>
      </p:sp>
      <p:sp>
        <p:nvSpPr>
          <p:cNvPr id="3" name="2 İçerik Yer Tutucusu"/>
          <p:cNvSpPr>
            <a:spLocks noGrp="1"/>
          </p:cNvSpPr>
          <p:nvPr>
            <p:ph sz="quarter" idx="1"/>
          </p:nvPr>
        </p:nvSpPr>
        <p:spPr/>
        <p:txBody>
          <a:bodyPr/>
          <a:lstStyle/>
          <a:p>
            <a:pPr lvl="0"/>
            <a:r>
              <a:rPr lang="tr-TR" sz="2800" dirty="0" smtClean="0">
                <a:solidFill>
                  <a:schemeClr val="tx2"/>
                </a:solidFill>
              </a:rPr>
              <a:t>Sonuç odaklılık</a:t>
            </a:r>
          </a:p>
          <a:p>
            <a:pPr lvl="0"/>
            <a:r>
              <a:rPr lang="tr-TR" sz="2800" dirty="0" smtClean="0">
                <a:solidFill>
                  <a:schemeClr val="tx2"/>
                </a:solidFill>
              </a:rPr>
              <a:t>Müşteri odaklılık</a:t>
            </a:r>
          </a:p>
          <a:p>
            <a:pPr lvl="0"/>
            <a:r>
              <a:rPr lang="tr-TR" sz="2800" dirty="0" smtClean="0">
                <a:solidFill>
                  <a:schemeClr val="tx2"/>
                </a:solidFill>
              </a:rPr>
              <a:t>İşbirlikleri geliştirme</a:t>
            </a:r>
          </a:p>
          <a:p>
            <a:pPr lvl="0"/>
            <a:r>
              <a:rPr lang="tr-TR" sz="2800" dirty="0" smtClean="0">
                <a:solidFill>
                  <a:schemeClr val="tx2"/>
                </a:solidFill>
              </a:rPr>
              <a:t>Çalışanların geliştirilmesi ve katılımı</a:t>
            </a:r>
          </a:p>
          <a:p>
            <a:pPr lvl="0"/>
            <a:r>
              <a:rPr lang="tr-TR" sz="2800" dirty="0" smtClean="0">
                <a:solidFill>
                  <a:schemeClr val="tx2"/>
                </a:solidFill>
              </a:rPr>
              <a:t>Süreçler ve verilerle yönetim</a:t>
            </a:r>
          </a:p>
          <a:p>
            <a:pPr lvl="0"/>
            <a:r>
              <a:rPr lang="tr-TR" sz="2800" dirty="0" smtClean="0">
                <a:solidFill>
                  <a:schemeClr val="tx2"/>
                </a:solidFill>
              </a:rPr>
              <a:t>Sürekli öğrenme, yenilikçilik ve iyileştirme</a:t>
            </a:r>
          </a:p>
          <a:p>
            <a:pPr lvl="0"/>
            <a:r>
              <a:rPr lang="tr-TR" sz="2800" dirty="0" smtClean="0">
                <a:solidFill>
                  <a:schemeClr val="tx2"/>
                </a:solidFill>
              </a:rPr>
              <a:t>Liderlik ve amacın tutarlılığı</a:t>
            </a:r>
          </a:p>
          <a:p>
            <a:pPr lvl="0"/>
            <a:r>
              <a:rPr lang="tr-TR" sz="2800" dirty="0" smtClean="0">
                <a:solidFill>
                  <a:schemeClr val="tx2"/>
                </a:solidFill>
              </a:rPr>
              <a:t>Kurumsal Sosyal Sorumluluk</a:t>
            </a:r>
          </a:p>
          <a:p>
            <a:endParaRPr lang="tr-TR" dirty="0" smtClean="0"/>
          </a:p>
          <a:p>
            <a:endParaRPr lang="tr-TR" dirty="0" smtClean="0"/>
          </a:p>
          <a:p>
            <a:endParaRPr lang="tr-TR" dirty="0"/>
          </a:p>
        </p:txBody>
      </p:sp>
      <p:sp>
        <p:nvSpPr>
          <p:cNvPr id="5" name="Rectangle 3"/>
          <p:cNvSpPr txBox="1">
            <a:spLocks noChangeArrowheads="1"/>
          </p:cNvSpPr>
          <p:nvPr/>
        </p:nvSpPr>
        <p:spPr>
          <a:xfrm>
            <a:off x="5292080" y="1556792"/>
            <a:ext cx="5184775" cy="5040313"/>
          </a:xfrm>
          <a:prstGeom prst="rect">
            <a:avLst/>
          </a:prstGeom>
          <a:noFill/>
        </p:spPr>
        <p:txBody>
          <a:bodyPr vert="horz" lIns="90488" tIns="44450" rIns="90488" bIns="44450">
            <a:normAutofit/>
          </a:bodyPr>
          <a:lstStyle/>
          <a:p>
            <a:pPr marL="274320" marR="0" lvl="0" indent="-274320" algn="l" defTabSz="914400" rtl="0" eaLnBrk="1" fontAlgn="auto" latinLnBrk="0" hangingPunct="1">
              <a:lnSpc>
                <a:spcPct val="165000"/>
              </a:lnSpc>
              <a:spcBef>
                <a:spcPts val="600"/>
              </a:spcBef>
              <a:spcAft>
                <a:spcPts val="0"/>
              </a:spcAft>
              <a:buClr>
                <a:srgbClr val="800000"/>
              </a:buClr>
              <a:buSzPct val="76000"/>
              <a:buFont typeface="Wingdings 3"/>
              <a:buChar char=""/>
              <a:tabLst/>
              <a:defRPr/>
            </a:pPr>
            <a:endParaRPr kumimoji="0" lang="tr-TR" sz="1800" b="0" i="0" u="none" strike="noStrike" kern="1200" cap="none" spc="0" normalizeH="0" baseline="0" noProof="0" dirty="0" smtClean="0">
              <a:ln>
                <a:noFill/>
              </a:ln>
              <a:solidFill>
                <a:srgbClr val="000066"/>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kutusu"/>
          <p:cNvSpPr txBox="1"/>
          <p:nvPr/>
        </p:nvSpPr>
        <p:spPr>
          <a:xfrm>
            <a:off x="1112000" y="1980129"/>
            <a:ext cx="6911187" cy="646331"/>
          </a:xfrm>
          <a:prstGeom prst="rect">
            <a:avLst/>
          </a:prstGeom>
          <a:noFill/>
        </p:spPr>
        <p:txBody>
          <a:bodyPr wrap="none" rtlCol="0">
            <a:spAutoFit/>
          </a:bodyPr>
          <a:lstStyle/>
          <a:p>
            <a:pPr algn="ctr"/>
            <a:r>
              <a:rPr lang="tr-TR" sz="3600" b="1" dirty="0" smtClean="0">
                <a:solidFill>
                  <a:srgbClr val="002F8E"/>
                </a:solidFill>
              </a:rPr>
              <a:t>KURUMSAL RİSK YÖNETİM SİSTEMİ</a:t>
            </a:r>
            <a:endParaRPr lang="tr-TR" sz="3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002F8E"/>
                </a:solidFill>
              </a:rPr>
              <a:t>KURUMSAL RİSK YÖNETİM SİSTEMİ</a:t>
            </a:r>
          </a:p>
        </p:txBody>
      </p:sp>
      <p:sp>
        <p:nvSpPr>
          <p:cNvPr id="3" name="2 İçerik Yer Tutucusu"/>
          <p:cNvSpPr>
            <a:spLocks noGrp="1"/>
          </p:cNvSpPr>
          <p:nvPr>
            <p:ph sz="quarter" idx="1"/>
          </p:nvPr>
        </p:nvSpPr>
        <p:spPr/>
        <p:txBody>
          <a:bodyPr>
            <a:normAutofit lnSpcReduction="10000"/>
          </a:bodyPr>
          <a:lstStyle/>
          <a:p>
            <a:r>
              <a:rPr lang="tr-TR" sz="2800" b="1" dirty="0" err="1" smtClean="0">
                <a:solidFill>
                  <a:schemeClr val="tx2"/>
                </a:solidFill>
              </a:rPr>
              <a:t>KSO’da</a:t>
            </a:r>
            <a:r>
              <a:rPr lang="tr-TR" sz="2800" b="1" dirty="0" smtClean="0">
                <a:solidFill>
                  <a:schemeClr val="tx2"/>
                </a:solidFill>
              </a:rPr>
              <a:t> Risk Nedir?</a:t>
            </a:r>
          </a:p>
          <a:p>
            <a:pPr lvl="1"/>
            <a:r>
              <a:rPr lang="tr-TR" sz="2800" dirty="0" err="1" smtClean="0"/>
              <a:t>KSO’nun</a:t>
            </a:r>
            <a:r>
              <a:rPr lang="tr-TR" sz="2800" dirty="0" smtClean="0"/>
              <a:t> vizyonuna  ulaşmasını engelleyecek gelecekteki olayları ve sonuçları çevreleyen belirsizliktir. </a:t>
            </a:r>
          </a:p>
          <a:p>
            <a:pPr lvl="1">
              <a:buNone/>
            </a:pPr>
            <a:endParaRPr lang="tr-TR" sz="2800" dirty="0" smtClean="0"/>
          </a:p>
          <a:p>
            <a:r>
              <a:rPr lang="tr-TR" sz="2800" b="1" dirty="0" smtClean="0">
                <a:solidFill>
                  <a:schemeClr val="tx2"/>
                </a:solidFill>
              </a:rPr>
              <a:t>KSO Kurumsal Risk Yönetimi Süreci Alt Adımları</a:t>
            </a:r>
          </a:p>
          <a:p>
            <a:pPr marL="900113" lvl="1" indent="-363538">
              <a:buClr>
                <a:schemeClr val="tx2"/>
              </a:buClr>
              <a:buSzPct val="100000"/>
              <a:buFont typeface="+mj-lt"/>
              <a:buAutoNum type="arabicPeriod"/>
            </a:pPr>
            <a:r>
              <a:rPr lang="tr-TR" sz="2800" dirty="0" smtClean="0"/>
              <a:t>Risklerin Belirlenmesi </a:t>
            </a:r>
          </a:p>
          <a:p>
            <a:pPr marL="900113" lvl="1" indent="-363538">
              <a:buClr>
                <a:schemeClr val="tx2"/>
              </a:buClr>
              <a:buSzPct val="100000"/>
              <a:buFont typeface="+mj-lt"/>
              <a:buAutoNum type="arabicPeriod"/>
            </a:pPr>
            <a:r>
              <a:rPr lang="tr-TR" sz="2800" dirty="0" smtClean="0"/>
              <a:t>Risklerin Ölçülmesi </a:t>
            </a:r>
          </a:p>
          <a:p>
            <a:pPr marL="900113" lvl="1" indent="-363538">
              <a:buClr>
                <a:schemeClr val="tx2"/>
              </a:buClr>
              <a:buSzPct val="100000"/>
              <a:buFont typeface="+mj-lt"/>
              <a:buAutoNum type="arabicPeriod"/>
            </a:pPr>
            <a:r>
              <a:rPr lang="tr-TR" sz="2800" dirty="0" smtClean="0"/>
              <a:t>Risklerin ve Önlemlerin Raporlanması</a:t>
            </a:r>
          </a:p>
          <a:p>
            <a:pPr marL="900113" lvl="1" indent="-363538">
              <a:buClr>
                <a:schemeClr val="tx2"/>
              </a:buClr>
              <a:buSzPct val="100000"/>
              <a:buFont typeface="+mj-lt"/>
              <a:buAutoNum type="arabicPeriod"/>
            </a:pPr>
            <a:r>
              <a:rPr lang="tr-TR" sz="2800" dirty="0" smtClean="0"/>
              <a:t>Riskten Korunma</a:t>
            </a:r>
          </a:p>
          <a:p>
            <a:pPr marL="900113" lvl="1" indent="-363538">
              <a:buClr>
                <a:schemeClr val="tx2"/>
              </a:buClr>
              <a:buSzPct val="100000"/>
              <a:buFont typeface="+mj-lt"/>
              <a:buAutoNum type="arabicPeriod"/>
            </a:pPr>
            <a:r>
              <a:rPr lang="tr-TR" sz="2800" dirty="0" smtClean="0"/>
              <a:t>Gözden Geçirme ve İyileştirme </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196752"/>
            <a:ext cx="8229600" cy="5112568"/>
          </a:xfrm>
        </p:spPr>
        <p:txBody>
          <a:bodyPr/>
          <a:lstStyle/>
          <a:p>
            <a:r>
              <a:rPr lang="tr-TR" sz="2800" dirty="0" smtClean="0">
                <a:solidFill>
                  <a:schemeClr val="tx2"/>
                </a:solidFill>
              </a:rPr>
              <a:t> </a:t>
            </a:r>
            <a:r>
              <a:rPr lang="tr-TR" sz="2800" dirty="0" smtClean="0">
                <a:solidFill>
                  <a:schemeClr val="tx2"/>
                </a:solidFill>
                <a:latin typeface="+mj-lt"/>
              </a:rPr>
              <a:t>Risklerin sınıflandırılması </a:t>
            </a:r>
          </a:p>
          <a:p>
            <a:r>
              <a:rPr lang="tr-TR" sz="2800" dirty="0" smtClean="0">
                <a:solidFill>
                  <a:schemeClr val="tx2"/>
                </a:solidFill>
              </a:rPr>
              <a:t> </a:t>
            </a:r>
            <a:r>
              <a:rPr lang="tr-TR" sz="2800" dirty="0" smtClean="0">
                <a:solidFill>
                  <a:schemeClr val="tx2"/>
                </a:solidFill>
                <a:latin typeface="+mj-lt"/>
              </a:rPr>
              <a:t>Beyin fırtınası yöntemi ile risklerin belirlenmesi</a:t>
            </a:r>
          </a:p>
          <a:p>
            <a:r>
              <a:rPr lang="tr-TR" sz="2800" dirty="0" smtClean="0">
                <a:solidFill>
                  <a:schemeClr val="tx2"/>
                </a:solidFill>
              </a:rPr>
              <a:t> </a:t>
            </a:r>
            <a:r>
              <a:rPr lang="tr-TR" sz="2800" dirty="0" smtClean="0">
                <a:solidFill>
                  <a:schemeClr val="tx2"/>
                </a:solidFill>
                <a:latin typeface="+mj-lt"/>
              </a:rPr>
              <a:t>Risklerin değerlendirilmesi </a:t>
            </a:r>
          </a:p>
          <a:p>
            <a:pPr>
              <a:buNone/>
            </a:pPr>
            <a:r>
              <a:rPr lang="tr-TR" sz="2800" dirty="0" smtClean="0">
                <a:solidFill>
                  <a:schemeClr val="tx2"/>
                </a:solidFill>
                <a:latin typeface="+mj-lt"/>
              </a:rPr>
              <a:t>	</a:t>
            </a:r>
          </a:p>
          <a:p>
            <a:pPr>
              <a:buNone/>
            </a:pPr>
            <a:endParaRPr lang="tr-TR" dirty="0" smtClean="0"/>
          </a:p>
          <a:p>
            <a:endParaRPr lang="tr-TR" dirty="0"/>
          </a:p>
        </p:txBody>
      </p:sp>
      <p:sp>
        <p:nvSpPr>
          <p:cNvPr id="4" name="1 Başlık"/>
          <p:cNvSpPr txBox="1">
            <a:spLocks/>
          </p:cNvSpPr>
          <p:nvPr/>
        </p:nvSpPr>
        <p:spPr>
          <a:xfrm>
            <a:off x="457200" y="152400"/>
            <a:ext cx="8229600" cy="990600"/>
          </a:xfrm>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3200" b="1" dirty="0" smtClean="0">
                <a:solidFill>
                  <a:srgbClr val="002F8E"/>
                </a:solidFill>
                <a:latin typeface="+mj-lt"/>
                <a:ea typeface="+mj-ea"/>
                <a:cs typeface="+mj-cs"/>
              </a:rPr>
              <a:t>RİSKLERİN BELİRLENMESİ</a:t>
            </a:r>
            <a:endParaRPr kumimoji="0" lang="tr-TR" sz="3200" b="1" i="0" u="none" strike="noStrike" kern="1200" cap="none" spc="0" normalizeH="0" baseline="0" noProof="0" dirty="0" smtClean="0">
              <a:ln>
                <a:noFill/>
              </a:ln>
              <a:solidFill>
                <a:srgbClr val="002F8E"/>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Metin Yer Tutucusu"/>
          <p:cNvSpPr>
            <a:spLocks noGrp="1"/>
          </p:cNvSpPr>
          <p:nvPr>
            <p:ph type="body" idx="1"/>
          </p:nvPr>
        </p:nvSpPr>
        <p:spPr>
          <a:xfrm>
            <a:off x="539552" y="1421284"/>
            <a:ext cx="2880320" cy="576064"/>
          </a:xfrm>
        </p:spPr>
        <p:txBody>
          <a:bodyPr>
            <a:noAutofit/>
          </a:bodyPr>
          <a:lstStyle/>
          <a:p>
            <a:pPr marL="342900" indent="-342900">
              <a:spcBef>
                <a:spcPct val="0"/>
              </a:spcBef>
            </a:pPr>
            <a:r>
              <a:rPr lang="tr-TR" sz="2800" dirty="0" smtClean="0">
                <a:solidFill>
                  <a:schemeClr val="accent1">
                    <a:lumMod val="75000"/>
                  </a:schemeClr>
                </a:solidFill>
                <a:latin typeface="+mj-lt"/>
                <a:ea typeface="+mj-ea"/>
                <a:cs typeface="+mj-cs"/>
              </a:rPr>
              <a:t>Finansal Riskler</a:t>
            </a:r>
            <a:endParaRPr lang="tr-TR" sz="2800" dirty="0"/>
          </a:p>
        </p:txBody>
      </p:sp>
      <p:sp>
        <p:nvSpPr>
          <p:cNvPr id="7" name="6 Metin Yer Tutucusu"/>
          <p:cNvSpPr>
            <a:spLocks noGrp="1"/>
          </p:cNvSpPr>
          <p:nvPr>
            <p:ph type="body" sz="half" idx="3"/>
          </p:nvPr>
        </p:nvSpPr>
        <p:spPr>
          <a:xfrm>
            <a:off x="4634681" y="1628800"/>
            <a:ext cx="4041775" cy="576064"/>
          </a:xfrm>
        </p:spPr>
        <p:txBody>
          <a:bodyPr>
            <a:normAutofit fontScale="40000" lnSpcReduction="20000"/>
          </a:bodyPr>
          <a:lstStyle/>
          <a:p>
            <a:endParaRPr lang="tr-TR" dirty="0" smtClean="0"/>
          </a:p>
          <a:p>
            <a:pPr marL="342900" indent="-342900">
              <a:spcBef>
                <a:spcPct val="0"/>
              </a:spcBef>
            </a:pPr>
            <a:r>
              <a:rPr lang="tr-TR" sz="7000" dirty="0" smtClean="0">
                <a:solidFill>
                  <a:schemeClr val="accent1">
                    <a:lumMod val="75000"/>
                  </a:schemeClr>
                </a:solidFill>
                <a:latin typeface="+mj-lt"/>
                <a:ea typeface="+mj-ea"/>
                <a:cs typeface="+mj-cs"/>
              </a:rPr>
              <a:t>Finansal Olmayan Riskler  </a:t>
            </a:r>
          </a:p>
          <a:p>
            <a:pPr marL="342900" indent="-342900" algn="ctr">
              <a:spcBef>
                <a:spcPct val="0"/>
              </a:spcBef>
            </a:pPr>
            <a:endParaRPr lang="tr-TR" sz="3600" dirty="0">
              <a:solidFill>
                <a:schemeClr val="accent1"/>
              </a:solidFill>
              <a:latin typeface="+mj-lt"/>
              <a:ea typeface="+mj-ea"/>
              <a:cs typeface="+mj-cs"/>
            </a:endParaRPr>
          </a:p>
        </p:txBody>
      </p:sp>
      <p:sp>
        <p:nvSpPr>
          <p:cNvPr id="3" name="2 İçerik Yer Tutucusu"/>
          <p:cNvSpPr>
            <a:spLocks noGrp="1"/>
          </p:cNvSpPr>
          <p:nvPr>
            <p:ph sz="quarter" idx="2"/>
          </p:nvPr>
        </p:nvSpPr>
        <p:spPr>
          <a:xfrm>
            <a:off x="457200" y="2362200"/>
            <a:ext cx="4040188" cy="3951288"/>
          </a:xfrm>
        </p:spPr>
        <p:txBody>
          <a:bodyPr>
            <a:normAutofit/>
          </a:bodyPr>
          <a:lstStyle/>
          <a:p>
            <a:r>
              <a:rPr lang="tr-TR" sz="2800" dirty="0" smtClean="0">
                <a:solidFill>
                  <a:schemeClr val="tx2"/>
                </a:solidFill>
              </a:rPr>
              <a:t>Nakit Para </a:t>
            </a:r>
          </a:p>
          <a:p>
            <a:r>
              <a:rPr lang="tr-TR" sz="2800" dirty="0" smtClean="0">
                <a:solidFill>
                  <a:schemeClr val="tx2"/>
                </a:solidFill>
              </a:rPr>
              <a:t>Banka </a:t>
            </a:r>
          </a:p>
          <a:p>
            <a:r>
              <a:rPr lang="tr-TR" sz="2800" dirty="0" smtClean="0">
                <a:solidFill>
                  <a:schemeClr val="tx2"/>
                </a:solidFill>
              </a:rPr>
              <a:t>Aidat gelirleri </a:t>
            </a:r>
          </a:p>
          <a:p>
            <a:r>
              <a:rPr lang="tr-TR" sz="2800" dirty="0" smtClean="0">
                <a:solidFill>
                  <a:schemeClr val="tx2"/>
                </a:solidFill>
              </a:rPr>
              <a:t>Hizmet gelirleri </a:t>
            </a:r>
          </a:p>
          <a:p>
            <a:r>
              <a:rPr lang="tr-TR" sz="2800" dirty="0" smtClean="0">
                <a:solidFill>
                  <a:schemeClr val="tx2"/>
                </a:solidFill>
              </a:rPr>
              <a:t>Oda Binası ve demirbaşlar </a:t>
            </a:r>
          </a:p>
          <a:p>
            <a:endParaRPr lang="tr-TR" sz="2800" dirty="0" smtClean="0">
              <a:solidFill>
                <a:schemeClr val="tx2"/>
              </a:solidFill>
              <a:latin typeface="+mj-lt"/>
            </a:endParaRPr>
          </a:p>
          <a:p>
            <a:pPr>
              <a:buNone/>
            </a:pPr>
            <a:endParaRPr lang="tr-TR" sz="2800" dirty="0" smtClean="0">
              <a:solidFill>
                <a:schemeClr val="tx2"/>
              </a:solidFill>
              <a:latin typeface="+mj-lt"/>
            </a:endParaRPr>
          </a:p>
          <a:p>
            <a:pPr>
              <a:buNone/>
            </a:pPr>
            <a:endParaRPr lang="tr-TR" sz="2800" dirty="0">
              <a:solidFill>
                <a:schemeClr val="tx2"/>
              </a:solidFill>
            </a:endParaRPr>
          </a:p>
          <a:p>
            <a:endParaRPr lang="tr-TR" sz="2800" dirty="0">
              <a:solidFill>
                <a:schemeClr val="tx2"/>
              </a:solidFill>
            </a:endParaRPr>
          </a:p>
        </p:txBody>
      </p:sp>
      <p:sp>
        <p:nvSpPr>
          <p:cNvPr id="8" name="7 İçerik Yer Tutucusu"/>
          <p:cNvSpPr>
            <a:spLocks noGrp="1"/>
          </p:cNvSpPr>
          <p:nvPr>
            <p:ph sz="quarter" idx="4"/>
          </p:nvPr>
        </p:nvSpPr>
        <p:spPr>
          <a:xfrm>
            <a:off x="4645025" y="2297112"/>
            <a:ext cx="4041775" cy="3951288"/>
          </a:xfrm>
        </p:spPr>
        <p:txBody>
          <a:bodyPr>
            <a:noAutofit/>
          </a:bodyPr>
          <a:lstStyle/>
          <a:p>
            <a:r>
              <a:rPr lang="tr-TR" sz="2800" dirty="0">
                <a:solidFill>
                  <a:schemeClr val="tx2"/>
                </a:solidFill>
                <a:latin typeface="+mj-lt"/>
              </a:rPr>
              <a:t>Strateji </a:t>
            </a:r>
            <a:r>
              <a:rPr lang="tr-TR" sz="2800" dirty="0" smtClean="0">
                <a:solidFill>
                  <a:schemeClr val="tx2"/>
                </a:solidFill>
                <a:latin typeface="+mj-lt"/>
              </a:rPr>
              <a:t>Riski</a:t>
            </a:r>
            <a:endParaRPr lang="tr-TR" sz="2800" dirty="0">
              <a:solidFill>
                <a:schemeClr val="tx2"/>
              </a:solidFill>
              <a:latin typeface="+mj-lt"/>
            </a:endParaRPr>
          </a:p>
          <a:p>
            <a:r>
              <a:rPr lang="tr-TR" sz="2800" dirty="0">
                <a:solidFill>
                  <a:schemeClr val="tx2"/>
                </a:solidFill>
                <a:latin typeface="+mj-lt"/>
              </a:rPr>
              <a:t>Pazar Riski </a:t>
            </a:r>
          </a:p>
          <a:p>
            <a:r>
              <a:rPr lang="tr-TR" sz="2800" dirty="0">
                <a:solidFill>
                  <a:schemeClr val="tx2"/>
                </a:solidFill>
                <a:latin typeface="+mj-lt"/>
              </a:rPr>
              <a:t>İmaj </a:t>
            </a:r>
            <a:r>
              <a:rPr lang="tr-TR" sz="2800" dirty="0" smtClean="0">
                <a:solidFill>
                  <a:schemeClr val="tx2"/>
                </a:solidFill>
                <a:latin typeface="+mj-lt"/>
              </a:rPr>
              <a:t>Riski</a:t>
            </a:r>
            <a:endParaRPr lang="tr-TR" sz="2800" dirty="0">
              <a:solidFill>
                <a:schemeClr val="tx2"/>
              </a:solidFill>
              <a:latin typeface="+mj-lt"/>
            </a:endParaRPr>
          </a:p>
          <a:p>
            <a:r>
              <a:rPr lang="tr-TR" sz="2800" dirty="0" smtClean="0">
                <a:solidFill>
                  <a:schemeClr val="tx2"/>
                </a:solidFill>
                <a:latin typeface="+mj-lt"/>
              </a:rPr>
              <a:t>İnsan </a:t>
            </a:r>
            <a:r>
              <a:rPr lang="tr-TR" sz="2800" dirty="0">
                <a:solidFill>
                  <a:schemeClr val="tx2"/>
                </a:solidFill>
                <a:latin typeface="+mj-lt"/>
              </a:rPr>
              <a:t>Kaynakları  </a:t>
            </a:r>
            <a:r>
              <a:rPr lang="tr-TR" sz="2800" dirty="0" smtClean="0">
                <a:solidFill>
                  <a:schemeClr val="tx2"/>
                </a:solidFill>
                <a:latin typeface="+mj-lt"/>
              </a:rPr>
              <a:t>Riski</a:t>
            </a:r>
            <a:endParaRPr lang="tr-TR" sz="2800" dirty="0">
              <a:solidFill>
                <a:schemeClr val="tx2"/>
              </a:solidFill>
              <a:latin typeface="+mj-lt"/>
            </a:endParaRPr>
          </a:p>
          <a:p>
            <a:r>
              <a:rPr lang="tr-TR" sz="2800" dirty="0" smtClean="0">
                <a:solidFill>
                  <a:schemeClr val="tx2"/>
                </a:solidFill>
                <a:latin typeface="+mj-lt"/>
              </a:rPr>
              <a:t>Yasal </a:t>
            </a:r>
            <a:r>
              <a:rPr lang="tr-TR" sz="2800" dirty="0">
                <a:solidFill>
                  <a:schemeClr val="tx2"/>
                </a:solidFill>
                <a:latin typeface="+mj-lt"/>
              </a:rPr>
              <a:t>Risk </a:t>
            </a:r>
            <a:endParaRPr lang="tr-TR" sz="2800" dirty="0" smtClean="0">
              <a:solidFill>
                <a:schemeClr val="tx2"/>
              </a:solidFill>
              <a:latin typeface="+mj-lt"/>
            </a:endParaRPr>
          </a:p>
          <a:p>
            <a:r>
              <a:rPr lang="tr-TR" sz="2800" dirty="0" smtClean="0">
                <a:solidFill>
                  <a:schemeClr val="tx2"/>
                </a:solidFill>
                <a:latin typeface="+mj-lt"/>
              </a:rPr>
              <a:t>Teknolojik </a:t>
            </a:r>
            <a:r>
              <a:rPr lang="tr-TR" sz="2800" dirty="0">
                <a:solidFill>
                  <a:schemeClr val="tx2"/>
                </a:solidFill>
                <a:latin typeface="+mj-lt"/>
              </a:rPr>
              <a:t>Risk </a:t>
            </a:r>
            <a:endParaRPr lang="tr-TR" sz="2800" dirty="0" smtClean="0">
              <a:solidFill>
                <a:schemeClr val="tx2"/>
              </a:solidFill>
              <a:latin typeface="+mj-lt"/>
            </a:endParaRPr>
          </a:p>
          <a:p>
            <a:r>
              <a:rPr lang="tr-TR" sz="2800" dirty="0" smtClean="0">
                <a:solidFill>
                  <a:schemeClr val="tx2"/>
                </a:solidFill>
                <a:latin typeface="+mj-lt"/>
              </a:rPr>
              <a:t>Operasyonel Risk </a:t>
            </a:r>
            <a:endParaRPr lang="tr-TR" sz="2800" dirty="0">
              <a:solidFill>
                <a:schemeClr val="tx2"/>
              </a:solidFill>
              <a:latin typeface="+mj-lt"/>
            </a:endParaRPr>
          </a:p>
          <a:p>
            <a:pPr>
              <a:buFont typeface="Arial" pitchFamily="34" charset="0"/>
              <a:buNone/>
            </a:pPr>
            <a:r>
              <a:rPr lang="tr-TR" sz="2800" dirty="0">
                <a:solidFill>
                  <a:schemeClr val="tx2"/>
                </a:solidFill>
              </a:rPr>
              <a:t>	 </a:t>
            </a:r>
          </a:p>
        </p:txBody>
      </p:sp>
      <p:sp>
        <p:nvSpPr>
          <p:cNvPr id="9" name="1 Başlık"/>
          <p:cNvSpPr txBox="1">
            <a:spLocks/>
          </p:cNvSpPr>
          <p:nvPr/>
        </p:nvSpPr>
        <p:spPr>
          <a:xfrm>
            <a:off x="457200" y="152400"/>
            <a:ext cx="8229600" cy="990600"/>
          </a:xfrm>
          <a:prstGeom prst="rect">
            <a:avLst/>
          </a:prstGeom>
        </p:spPr>
        <p:txBody>
          <a:bodyPr vert="horz" anchor="b" anchorCtr="0">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z="3200" b="1" dirty="0" smtClean="0">
                <a:solidFill>
                  <a:srgbClr val="002F8E"/>
                </a:solidFill>
                <a:latin typeface="+mj-lt"/>
                <a:ea typeface="+mj-ea"/>
                <a:cs typeface="+mj-cs"/>
              </a:rPr>
              <a:t>RİSK KATEGORİLERİ</a:t>
            </a:r>
            <a:endParaRPr kumimoji="0" lang="tr-TR" sz="3200" b="1" i="0" u="none" strike="noStrike" kern="1200" cap="none" spc="0" normalizeH="0" baseline="0" noProof="0" dirty="0" smtClean="0">
              <a:ln>
                <a:noFill/>
              </a:ln>
              <a:solidFill>
                <a:srgbClr val="002F8E"/>
              </a:solidFill>
              <a:effectLst/>
              <a:uLnTx/>
              <a:uFillTx/>
              <a:latin typeface="+mj-lt"/>
              <a:ea typeface="+mj-ea"/>
              <a:cs typeface="+mj-cs"/>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Özel 1">
      <a:dk1>
        <a:srgbClr val="0043C8"/>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D41A7FC4B0465447A7DB052B867C52D8" ma:contentTypeVersion="4" ma:contentTypeDescription="Yeni belge oluşturun." ma:contentTypeScope="" ma:versionID="618435c62bb9fb6ba0b18c5a00a20b6f">
  <xsd:schema xmlns:xsd="http://www.w3.org/2001/XMLSchema" xmlns:xs="http://www.w3.org/2001/XMLSchema" xmlns:p="http://schemas.microsoft.com/office/2006/metadata/properties" xmlns:ns1="http://schemas.microsoft.com/sharepoint/v3" xmlns:ns2="02ef6456-6971-40a6-83fa-6b0619ff88f9" targetNamespace="http://schemas.microsoft.com/office/2006/metadata/properties" ma:root="true" ma:fieldsID="cb968c975029adb18312df4cc6ac66c9" ns1:_="" ns2:_="">
    <xsd:import namespace="http://schemas.microsoft.com/sharepoint/v3"/>
    <xsd:import namespace="02ef6456-6971-40a6-83fa-6b0619ff88f9"/>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Zamanlama Başlangıç Tarihi" ma:description="" ma:hidden="true" ma:internalName="PublishingStartDate">
      <xsd:simpleType>
        <xsd:restriction base="dms:Unknown"/>
      </xsd:simpleType>
    </xsd:element>
    <xsd:element name="PublishingExpirationDate" ma:index="12" nillable="true" ma:displayName="Zamanlama Bitiş Tarihi"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2ef6456-6971-40a6-83fa-6b0619ff88f9" elementFormDefault="qualified">
    <xsd:import namespace="http://schemas.microsoft.com/office/2006/documentManagement/types"/>
    <xsd:import namespace="http://schemas.microsoft.com/office/infopath/2007/PartnerControls"/>
    <xsd:element name="_dlc_DocId" ma:index="8" nillable="true" ma:displayName="Belge Kimliği Değeri" ma:description="Bu öğeye atanan belge kimliğinin değeri." ma:internalName="_dlc_DocId" ma:readOnly="true">
      <xsd:simpleType>
        <xsd:restriction base="dms:Text"/>
      </xsd:simpleType>
    </xsd:element>
    <xsd:element name="_dlc_DocIdUrl" ma:index="9" nillable="true" ma:displayName="Belge Kimliği" ma:description="Bu belgeye yönelik kalıcı bağlantı."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Kalıcı Kimlik" ma:description="Eklerken kimliği koru."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_dlc_DocId xmlns="02ef6456-6971-40a6-83fa-6b0619ff88f9">2275DMW4H6TN-226-317</_dlc_DocId>
    <_dlc_DocIdUrl xmlns="02ef6456-6971-40a6-83fa-6b0619ff88f9">
      <Url>http://www.tobb.org.tr/EgitimveKaliteMudurlugu/_layouts/DocIdRedir.aspx?ID=2275DMW4H6TN-226-317</Url>
      <Description>2275DMW4H6TN-226-317</Description>
    </_dlc_DocIdUrl>
  </documentManagement>
</p:properties>
</file>

<file path=customXml/itemProps1.xml><?xml version="1.0" encoding="utf-8"?>
<ds:datastoreItem xmlns:ds="http://schemas.openxmlformats.org/officeDocument/2006/customXml" ds:itemID="{E01312F7-D7F5-4D03-9413-F0A3B6374CC9}"/>
</file>

<file path=customXml/itemProps2.xml><?xml version="1.0" encoding="utf-8"?>
<ds:datastoreItem xmlns:ds="http://schemas.openxmlformats.org/officeDocument/2006/customXml" ds:itemID="{E71BD556-86CA-4B46-B8E1-42E748EACD4D}"/>
</file>

<file path=customXml/itemProps3.xml><?xml version="1.0" encoding="utf-8"?>
<ds:datastoreItem xmlns:ds="http://schemas.openxmlformats.org/officeDocument/2006/customXml" ds:itemID="{3BA2F9A4-DAB5-44C3-BED9-134F1F6271BA}"/>
</file>

<file path=customXml/itemProps4.xml><?xml version="1.0" encoding="utf-8"?>
<ds:datastoreItem xmlns:ds="http://schemas.openxmlformats.org/officeDocument/2006/customXml" ds:itemID="{F831D3ED-A76A-4612-8AEC-285CFB99459B}"/>
</file>

<file path=docProps/app.xml><?xml version="1.0" encoding="utf-8"?>
<Properties xmlns="http://schemas.openxmlformats.org/officeDocument/2006/extended-properties" xmlns:vt="http://schemas.openxmlformats.org/officeDocument/2006/docPropsVTypes">
  <Template>Origin</Template>
  <TotalTime>1229</TotalTime>
  <Words>1560</Words>
  <Application>Microsoft Office PowerPoint</Application>
  <PresentationFormat>Ekran Gösterisi (4:3)</PresentationFormat>
  <Paragraphs>708</Paragraphs>
  <Slides>29</Slides>
  <Notes>28</Notes>
  <HiddenSlides>0</HiddenSlides>
  <MMClips>0</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Kaynak</vt:lpstr>
      <vt:lpstr>Slayt 1</vt:lpstr>
      <vt:lpstr>SUNUM İÇERİĞİ</vt:lpstr>
      <vt:lpstr>KALİTE YÖNETİM SİSTEMİ YAKLAŞIMLARIMIZ</vt:lpstr>
      <vt:lpstr>EFQM MÜKEMMELLİK MODELİ</vt:lpstr>
      <vt:lpstr>TKY’NİN TEMEL KAVRAMLARI</vt:lpstr>
      <vt:lpstr>Slayt 6</vt:lpstr>
      <vt:lpstr>KURUMSAL RİSK YÖNETİM SİSTEMİ</vt:lpstr>
      <vt:lpstr>Slayt 8</vt:lpstr>
      <vt:lpstr>Slayt 9</vt:lpstr>
      <vt:lpstr>Slayt 10</vt:lpstr>
      <vt:lpstr>RİSK DERECELERİ </vt:lpstr>
      <vt:lpstr>Slayt 12</vt:lpstr>
      <vt:lpstr>Slayt 13</vt:lpstr>
      <vt:lpstr>Slayt 14</vt:lpstr>
      <vt:lpstr>Slayt 15</vt:lpstr>
      <vt:lpstr>RİSKLERİN ÖNCELİKLENDİRİLMESİ </vt:lpstr>
      <vt:lpstr>Slayt 17</vt:lpstr>
      <vt:lpstr>Slayt 18</vt:lpstr>
      <vt:lpstr>MESLEK KOMİTELERİNİN ETKİN VE VERİMLİ ÇALIŞMASI İÇİN YENİDEN YAPILANDIRILMASI</vt:lpstr>
      <vt:lpstr>MESLEK KOMİTELERİNİN ETKİN VE VERİMLİ ÇALIŞMASI İÇİN YENİDEN YAPILANDIRILMASI</vt:lpstr>
      <vt:lpstr>Slayt 21</vt:lpstr>
      <vt:lpstr>PROFESYONEL KADRONUN YENİDEN YAPILANMADAKİ YERİ VE GÖREVLERİ</vt:lpstr>
      <vt:lpstr>MESLEK KOMİTELERİ PERFORMANS TAKİP ŞEMASI</vt:lpstr>
      <vt:lpstr>Slayt 24</vt:lpstr>
      <vt:lpstr>KSO PERFORMANS YÖNETİM SÜRECİ</vt:lpstr>
      <vt:lpstr>KSO YETKİNLİK MODELİ</vt:lpstr>
      <vt:lpstr>PERFORMANS GÖZDEN GEÇİRME VE DEĞERLENDİRME</vt:lpstr>
      <vt:lpstr>BİREYSEL HEDEFLERİN DEĞERLENDİRİLMESİ </vt:lpstr>
      <vt:lpstr>Slayt 29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KOCAELİ SANAYİ ODASI KALİTE YÖNETİM SİSTEMİ</dc:title>
  <dc:creator>elif</dc:creator>
  <cp:lastModifiedBy>PC</cp:lastModifiedBy>
  <cp:revision>200</cp:revision>
  <dcterms:created xsi:type="dcterms:W3CDTF">2012-04-30T12:03:11Z</dcterms:created>
  <dcterms:modified xsi:type="dcterms:W3CDTF">2012-05-08T07:01:43Z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0x010100D41A7FC4B0465447A7DB052B867C52D8</vt:lpwstr>
  </property>
  <property fmtid="{D5CDD505-2E9C-101B-9397-08002B2CF9AE}" pid="3" name="_dlc_DocIdItemGuid">
    <vt:lpwstr>5874e808-01d9-4c13-8db7-6f760d842a82</vt:lpwstr>
  </property>
</Properties>
</file>